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media/image52.jpg" ContentType="image/png"/>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4"/>
  </p:notesMasterIdLst>
  <p:handoutMasterIdLst>
    <p:handoutMasterId r:id="rId55"/>
  </p:handoutMasterIdLst>
  <p:sldIdLst>
    <p:sldId id="283" r:id="rId2"/>
    <p:sldId id="486" r:id="rId3"/>
    <p:sldId id="498" r:id="rId4"/>
    <p:sldId id="473" r:id="rId5"/>
    <p:sldId id="477" r:id="rId6"/>
    <p:sldId id="474" r:id="rId7"/>
    <p:sldId id="543" r:id="rId8"/>
    <p:sldId id="531" r:id="rId9"/>
    <p:sldId id="495" r:id="rId10"/>
    <p:sldId id="478" r:id="rId11"/>
    <p:sldId id="497" r:id="rId12"/>
    <p:sldId id="479" r:id="rId13"/>
    <p:sldId id="480" r:id="rId14"/>
    <p:sldId id="481" r:id="rId15"/>
    <p:sldId id="526" r:id="rId16"/>
    <p:sldId id="447" r:id="rId17"/>
    <p:sldId id="484" r:id="rId18"/>
    <p:sldId id="483" r:id="rId19"/>
    <p:sldId id="485" r:id="rId20"/>
    <p:sldId id="546" r:id="rId21"/>
    <p:sldId id="548" r:id="rId22"/>
    <p:sldId id="487" r:id="rId23"/>
    <p:sldId id="545" r:id="rId24"/>
    <p:sldId id="524" r:id="rId25"/>
    <p:sldId id="500" r:id="rId26"/>
    <p:sldId id="525" r:id="rId27"/>
    <p:sldId id="455" r:id="rId28"/>
    <p:sldId id="508" r:id="rId29"/>
    <p:sldId id="514" r:id="rId30"/>
    <p:sldId id="544" r:id="rId31"/>
    <p:sldId id="530" r:id="rId32"/>
    <p:sldId id="532" r:id="rId33"/>
    <p:sldId id="510" r:id="rId34"/>
    <p:sldId id="511" r:id="rId35"/>
    <p:sldId id="499" r:id="rId36"/>
    <p:sldId id="506" r:id="rId37"/>
    <p:sldId id="523" r:id="rId38"/>
    <p:sldId id="493" r:id="rId39"/>
    <p:sldId id="509" r:id="rId40"/>
    <p:sldId id="458" r:id="rId41"/>
    <p:sldId id="496" r:id="rId42"/>
    <p:sldId id="534" r:id="rId43"/>
    <p:sldId id="536" r:id="rId44"/>
    <p:sldId id="503" r:id="rId45"/>
    <p:sldId id="505" r:id="rId46"/>
    <p:sldId id="513" r:id="rId47"/>
    <p:sldId id="502" r:id="rId48"/>
    <p:sldId id="538" r:id="rId49"/>
    <p:sldId id="540" r:id="rId50"/>
    <p:sldId id="537" r:id="rId51"/>
    <p:sldId id="393" r:id="rId52"/>
    <p:sldId id="394" r:id="rId53"/>
  </p:sldIdLst>
  <p:sldSz cx="12192000" cy="6858000"/>
  <p:notesSz cx="6799263" cy="9929813"/>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2D80"/>
    <a:srgbClr val="1B376D"/>
    <a:srgbClr val="000000"/>
    <a:srgbClr val="FFC0D9"/>
    <a:srgbClr val="FF94BE"/>
    <a:srgbClr val="F0F0F0"/>
    <a:srgbClr val="F8F8F8"/>
    <a:srgbClr val="EFEEF3"/>
    <a:srgbClr val="EFEFEF"/>
    <a:srgbClr val="D0CEC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829" autoAdjust="0"/>
    <p:restoredTop sz="72075" autoAdjust="0"/>
  </p:normalViewPr>
  <p:slideViewPr>
    <p:cSldViewPr snapToGrid="0">
      <p:cViewPr varScale="1">
        <p:scale>
          <a:sx n="78" d="100"/>
          <a:sy n="78" d="100"/>
        </p:scale>
        <p:origin x="1878" y="96"/>
      </p:cViewPr>
      <p:guideLst/>
    </p:cSldViewPr>
  </p:slideViewPr>
  <p:notesTextViewPr>
    <p:cViewPr>
      <p:scale>
        <a:sx n="1" d="1"/>
        <a:sy n="1" d="1"/>
      </p:scale>
      <p:origin x="0" y="0"/>
    </p:cViewPr>
  </p:notesTextViewPr>
  <p:notesViewPr>
    <p:cSldViewPr snapToGrid="0">
      <p:cViewPr varScale="1">
        <p:scale>
          <a:sx n="78" d="100"/>
          <a:sy n="78" d="100"/>
        </p:scale>
        <p:origin x="3978" y="11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handoutMaster" Target="handoutMasters/handout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uc Marechal" userId="92de22b0-f9a8-4839-8072-276506984240" providerId="ADAL" clId="{2D54BA93-BCB8-4EBA-B34A-146F1DAE6869}"/>
    <pc:docChg chg="undo custSel addSld delSld modSld">
      <pc:chgData name="Luc Marechal" userId="92de22b0-f9a8-4839-8072-276506984240" providerId="ADAL" clId="{2D54BA93-BCB8-4EBA-B34A-146F1DAE6869}" dt="2026-01-14T11:50:49.453" v="218" actId="47"/>
      <pc:docMkLst>
        <pc:docMk/>
      </pc:docMkLst>
      <pc:sldChg chg="modSp mod">
        <pc:chgData name="Luc Marechal" userId="92de22b0-f9a8-4839-8072-276506984240" providerId="ADAL" clId="{2D54BA93-BCB8-4EBA-B34A-146F1DAE6869}" dt="2026-01-13T20:30:21.613" v="37" actId="6549"/>
        <pc:sldMkLst>
          <pc:docMk/>
          <pc:sldMk cId="847823520" sldId="283"/>
        </pc:sldMkLst>
        <pc:spChg chg="mod">
          <ac:chgData name="Luc Marechal" userId="92de22b0-f9a8-4839-8072-276506984240" providerId="ADAL" clId="{2D54BA93-BCB8-4EBA-B34A-146F1DAE6869}" dt="2026-01-13T20:27:54.738" v="1" actId="20577"/>
          <ac:spMkLst>
            <pc:docMk/>
            <pc:sldMk cId="847823520" sldId="283"/>
            <ac:spMk id="14" creationId="{00000000-0000-0000-0000-000000000000}"/>
          </ac:spMkLst>
        </pc:spChg>
        <pc:spChg chg="mod">
          <ac:chgData name="Luc Marechal" userId="92de22b0-f9a8-4839-8072-276506984240" providerId="ADAL" clId="{2D54BA93-BCB8-4EBA-B34A-146F1DAE6869}" dt="2026-01-13T20:30:14.337" v="26" actId="6549"/>
          <ac:spMkLst>
            <pc:docMk/>
            <pc:sldMk cId="847823520" sldId="283"/>
            <ac:spMk id="15" creationId="{00000000-0000-0000-0000-000000000000}"/>
          </ac:spMkLst>
        </pc:spChg>
        <pc:spChg chg="mod">
          <ac:chgData name="Luc Marechal" userId="92de22b0-f9a8-4839-8072-276506984240" providerId="ADAL" clId="{2D54BA93-BCB8-4EBA-B34A-146F1DAE6869}" dt="2026-01-13T20:30:21.613" v="37" actId="6549"/>
          <ac:spMkLst>
            <pc:docMk/>
            <pc:sldMk cId="847823520" sldId="283"/>
            <ac:spMk id="16" creationId="{00000000-0000-0000-0000-000000000000}"/>
          </ac:spMkLst>
        </pc:spChg>
      </pc:sldChg>
      <pc:sldChg chg="modNotesTx">
        <pc:chgData name="Luc Marechal" userId="92de22b0-f9a8-4839-8072-276506984240" providerId="ADAL" clId="{2D54BA93-BCB8-4EBA-B34A-146F1DAE6869}" dt="2026-01-13T20:32:20.686" v="40"/>
        <pc:sldMkLst>
          <pc:docMk/>
          <pc:sldMk cId="3973169878" sldId="477"/>
        </pc:sldMkLst>
      </pc:sldChg>
      <pc:sldChg chg="addSp modSp mod">
        <pc:chgData name="Luc Marechal" userId="92de22b0-f9a8-4839-8072-276506984240" providerId="ADAL" clId="{2D54BA93-BCB8-4EBA-B34A-146F1DAE6869}" dt="2026-01-14T11:50:33.601" v="217" actId="1076"/>
        <pc:sldMkLst>
          <pc:docMk/>
          <pc:sldMk cId="3110908886" sldId="485"/>
        </pc:sldMkLst>
        <pc:spChg chg="mod">
          <ac:chgData name="Luc Marechal" userId="92de22b0-f9a8-4839-8072-276506984240" providerId="ADAL" clId="{2D54BA93-BCB8-4EBA-B34A-146F1DAE6869}" dt="2026-01-14T11:50:27.178" v="215" actId="14100"/>
          <ac:spMkLst>
            <pc:docMk/>
            <pc:sldMk cId="3110908886" sldId="485"/>
            <ac:spMk id="43013" creationId="{00000000-0000-0000-0000-000000000000}"/>
          </ac:spMkLst>
        </pc:spChg>
        <pc:picChg chg="add mod">
          <ac:chgData name="Luc Marechal" userId="92de22b0-f9a8-4839-8072-276506984240" providerId="ADAL" clId="{2D54BA93-BCB8-4EBA-B34A-146F1DAE6869}" dt="2026-01-14T11:50:33.601" v="217" actId="1076"/>
          <ac:picMkLst>
            <pc:docMk/>
            <pc:sldMk cId="3110908886" sldId="485"/>
            <ac:picMk id="7" creationId="{DB83B616-E023-457A-96CD-23331CF63FBF}"/>
          </ac:picMkLst>
        </pc:picChg>
      </pc:sldChg>
      <pc:sldChg chg="modSp mod">
        <pc:chgData name="Luc Marechal" userId="92de22b0-f9a8-4839-8072-276506984240" providerId="ADAL" clId="{2D54BA93-BCB8-4EBA-B34A-146F1DAE6869}" dt="2026-01-13T20:41:22.150" v="43" actId="20577"/>
        <pc:sldMkLst>
          <pc:docMk/>
          <pc:sldMk cId="2235831100" sldId="495"/>
        </pc:sldMkLst>
        <pc:spChg chg="mod">
          <ac:chgData name="Luc Marechal" userId="92de22b0-f9a8-4839-8072-276506984240" providerId="ADAL" clId="{2D54BA93-BCB8-4EBA-B34A-146F1DAE6869}" dt="2026-01-13T20:41:22.150" v="43" actId="20577"/>
          <ac:spMkLst>
            <pc:docMk/>
            <pc:sldMk cId="2235831100" sldId="495"/>
            <ac:spMk id="8" creationId="{00000000-0000-0000-0000-000000000000}"/>
          </ac:spMkLst>
        </pc:spChg>
      </pc:sldChg>
      <pc:sldChg chg="modSp mod">
        <pc:chgData name="Luc Marechal" userId="92de22b0-f9a8-4839-8072-276506984240" providerId="ADAL" clId="{2D54BA93-BCB8-4EBA-B34A-146F1DAE6869}" dt="2026-01-13T21:03:29.001" v="209" actId="313"/>
        <pc:sldMkLst>
          <pc:docMk/>
          <pc:sldMk cId="3052275304" sldId="514"/>
        </pc:sldMkLst>
        <pc:spChg chg="mod">
          <ac:chgData name="Luc Marechal" userId="92de22b0-f9a8-4839-8072-276506984240" providerId="ADAL" clId="{2D54BA93-BCB8-4EBA-B34A-146F1DAE6869}" dt="2026-01-13T21:03:29.001" v="209" actId="313"/>
          <ac:spMkLst>
            <pc:docMk/>
            <pc:sldMk cId="3052275304" sldId="514"/>
            <ac:spMk id="11" creationId="{00000000-0000-0000-0000-000000000000}"/>
          </ac:spMkLst>
        </pc:spChg>
      </pc:sldChg>
      <pc:sldChg chg="modSp del mod">
        <pc:chgData name="Luc Marechal" userId="92de22b0-f9a8-4839-8072-276506984240" providerId="ADAL" clId="{2D54BA93-BCB8-4EBA-B34A-146F1DAE6869}" dt="2026-01-14T11:50:49.453" v="218" actId="47"/>
        <pc:sldMkLst>
          <pc:docMk/>
          <pc:sldMk cId="2084593210" sldId="547"/>
        </pc:sldMkLst>
        <pc:picChg chg="mod">
          <ac:chgData name="Luc Marechal" userId="92de22b0-f9a8-4839-8072-276506984240" providerId="ADAL" clId="{2D54BA93-BCB8-4EBA-B34A-146F1DAE6869}" dt="2026-01-14T11:50:10.770" v="210" actId="1076"/>
          <ac:picMkLst>
            <pc:docMk/>
            <pc:sldMk cId="2084593210" sldId="547"/>
            <ac:picMk id="7" creationId="{3C9F98EE-A3B1-4785-B4D5-A8DB1F692776}"/>
          </ac:picMkLst>
        </pc:picChg>
      </pc:sldChg>
      <pc:sldChg chg="addSp delSp modSp new mod modAnim modNotesTx">
        <pc:chgData name="Luc Marechal" userId="92de22b0-f9a8-4839-8072-276506984240" providerId="ADAL" clId="{2D54BA93-BCB8-4EBA-B34A-146F1DAE6869}" dt="2026-01-13T21:01:14.600" v="201"/>
        <pc:sldMkLst>
          <pc:docMk/>
          <pc:sldMk cId="449398213" sldId="548"/>
        </pc:sldMkLst>
        <pc:spChg chg="del">
          <ac:chgData name="Luc Marechal" userId="92de22b0-f9a8-4839-8072-276506984240" providerId="ADAL" clId="{2D54BA93-BCB8-4EBA-B34A-146F1DAE6869}" dt="2026-01-13T20:53:58.157" v="53" actId="478"/>
          <ac:spMkLst>
            <pc:docMk/>
            <pc:sldMk cId="449398213" sldId="548"/>
            <ac:spMk id="2" creationId="{B9E19D59-6391-4FBE-8AD7-DDA7C9471FAA}"/>
          </ac:spMkLst>
        </pc:spChg>
        <pc:spChg chg="del">
          <ac:chgData name="Luc Marechal" userId="92de22b0-f9a8-4839-8072-276506984240" providerId="ADAL" clId="{2D54BA93-BCB8-4EBA-B34A-146F1DAE6869}" dt="2026-01-13T20:53:37.270" v="45" actId="478"/>
          <ac:spMkLst>
            <pc:docMk/>
            <pc:sldMk cId="449398213" sldId="548"/>
            <ac:spMk id="3" creationId="{4B1F2BA2-C072-4329-BCAE-A5D749281716}"/>
          </ac:spMkLst>
        </pc:spChg>
        <pc:spChg chg="add del mod">
          <ac:chgData name="Luc Marechal" userId="92de22b0-f9a8-4839-8072-276506984240" providerId="ADAL" clId="{2D54BA93-BCB8-4EBA-B34A-146F1DAE6869}" dt="2026-01-13T20:54:33.924" v="58" actId="478"/>
          <ac:spMkLst>
            <pc:docMk/>
            <pc:sldMk cId="449398213" sldId="548"/>
            <ac:spMk id="7" creationId="{D58E2BD2-B52E-4F83-BE3A-49B69D49A5DA}"/>
          </ac:spMkLst>
        </pc:spChg>
        <pc:spChg chg="add mod">
          <ac:chgData name="Luc Marechal" userId="92de22b0-f9a8-4839-8072-276506984240" providerId="ADAL" clId="{2D54BA93-BCB8-4EBA-B34A-146F1DAE6869}" dt="2026-01-13T20:55:13.730" v="66" actId="207"/>
          <ac:spMkLst>
            <pc:docMk/>
            <pc:sldMk cId="449398213" sldId="548"/>
            <ac:spMk id="8" creationId="{87A81EF3-C62A-498F-A6CE-000CD874C85D}"/>
          </ac:spMkLst>
        </pc:spChg>
        <pc:spChg chg="add mod">
          <ac:chgData name="Luc Marechal" userId="92de22b0-f9a8-4839-8072-276506984240" providerId="ADAL" clId="{2D54BA93-BCB8-4EBA-B34A-146F1DAE6869}" dt="2026-01-13T20:56:44.705" v="78" actId="1076"/>
          <ac:spMkLst>
            <pc:docMk/>
            <pc:sldMk cId="449398213" sldId="548"/>
            <ac:spMk id="11" creationId="{4D242A82-09E1-40A7-92D5-4BE3A283857D}"/>
          </ac:spMkLst>
        </pc:spChg>
        <pc:spChg chg="add mod">
          <ac:chgData name="Luc Marechal" userId="92de22b0-f9a8-4839-8072-276506984240" providerId="ADAL" clId="{2D54BA93-BCB8-4EBA-B34A-146F1DAE6869}" dt="2026-01-13T21:00:53.388" v="199" actId="207"/>
          <ac:spMkLst>
            <pc:docMk/>
            <pc:sldMk cId="449398213" sldId="548"/>
            <ac:spMk id="12" creationId="{1B991E2C-8288-4F65-8BC4-4595944E6684}"/>
          </ac:spMkLst>
        </pc:spChg>
        <pc:picChg chg="add mod">
          <ac:chgData name="Luc Marechal" userId="92de22b0-f9a8-4839-8072-276506984240" providerId="ADAL" clId="{2D54BA93-BCB8-4EBA-B34A-146F1DAE6869}" dt="2026-01-13T20:53:59.979" v="54" actId="1076"/>
          <ac:picMkLst>
            <pc:docMk/>
            <pc:sldMk cId="449398213" sldId="548"/>
            <ac:picMk id="6" creationId="{936193A8-8625-43EE-AC0F-C6AC93A78412}"/>
          </ac:picMkLst>
        </pc:picChg>
        <pc:picChg chg="add mod">
          <ac:chgData name="Luc Marechal" userId="92de22b0-f9a8-4839-8072-276506984240" providerId="ADAL" clId="{2D54BA93-BCB8-4EBA-B34A-146F1DAE6869}" dt="2026-01-13T20:56:18.108" v="72" actId="1076"/>
          <ac:picMkLst>
            <pc:docMk/>
            <pc:sldMk cId="449398213" sldId="548"/>
            <ac:picMk id="10" creationId="{AA52A419-228B-4C7C-AAC0-9C1485359371}"/>
          </ac:picMkLst>
        </pc:picChg>
      </pc:sldChg>
      <pc:sldChg chg="add del">
        <pc:chgData name="Luc Marechal" userId="92de22b0-f9a8-4839-8072-276506984240" providerId="ADAL" clId="{2D54BA93-BCB8-4EBA-B34A-146F1DAE6869}" dt="2026-01-14T11:50:17.462" v="212"/>
        <pc:sldMkLst>
          <pc:docMk/>
          <pc:sldMk cId="920140132" sldId="549"/>
        </pc:sldMkLst>
      </pc:sldChg>
      <pc:sldMasterChg chg="delSldLayout">
        <pc:chgData name="Luc Marechal" userId="92de22b0-f9a8-4839-8072-276506984240" providerId="ADAL" clId="{2D54BA93-BCB8-4EBA-B34A-146F1DAE6869}" dt="2026-01-14T11:50:49.453" v="218" actId="47"/>
        <pc:sldMasterMkLst>
          <pc:docMk/>
          <pc:sldMasterMk cId="3036148822" sldId="2147483648"/>
        </pc:sldMasterMkLst>
        <pc:sldLayoutChg chg="del">
          <pc:chgData name="Luc Marechal" userId="92de22b0-f9a8-4839-8072-276506984240" providerId="ADAL" clId="{2D54BA93-BCB8-4EBA-B34A-146F1DAE6869}" dt="2026-01-14T11:50:49.453" v="218" actId="47"/>
          <pc:sldLayoutMkLst>
            <pc:docMk/>
            <pc:sldMasterMk cId="3036148822" sldId="2147483648"/>
            <pc:sldLayoutMk cId="4211962735" sldId="2147483669"/>
          </pc:sldLayoutMkLst>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46347" cy="498215"/>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sz="quarter" idx="1"/>
          </p:nvPr>
        </p:nvSpPr>
        <p:spPr>
          <a:xfrm>
            <a:off x="3851342" y="0"/>
            <a:ext cx="2946347" cy="498215"/>
          </a:xfrm>
          <a:prstGeom prst="rect">
            <a:avLst/>
          </a:prstGeom>
        </p:spPr>
        <p:txBody>
          <a:bodyPr vert="horz" lIns="91440" tIns="45720" rIns="91440" bIns="45720" rtlCol="0"/>
          <a:lstStyle>
            <a:lvl1pPr algn="r">
              <a:defRPr sz="1200"/>
            </a:lvl1pPr>
          </a:lstStyle>
          <a:p>
            <a:fld id="{59FBE496-3E08-44AC-BEA5-B8BB0C6A5D17}" type="datetimeFigureOut">
              <a:rPr lang="fr-FR" smtClean="0"/>
              <a:t>14/01/2026</a:t>
            </a:fld>
            <a:endParaRPr lang="fr-FR"/>
          </a:p>
        </p:txBody>
      </p:sp>
      <p:sp>
        <p:nvSpPr>
          <p:cNvPr id="4" name="Espace réservé du pied de page 3"/>
          <p:cNvSpPr>
            <a:spLocks noGrp="1"/>
          </p:cNvSpPr>
          <p:nvPr>
            <p:ph type="ftr" sz="quarter" idx="2"/>
          </p:nvPr>
        </p:nvSpPr>
        <p:spPr>
          <a:xfrm>
            <a:off x="0" y="9431600"/>
            <a:ext cx="2946347" cy="498214"/>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p:cNvSpPr>
            <a:spLocks noGrp="1"/>
          </p:cNvSpPr>
          <p:nvPr>
            <p:ph type="sldNum" sz="quarter" idx="3"/>
          </p:nvPr>
        </p:nvSpPr>
        <p:spPr>
          <a:xfrm>
            <a:off x="3851342" y="9431600"/>
            <a:ext cx="2946347" cy="498214"/>
          </a:xfrm>
          <a:prstGeom prst="rect">
            <a:avLst/>
          </a:prstGeom>
        </p:spPr>
        <p:txBody>
          <a:bodyPr vert="horz" lIns="91440" tIns="45720" rIns="91440" bIns="45720" rtlCol="0" anchor="b"/>
          <a:lstStyle>
            <a:lvl1pPr algn="r">
              <a:defRPr sz="1200"/>
            </a:lvl1pPr>
          </a:lstStyle>
          <a:p>
            <a:fld id="{C4536CF8-2F57-4EDF-A61D-5A080EE9FE5A}" type="slidenum">
              <a:rPr lang="fr-FR" smtClean="0"/>
              <a:t>‹N°›</a:t>
            </a:fld>
            <a:endParaRPr lang="fr-FR"/>
          </a:p>
        </p:txBody>
      </p:sp>
    </p:spTree>
    <p:extLst>
      <p:ext uri="{BB962C8B-B14F-4D97-AF65-F5344CB8AC3E}">
        <p14:creationId xmlns:p14="http://schemas.microsoft.com/office/powerpoint/2010/main" val="181304975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46347" cy="498215"/>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51342" y="0"/>
            <a:ext cx="2946347" cy="498215"/>
          </a:xfrm>
          <a:prstGeom prst="rect">
            <a:avLst/>
          </a:prstGeom>
        </p:spPr>
        <p:txBody>
          <a:bodyPr vert="horz" lIns="91440" tIns="45720" rIns="91440" bIns="45720" rtlCol="0"/>
          <a:lstStyle>
            <a:lvl1pPr algn="r">
              <a:defRPr sz="1200"/>
            </a:lvl1pPr>
          </a:lstStyle>
          <a:p>
            <a:fld id="{5DEF8DBC-4D96-4C39-B9D4-E65729FA39BB}" type="datetimeFigureOut">
              <a:rPr lang="fr-FR" smtClean="0"/>
              <a:t>14/01/2026</a:t>
            </a:fld>
            <a:endParaRPr lang="fr-FR"/>
          </a:p>
        </p:txBody>
      </p:sp>
      <p:sp>
        <p:nvSpPr>
          <p:cNvPr id="4" name="Espace réservé de l'image des diapositives 3"/>
          <p:cNvSpPr>
            <a:spLocks noGrp="1" noRot="1" noChangeAspect="1"/>
          </p:cNvSpPr>
          <p:nvPr>
            <p:ph type="sldImg" idx="2"/>
          </p:nvPr>
        </p:nvSpPr>
        <p:spPr>
          <a:xfrm>
            <a:off x="422275" y="1241425"/>
            <a:ext cx="5954713" cy="3351213"/>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79927" y="4778722"/>
            <a:ext cx="5439410" cy="3909864"/>
          </a:xfrm>
          <a:prstGeom prst="rect">
            <a:avLst/>
          </a:prstGeom>
        </p:spPr>
        <p:txBody>
          <a:bodyPr vert="horz" lIns="91440" tIns="45720" rIns="91440" bIns="45720" rtlCol="0"/>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9431600"/>
            <a:ext cx="2946347" cy="498214"/>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51342" y="9431600"/>
            <a:ext cx="2946347" cy="498214"/>
          </a:xfrm>
          <a:prstGeom prst="rect">
            <a:avLst/>
          </a:prstGeom>
        </p:spPr>
        <p:txBody>
          <a:bodyPr vert="horz" lIns="91440" tIns="45720" rIns="91440" bIns="45720" rtlCol="0" anchor="b"/>
          <a:lstStyle>
            <a:lvl1pPr algn="r">
              <a:defRPr sz="1200"/>
            </a:lvl1pPr>
          </a:lstStyle>
          <a:p>
            <a:fld id="{998CF592-C2A9-45C4-A2A2-1E2470829526}" type="slidenum">
              <a:rPr lang="fr-FR" smtClean="0"/>
              <a:t>‹N°›</a:t>
            </a:fld>
            <a:endParaRPr lang="fr-FR"/>
          </a:p>
        </p:txBody>
      </p:sp>
    </p:spTree>
    <p:extLst>
      <p:ext uri="{BB962C8B-B14F-4D97-AF65-F5344CB8AC3E}">
        <p14:creationId xmlns:p14="http://schemas.microsoft.com/office/powerpoint/2010/main" val="16126370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fr.wikipedia.org/wiki/Physique" TargetMode="External"/><Relationship Id="rId2" Type="http://schemas.openxmlformats.org/officeDocument/2006/relationships/slide" Target="../slides/slide5.xml"/><Relationship Id="rId1" Type="http://schemas.openxmlformats.org/officeDocument/2006/relationships/notesMaster" Target="../notesMasters/notesMaster1.xml"/><Relationship Id="rId6" Type="http://schemas.openxmlformats.org/officeDocument/2006/relationships/hyperlink" Target="https://fr.wikipedia.org/wiki/Unit%C3%A9_de_mesure" TargetMode="External"/><Relationship Id="rId5" Type="http://schemas.openxmlformats.org/officeDocument/2006/relationships/hyperlink" Target="https://fr.wikipedia.org/wiki/Syst%C3%A8me_de_grandeurs" TargetMode="External"/><Relationship Id="rId4" Type="http://schemas.openxmlformats.org/officeDocument/2006/relationships/hyperlink" Target="https://fr.wikipedia.org/wiki/Grandeur_physique"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998CF592-C2A9-45C4-A2A2-1E2470829526}" type="slidenum">
              <a:rPr lang="fr-FR" smtClean="0"/>
              <a:t>1</a:t>
            </a:fld>
            <a:endParaRPr lang="fr-FR"/>
          </a:p>
        </p:txBody>
      </p:sp>
    </p:spTree>
    <p:extLst>
      <p:ext uri="{BB962C8B-B14F-4D97-AF65-F5344CB8AC3E}">
        <p14:creationId xmlns:p14="http://schemas.microsoft.com/office/powerpoint/2010/main" val="39247157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dirty="0">
                <a:latin typeface="Arial" panose="020B0604020202020204" pitchFamily="34" charset="0"/>
                <a:cs typeface="Arial" panose="020B0604020202020204" pitchFamily="34" charset="0"/>
              </a:rPr>
              <a:t>une valeur numérique : un afficheur numérique donnant 2 décimales sera moins précis qu’un afficheur donnant 4 décimales, par exemple. On parle de précision « au dixième », « centième », etc.  __&gt; NON RESOLUTION</a:t>
            </a:r>
          </a:p>
          <a:p>
            <a:endParaRPr lang="fr-FR" dirty="0"/>
          </a:p>
        </p:txBody>
      </p:sp>
      <p:sp>
        <p:nvSpPr>
          <p:cNvPr id="4" name="Espace réservé du numéro de diapositive 3"/>
          <p:cNvSpPr>
            <a:spLocks noGrp="1"/>
          </p:cNvSpPr>
          <p:nvPr>
            <p:ph type="sldNum" sz="quarter" idx="10"/>
          </p:nvPr>
        </p:nvSpPr>
        <p:spPr/>
        <p:txBody>
          <a:bodyPr/>
          <a:lstStyle/>
          <a:p>
            <a:fld id="{998CF592-C2A9-45C4-A2A2-1E2470829526}" type="slidenum">
              <a:rPr lang="fr-FR" smtClean="0"/>
              <a:t>16</a:t>
            </a:fld>
            <a:endParaRPr lang="fr-FR"/>
          </a:p>
        </p:txBody>
      </p:sp>
    </p:spTree>
    <p:extLst>
      <p:ext uri="{BB962C8B-B14F-4D97-AF65-F5344CB8AC3E}">
        <p14:creationId xmlns:p14="http://schemas.microsoft.com/office/powerpoint/2010/main" val="26196791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Il est impossible de connaitre la valeur exacte d’une mesure .Le mieux qu’on puisse faire est d’estimer cette</a:t>
            </a:r>
            <a:r>
              <a:rPr lang="fr-FR" baseline="0" dirty="0"/>
              <a:t> vraie valeur</a:t>
            </a:r>
          </a:p>
          <a:p>
            <a:r>
              <a:rPr lang="fr-FR" dirty="0"/>
              <a:t>Accéder à une valeur objective de la réalité sans erreur est tout simplement impossible. L'erreur fait partie de l'opération de mesure. Une des forces de la science est d'avoir mis au point des outils qui permettent d'</a:t>
            </a:r>
            <a:r>
              <a:rPr lang="fr-FR" b="1" dirty="0"/>
              <a:t>estimer</a:t>
            </a:r>
            <a:r>
              <a:rPr lang="fr-FR" dirty="0"/>
              <a:t> cette erreur.</a:t>
            </a:r>
          </a:p>
        </p:txBody>
      </p:sp>
      <p:sp>
        <p:nvSpPr>
          <p:cNvPr id="4" name="Espace réservé du numéro de diapositive 3"/>
          <p:cNvSpPr>
            <a:spLocks noGrp="1"/>
          </p:cNvSpPr>
          <p:nvPr>
            <p:ph type="sldNum" sz="quarter" idx="10"/>
          </p:nvPr>
        </p:nvSpPr>
        <p:spPr/>
        <p:txBody>
          <a:bodyPr/>
          <a:lstStyle/>
          <a:p>
            <a:fld id="{998CF592-C2A9-45C4-A2A2-1E2470829526}" type="slidenum">
              <a:rPr lang="fr-FR" smtClean="0"/>
              <a:t>17</a:t>
            </a:fld>
            <a:endParaRPr lang="fr-FR"/>
          </a:p>
        </p:txBody>
      </p:sp>
    </p:spTree>
    <p:extLst>
      <p:ext uri="{BB962C8B-B14F-4D97-AF65-F5344CB8AC3E}">
        <p14:creationId xmlns:p14="http://schemas.microsoft.com/office/powerpoint/2010/main" val="1357180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5 chiffres après la virgules ça veut rien dire si vous utiliser une règle gradué au pas de 1 mm </a:t>
            </a:r>
          </a:p>
        </p:txBody>
      </p:sp>
      <p:sp>
        <p:nvSpPr>
          <p:cNvPr id="4" name="Espace réservé du numéro de diapositive 3"/>
          <p:cNvSpPr>
            <a:spLocks noGrp="1"/>
          </p:cNvSpPr>
          <p:nvPr>
            <p:ph type="sldNum" sz="quarter" idx="5"/>
          </p:nvPr>
        </p:nvSpPr>
        <p:spPr/>
        <p:txBody>
          <a:bodyPr/>
          <a:lstStyle/>
          <a:p>
            <a:fld id="{998CF592-C2A9-45C4-A2A2-1E2470829526}" type="slidenum">
              <a:rPr lang="fr-FR" smtClean="0"/>
              <a:t>21</a:t>
            </a:fld>
            <a:endParaRPr lang="fr-FR"/>
          </a:p>
        </p:txBody>
      </p:sp>
    </p:spTree>
    <p:extLst>
      <p:ext uri="{BB962C8B-B14F-4D97-AF65-F5344CB8AC3E}">
        <p14:creationId xmlns:p14="http://schemas.microsoft.com/office/powerpoint/2010/main" val="21482024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998CF592-C2A9-45C4-A2A2-1E2470829526}" type="slidenum">
              <a:rPr lang="fr-FR" smtClean="0"/>
              <a:t>22</a:t>
            </a:fld>
            <a:endParaRPr lang="fr-FR"/>
          </a:p>
        </p:txBody>
      </p:sp>
    </p:spTree>
    <p:extLst>
      <p:ext uri="{BB962C8B-B14F-4D97-AF65-F5344CB8AC3E}">
        <p14:creationId xmlns:p14="http://schemas.microsoft.com/office/powerpoint/2010/main" val="32311711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998CF592-C2A9-45C4-A2A2-1E2470829526}" type="slidenum">
              <a:rPr lang="fr-FR" smtClean="0"/>
              <a:t>24</a:t>
            </a:fld>
            <a:endParaRPr lang="fr-FR"/>
          </a:p>
        </p:txBody>
      </p:sp>
    </p:spTree>
    <p:extLst>
      <p:ext uri="{BB962C8B-B14F-4D97-AF65-F5344CB8AC3E}">
        <p14:creationId xmlns:p14="http://schemas.microsoft.com/office/powerpoint/2010/main" val="2329941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998CF592-C2A9-45C4-A2A2-1E2470829526}" type="slidenum">
              <a:rPr lang="fr-FR" smtClean="0"/>
              <a:t>25</a:t>
            </a:fld>
            <a:endParaRPr lang="fr-FR"/>
          </a:p>
        </p:txBody>
      </p:sp>
    </p:spTree>
    <p:extLst>
      <p:ext uri="{BB962C8B-B14F-4D97-AF65-F5344CB8AC3E}">
        <p14:creationId xmlns:p14="http://schemas.microsoft.com/office/powerpoint/2010/main" val="12485029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998CF592-C2A9-45C4-A2A2-1E2470829526}" type="slidenum">
              <a:rPr lang="fr-FR" smtClean="0"/>
              <a:t>26</a:t>
            </a:fld>
            <a:endParaRPr lang="fr-FR"/>
          </a:p>
        </p:txBody>
      </p:sp>
    </p:spTree>
    <p:extLst>
      <p:ext uri="{BB962C8B-B14F-4D97-AF65-F5344CB8AC3E}">
        <p14:creationId xmlns:p14="http://schemas.microsoft.com/office/powerpoint/2010/main" val="6026267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998CF592-C2A9-45C4-A2A2-1E2470829526}" type="slidenum">
              <a:rPr lang="fr-FR" smtClean="0"/>
              <a:t>28</a:t>
            </a:fld>
            <a:endParaRPr lang="fr-FR"/>
          </a:p>
        </p:txBody>
      </p:sp>
    </p:spTree>
    <p:extLst>
      <p:ext uri="{BB962C8B-B14F-4D97-AF65-F5344CB8AC3E}">
        <p14:creationId xmlns:p14="http://schemas.microsoft.com/office/powerpoint/2010/main" val="263165232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200" kern="1200" dirty="0">
                <a:solidFill>
                  <a:schemeClr val="tx1"/>
                </a:solidFill>
                <a:effectLst/>
                <a:latin typeface="+mn-lt"/>
                <a:ea typeface="+mn-ea"/>
                <a:cs typeface="+mn-cs"/>
              </a:rPr>
              <a:t>Pourquoi (N − 1) ?</a:t>
            </a:r>
            <a:br>
              <a:rPr lang="fr-FR" dirty="0"/>
            </a:br>
            <a:r>
              <a:rPr lang="fr-FR" sz="1200" kern="1200" dirty="0">
                <a:solidFill>
                  <a:schemeClr val="tx1"/>
                </a:solidFill>
                <a:effectLst/>
                <a:latin typeface="+mn-lt"/>
                <a:ea typeface="+mn-ea"/>
                <a:cs typeface="+mn-cs"/>
              </a:rPr>
              <a:t>Le fait que l'estimateur de la variance doive être divisé par (N − 1) - et donc dans un certain sens moins précis - pour être sans biais provient du fait que l'estimation de la variance implique l'estimation d'un paramètre en plus, la moyenne. Cette correction tient compte donc du fait que l'estimation de la moyenne induit une incertitude de plus – voir aussi la section suivante. En effet si l'on suppose que la moyenne est parfaitement connue, l'estimateur (1) est sans biais.</a:t>
            </a:r>
            <a:endParaRPr lang="fr-FR" dirty="0"/>
          </a:p>
        </p:txBody>
      </p:sp>
      <p:sp>
        <p:nvSpPr>
          <p:cNvPr id="4" name="Espace réservé du numéro de diapositive 3"/>
          <p:cNvSpPr>
            <a:spLocks noGrp="1"/>
          </p:cNvSpPr>
          <p:nvPr>
            <p:ph type="sldNum" sz="quarter" idx="10"/>
          </p:nvPr>
        </p:nvSpPr>
        <p:spPr/>
        <p:txBody>
          <a:bodyPr/>
          <a:lstStyle/>
          <a:p>
            <a:fld id="{998CF592-C2A9-45C4-A2A2-1E2470829526}" type="slidenum">
              <a:rPr lang="fr-FR" smtClean="0"/>
              <a:t>29</a:t>
            </a:fld>
            <a:endParaRPr lang="fr-FR"/>
          </a:p>
        </p:txBody>
      </p:sp>
    </p:spTree>
    <p:extLst>
      <p:ext uri="{BB962C8B-B14F-4D97-AF65-F5344CB8AC3E}">
        <p14:creationId xmlns:p14="http://schemas.microsoft.com/office/powerpoint/2010/main" val="42290909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998CF592-C2A9-45C4-A2A2-1E2470829526}" type="slidenum">
              <a:rPr lang="fr-FR" smtClean="0"/>
              <a:t>33</a:t>
            </a:fld>
            <a:endParaRPr lang="fr-FR"/>
          </a:p>
        </p:txBody>
      </p:sp>
    </p:spTree>
    <p:extLst>
      <p:ext uri="{BB962C8B-B14F-4D97-AF65-F5344CB8AC3E}">
        <p14:creationId xmlns:p14="http://schemas.microsoft.com/office/powerpoint/2010/main" val="28256301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GB"/>
              <a:t>CGPM coférence générale des poids et mesures</a:t>
            </a:r>
          </a:p>
        </p:txBody>
      </p:sp>
    </p:spTree>
    <p:extLst>
      <p:ext uri="{BB962C8B-B14F-4D97-AF65-F5344CB8AC3E}">
        <p14:creationId xmlns:p14="http://schemas.microsoft.com/office/powerpoint/2010/main" val="18116791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dirty="0" err="1"/>
              <a:t>Arcsinus</a:t>
            </a:r>
            <a:r>
              <a:rPr lang="fr-FR" dirty="0"/>
              <a:t> : Ex vibration (tape sur valeur </a:t>
            </a:r>
            <a:r>
              <a:rPr lang="fr-FR" dirty="0" err="1"/>
              <a:t>extrem</a:t>
            </a:r>
            <a:r>
              <a:rPr lang="fr-FR" dirty="0"/>
              <a:t>) . </a:t>
            </a:r>
            <a:r>
              <a:rPr lang="fr-FR" sz="1200" kern="1200" dirty="0">
                <a:solidFill>
                  <a:schemeClr val="tx1"/>
                </a:solidFill>
                <a:effectLst/>
                <a:latin typeface="+mn-lt"/>
                <a:ea typeface="+mn-ea"/>
                <a:cs typeface="+mn-cs"/>
              </a:rPr>
              <a:t>variation sinusoïdale de X entre deux limites a et b.</a:t>
            </a:r>
            <a:endParaRPr lang="fr-FR" dirty="0"/>
          </a:p>
        </p:txBody>
      </p:sp>
      <p:sp>
        <p:nvSpPr>
          <p:cNvPr id="4" name="Espace réservé du numéro de diapositive 3"/>
          <p:cNvSpPr>
            <a:spLocks noGrp="1"/>
          </p:cNvSpPr>
          <p:nvPr>
            <p:ph type="sldNum" sz="quarter" idx="10"/>
          </p:nvPr>
        </p:nvSpPr>
        <p:spPr/>
        <p:txBody>
          <a:bodyPr/>
          <a:lstStyle/>
          <a:p>
            <a:fld id="{998CF592-C2A9-45C4-A2A2-1E2470829526}" type="slidenum">
              <a:rPr lang="fr-FR" smtClean="0"/>
              <a:t>36</a:t>
            </a:fld>
            <a:endParaRPr lang="fr-FR"/>
          </a:p>
        </p:txBody>
      </p:sp>
    </p:spTree>
    <p:extLst>
      <p:ext uri="{BB962C8B-B14F-4D97-AF65-F5344CB8AC3E}">
        <p14:creationId xmlns:p14="http://schemas.microsoft.com/office/powerpoint/2010/main" val="7834437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998CF592-C2A9-45C4-A2A2-1E2470829526}" type="slidenum">
              <a:rPr lang="fr-FR" smtClean="0"/>
              <a:t>37</a:t>
            </a:fld>
            <a:endParaRPr lang="fr-FR"/>
          </a:p>
        </p:txBody>
      </p:sp>
    </p:spTree>
    <p:extLst>
      <p:ext uri="{BB962C8B-B14F-4D97-AF65-F5344CB8AC3E}">
        <p14:creationId xmlns:p14="http://schemas.microsoft.com/office/powerpoint/2010/main" val="7250265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defRPr/>
            </a:pPr>
            <a:r>
              <a:rPr lang="en-US" sz="1200" i="1" dirty="0">
                <a:latin typeface="Arial" charset="0"/>
              </a:rPr>
              <a:t>Description de </a:t>
            </a:r>
            <a:r>
              <a:rPr lang="en-US" sz="1200" i="1" dirty="0" err="1">
                <a:latin typeface="Arial" charset="0"/>
              </a:rPr>
              <a:t>l’expérience</a:t>
            </a:r>
            <a:r>
              <a:rPr lang="en-US" sz="1200" i="1" dirty="0">
                <a:latin typeface="Arial" charset="0"/>
              </a:rPr>
              <a:t> :</a:t>
            </a:r>
            <a:r>
              <a:rPr lang="en-US" sz="1200" dirty="0">
                <a:latin typeface="Arial" charset="0"/>
              </a:rPr>
              <a:t> </a:t>
            </a:r>
          </a:p>
          <a:p>
            <a:pPr>
              <a:defRPr/>
            </a:pPr>
            <a:endParaRPr lang="en-US" sz="800" dirty="0">
              <a:latin typeface="Arial" charset="0"/>
            </a:endParaRPr>
          </a:p>
          <a:p>
            <a:pPr>
              <a:buFontTx/>
              <a:buChar char="•"/>
              <a:defRPr/>
            </a:pPr>
            <a:r>
              <a:rPr lang="en-US" sz="1200" dirty="0">
                <a:latin typeface="Arial" charset="0"/>
              </a:rPr>
              <a:t> On </a:t>
            </a:r>
            <a:r>
              <a:rPr lang="en-US" sz="1200" dirty="0" err="1">
                <a:latin typeface="Arial" charset="0"/>
              </a:rPr>
              <a:t>lâche</a:t>
            </a:r>
            <a:r>
              <a:rPr lang="en-US" sz="1200" dirty="0">
                <a:latin typeface="Arial" charset="0"/>
              </a:rPr>
              <a:t> la masse de la hauteur </a:t>
            </a:r>
            <a:r>
              <a:rPr lang="en-US" sz="900" i="1" kern="1200" dirty="0">
                <a:solidFill>
                  <a:schemeClr val="tx1"/>
                </a:solidFill>
                <a:latin typeface="+mn-lt"/>
                <a:ea typeface="+mn-ea"/>
                <a:cs typeface="+mn-cs"/>
              </a:rPr>
              <a:t>h</a:t>
            </a:r>
            <a:r>
              <a:rPr lang="en-US" sz="1200" dirty="0">
                <a:latin typeface="Arial" charset="0"/>
              </a:rPr>
              <a:t> de la </a:t>
            </a:r>
            <a:r>
              <a:rPr lang="en-US" sz="1200" dirty="0" err="1">
                <a:latin typeface="Arial" charset="0"/>
              </a:rPr>
              <a:t>porte</a:t>
            </a:r>
            <a:endParaRPr lang="en-US" sz="1200" dirty="0">
              <a:latin typeface="Arial" charset="0"/>
            </a:endParaRPr>
          </a:p>
          <a:p>
            <a:pPr>
              <a:buFontTx/>
              <a:buChar char="•"/>
              <a:defRPr/>
            </a:pPr>
            <a:r>
              <a:rPr lang="en-US" sz="1200" dirty="0">
                <a:latin typeface="Arial" charset="0"/>
              </a:rPr>
              <a:t> La masse chute du fait de </a:t>
            </a:r>
            <a:r>
              <a:rPr lang="en-US" sz="1200" dirty="0" err="1">
                <a:latin typeface="Arial" charset="0"/>
              </a:rPr>
              <a:t>l’attraction</a:t>
            </a:r>
            <a:r>
              <a:rPr lang="en-US" sz="1200" dirty="0">
                <a:latin typeface="Arial" charset="0"/>
              </a:rPr>
              <a:t> </a:t>
            </a:r>
            <a:r>
              <a:rPr lang="en-US" sz="1200" dirty="0" err="1">
                <a:latin typeface="Arial" charset="0"/>
              </a:rPr>
              <a:t>terrestre</a:t>
            </a:r>
            <a:r>
              <a:rPr lang="en-US" sz="1200" dirty="0">
                <a:latin typeface="Arial" charset="0"/>
              </a:rPr>
              <a:t> </a:t>
            </a:r>
            <a:endParaRPr lang="en-US" sz="900" i="1" kern="1200" dirty="0">
              <a:solidFill>
                <a:schemeClr val="tx1"/>
              </a:solidFill>
              <a:latin typeface="+mn-lt"/>
              <a:ea typeface="+mn-ea"/>
              <a:cs typeface="+mn-cs"/>
            </a:endParaRPr>
          </a:p>
          <a:p>
            <a:pPr>
              <a:buFontTx/>
              <a:buChar char="•"/>
              <a:defRPr/>
            </a:pPr>
            <a:r>
              <a:rPr lang="en-US" sz="1200" dirty="0">
                <a:latin typeface="Arial" charset="0"/>
              </a:rPr>
              <a:t> On </a:t>
            </a:r>
            <a:r>
              <a:rPr lang="en-US" sz="1200" dirty="0" err="1">
                <a:latin typeface="Arial" charset="0"/>
              </a:rPr>
              <a:t>mesure</a:t>
            </a:r>
            <a:r>
              <a:rPr lang="en-US" sz="1200" dirty="0">
                <a:latin typeface="Arial" charset="0"/>
              </a:rPr>
              <a:t> la </a:t>
            </a:r>
            <a:r>
              <a:rPr lang="en-US" sz="1200" dirty="0" err="1">
                <a:latin typeface="Arial" charset="0"/>
              </a:rPr>
              <a:t>durée</a:t>
            </a:r>
            <a:r>
              <a:rPr lang="en-US" sz="1200" dirty="0">
                <a:latin typeface="Arial" charset="0"/>
              </a:rPr>
              <a:t> de chute </a:t>
            </a:r>
            <a:r>
              <a:rPr lang="en-US" sz="900" i="1" kern="1200" dirty="0">
                <a:solidFill>
                  <a:schemeClr val="tx1"/>
                </a:solidFill>
                <a:latin typeface="+mn-lt"/>
                <a:ea typeface="+mn-ea"/>
                <a:cs typeface="+mn-cs"/>
              </a:rPr>
              <a:t>t</a:t>
            </a:r>
            <a:r>
              <a:rPr lang="en-US" sz="1200" dirty="0">
                <a:latin typeface="Arial" charset="0"/>
              </a:rPr>
              <a:t> à </a:t>
            </a:r>
            <a:r>
              <a:rPr lang="en-US" sz="1200" dirty="0" err="1">
                <a:latin typeface="Arial" charset="0"/>
              </a:rPr>
              <a:t>l’aide</a:t>
            </a:r>
            <a:r>
              <a:rPr lang="en-US" sz="1200" dirty="0">
                <a:latin typeface="Arial" charset="0"/>
              </a:rPr>
              <a:t> d’un </a:t>
            </a:r>
            <a:r>
              <a:rPr lang="en-US" sz="1200" dirty="0" err="1">
                <a:latin typeface="Arial" charset="0"/>
              </a:rPr>
              <a:t>chronomètre</a:t>
            </a:r>
            <a:endParaRPr lang="en-US" sz="1200" dirty="0">
              <a:latin typeface="Arial" charset="0"/>
            </a:endParaRPr>
          </a:p>
          <a:p>
            <a:pPr>
              <a:buFontTx/>
              <a:buChar char="•"/>
              <a:defRPr/>
            </a:pPr>
            <a:r>
              <a:rPr lang="en-US" sz="1200" dirty="0">
                <a:latin typeface="Arial" charset="0"/>
              </a:rPr>
              <a:t> On </a:t>
            </a:r>
            <a:r>
              <a:rPr lang="en-US" sz="1200" dirty="0" err="1">
                <a:latin typeface="Arial" charset="0"/>
              </a:rPr>
              <a:t>répète</a:t>
            </a:r>
            <a:r>
              <a:rPr lang="en-US" sz="1200" dirty="0">
                <a:latin typeface="Arial" charset="0"/>
              </a:rPr>
              <a:t> </a:t>
            </a:r>
            <a:r>
              <a:rPr lang="en-US" sz="1200" dirty="0" err="1">
                <a:latin typeface="Arial" charset="0"/>
              </a:rPr>
              <a:t>l’expérience</a:t>
            </a:r>
            <a:r>
              <a:rPr lang="en-US" sz="1200" dirty="0">
                <a:latin typeface="Arial" charset="0"/>
              </a:rPr>
              <a:t> 3 </a:t>
            </a:r>
            <a:r>
              <a:rPr lang="en-US" sz="1200" dirty="0" err="1">
                <a:latin typeface="Arial" charset="0"/>
              </a:rPr>
              <a:t>fois</a:t>
            </a:r>
            <a:endParaRPr lang="en-US" sz="1200" dirty="0">
              <a:latin typeface="Arial" charset="0"/>
            </a:endParaRPr>
          </a:p>
          <a:p>
            <a:endParaRPr lang="fr-FR" dirty="0"/>
          </a:p>
          <a:p>
            <a:pPr>
              <a:defRPr/>
            </a:pPr>
            <a:r>
              <a:rPr lang="en-US" sz="1200" dirty="0" err="1">
                <a:latin typeface="Arial" charset="0"/>
              </a:rPr>
              <a:t>Mesurande</a:t>
            </a:r>
            <a:r>
              <a:rPr lang="en-US" sz="1200" dirty="0">
                <a:latin typeface="Arial" charset="0"/>
              </a:rPr>
              <a:t> : </a:t>
            </a:r>
            <a:r>
              <a:rPr lang="en-US" sz="1200" dirty="0">
                <a:solidFill>
                  <a:srgbClr val="000000"/>
                </a:solidFill>
                <a:latin typeface="Arial" charset="0"/>
              </a:rPr>
              <a:t>hauteur </a:t>
            </a:r>
            <a:r>
              <a:rPr lang="en-US" i="1" dirty="0">
                <a:solidFill>
                  <a:srgbClr val="000000"/>
                </a:solidFill>
                <a:latin typeface="Times New Roman"/>
              </a:rPr>
              <a:t>h</a:t>
            </a:r>
            <a:r>
              <a:rPr lang="en-US" sz="1200" dirty="0">
                <a:solidFill>
                  <a:srgbClr val="000000"/>
                </a:solidFill>
                <a:latin typeface="Arial" charset="0"/>
              </a:rPr>
              <a:t> </a:t>
            </a:r>
          </a:p>
          <a:p>
            <a:pPr>
              <a:defRPr/>
            </a:pPr>
            <a:endParaRPr lang="en-US" sz="1200" dirty="0">
              <a:latin typeface="Arial" charset="0"/>
            </a:endParaRPr>
          </a:p>
          <a:p>
            <a:pPr lvl="0">
              <a:defRPr/>
            </a:pPr>
            <a:r>
              <a:rPr lang="en-US" sz="1200" dirty="0" err="1">
                <a:latin typeface="Arial" charset="0"/>
              </a:rPr>
              <a:t>Paramètres</a:t>
            </a:r>
            <a:r>
              <a:rPr lang="en-US" sz="1200" dirty="0">
                <a:latin typeface="Arial" charset="0"/>
              </a:rPr>
              <a:t> </a:t>
            </a:r>
            <a:r>
              <a:rPr lang="en-US" sz="1200" dirty="0" err="1">
                <a:latin typeface="Arial" charset="0"/>
              </a:rPr>
              <a:t>dont</a:t>
            </a:r>
            <a:r>
              <a:rPr lang="en-US" sz="1200" dirty="0">
                <a:latin typeface="Arial" charset="0"/>
              </a:rPr>
              <a:t> </a:t>
            </a:r>
            <a:r>
              <a:rPr lang="en-US" sz="1200" dirty="0" err="1">
                <a:latin typeface="Arial" charset="0"/>
              </a:rPr>
              <a:t>dépendent</a:t>
            </a:r>
            <a:r>
              <a:rPr lang="en-US" sz="1200" dirty="0">
                <a:latin typeface="Arial" charset="0"/>
              </a:rPr>
              <a:t> le </a:t>
            </a:r>
            <a:r>
              <a:rPr lang="en-US" sz="1200" dirty="0" err="1">
                <a:latin typeface="Arial" charset="0"/>
              </a:rPr>
              <a:t>mesurande</a:t>
            </a:r>
            <a:r>
              <a:rPr lang="en-US" sz="1200" dirty="0">
                <a:latin typeface="Arial" charset="0"/>
              </a:rPr>
              <a:t> :</a:t>
            </a:r>
            <a:endParaRPr lang="en-US" sz="1200" dirty="0">
              <a:solidFill>
                <a:srgbClr val="000000"/>
              </a:solidFill>
              <a:latin typeface="Arial" charset="0"/>
            </a:endParaRPr>
          </a:p>
          <a:p>
            <a:pPr lvl="0">
              <a:buFontTx/>
              <a:buChar char="•"/>
              <a:defRPr/>
            </a:pPr>
            <a:r>
              <a:rPr lang="en-US" sz="1200" dirty="0">
                <a:solidFill>
                  <a:srgbClr val="000000"/>
                </a:solidFill>
                <a:latin typeface="Arial" charset="0"/>
              </a:rPr>
              <a:t> </a:t>
            </a:r>
            <a:r>
              <a:rPr lang="en-US" sz="1200" dirty="0" err="1">
                <a:solidFill>
                  <a:srgbClr val="000000"/>
                </a:solidFill>
                <a:latin typeface="Arial" charset="0"/>
              </a:rPr>
              <a:t>accélération</a:t>
            </a:r>
            <a:r>
              <a:rPr lang="en-US" sz="1200" dirty="0">
                <a:solidFill>
                  <a:srgbClr val="000000"/>
                </a:solidFill>
                <a:latin typeface="Arial" charset="0"/>
              </a:rPr>
              <a:t> de la </a:t>
            </a:r>
            <a:r>
              <a:rPr lang="en-US" sz="1200" dirty="0" err="1">
                <a:solidFill>
                  <a:srgbClr val="000000"/>
                </a:solidFill>
                <a:latin typeface="Arial" charset="0"/>
              </a:rPr>
              <a:t>pesanteur</a:t>
            </a:r>
            <a:r>
              <a:rPr lang="en-US" sz="1200" dirty="0">
                <a:solidFill>
                  <a:srgbClr val="000000"/>
                </a:solidFill>
                <a:latin typeface="Arial" charset="0"/>
              </a:rPr>
              <a:t> </a:t>
            </a:r>
            <a:r>
              <a:rPr lang="en-US" i="1" dirty="0">
                <a:solidFill>
                  <a:srgbClr val="000000"/>
                </a:solidFill>
              </a:rPr>
              <a:t>g</a:t>
            </a:r>
          </a:p>
          <a:p>
            <a:pPr lvl="0">
              <a:buFontTx/>
              <a:buChar char="•"/>
              <a:defRPr/>
            </a:pPr>
            <a:r>
              <a:rPr lang="en-US" sz="1200" dirty="0">
                <a:solidFill>
                  <a:srgbClr val="000000"/>
                </a:solidFill>
                <a:latin typeface="Arial" charset="0"/>
              </a:rPr>
              <a:t> </a:t>
            </a:r>
            <a:r>
              <a:rPr lang="en-US" sz="1200" dirty="0" err="1">
                <a:solidFill>
                  <a:srgbClr val="000000"/>
                </a:solidFill>
                <a:latin typeface="Arial" charset="0"/>
              </a:rPr>
              <a:t>durée</a:t>
            </a:r>
            <a:r>
              <a:rPr lang="en-US" sz="1200" dirty="0">
                <a:solidFill>
                  <a:srgbClr val="000000"/>
                </a:solidFill>
                <a:latin typeface="Arial" charset="0"/>
              </a:rPr>
              <a:t> de chute </a:t>
            </a:r>
            <a:r>
              <a:rPr lang="en-US" i="1" dirty="0">
                <a:solidFill>
                  <a:srgbClr val="000000"/>
                </a:solidFill>
                <a:latin typeface="Times New Roman"/>
              </a:rPr>
              <a:t>t</a:t>
            </a:r>
          </a:p>
        </p:txBody>
      </p:sp>
      <p:sp>
        <p:nvSpPr>
          <p:cNvPr id="4" name="Espace réservé du numéro de diapositive 3"/>
          <p:cNvSpPr>
            <a:spLocks noGrp="1"/>
          </p:cNvSpPr>
          <p:nvPr>
            <p:ph type="sldNum" sz="quarter" idx="10"/>
          </p:nvPr>
        </p:nvSpPr>
        <p:spPr/>
        <p:txBody>
          <a:bodyPr/>
          <a:lstStyle/>
          <a:p>
            <a:fld id="{998CF592-C2A9-45C4-A2A2-1E2470829526}" type="slidenum">
              <a:rPr lang="fr-FR" smtClean="0"/>
              <a:t>41</a:t>
            </a:fld>
            <a:endParaRPr lang="fr-FR"/>
          </a:p>
        </p:txBody>
      </p:sp>
    </p:spTree>
    <p:extLst>
      <p:ext uri="{BB962C8B-B14F-4D97-AF65-F5344CB8AC3E}">
        <p14:creationId xmlns:p14="http://schemas.microsoft.com/office/powerpoint/2010/main" val="13586258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998CF592-C2A9-45C4-A2A2-1E2470829526}" type="slidenum">
              <a:rPr lang="fr-FR" smtClean="0"/>
              <a:t>43</a:t>
            </a:fld>
            <a:endParaRPr lang="fr-FR"/>
          </a:p>
        </p:txBody>
      </p:sp>
    </p:spTree>
    <p:extLst>
      <p:ext uri="{BB962C8B-B14F-4D97-AF65-F5344CB8AC3E}">
        <p14:creationId xmlns:p14="http://schemas.microsoft.com/office/powerpoint/2010/main" val="24130578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Quels</a:t>
            </a:r>
            <a:r>
              <a:rPr lang="fr-FR" baseline="0" dirty="0"/>
              <a:t> sont les paramètres de l’expérience induisant des incertitudes ?</a:t>
            </a:r>
            <a:br>
              <a:rPr lang="fr-FR" baseline="0" dirty="0"/>
            </a:br>
            <a:r>
              <a:rPr lang="fr-FR" dirty="0"/>
              <a:t>La méthode 5M (Diagramme d’Ishikawa) st une méthode d’analyse qui qui a pour objectif de rechercher les différentes causes possibles d’un problème.</a:t>
            </a:r>
          </a:p>
        </p:txBody>
      </p:sp>
      <p:sp>
        <p:nvSpPr>
          <p:cNvPr id="4" name="Espace réservé du numéro de diapositive 3"/>
          <p:cNvSpPr>
            <a:spLocks noGrp="1"/>
          </p:cNvSpPr>
          <p:nvPr>
            <p:ph type="sldNum" sz="quarter" idx="10"/>
          </p:nvPr>
        </p:nvSpPr>
        <p:spPr/>
        <p:txBody>
          <a:bodyPr/>
          <a:lstStyle/>
          <a:p>
            <a:fld id="{998CF592-C2A9-45C4-A2A2-1E2470829526}" type="slidenum">
              <a:rPr lang="fr-FR" smtClean="0"/>
              <a:t>44</a:t>
            </a:fld>
            <a:endParaRPr lang="fr-FR"/>
          </a:p>
        </p:txBody>
      </p:sp>
    </p:spTree>
    <p:extLst>
      <p:ext uri="{BB962C8B-B14F-4D97-AF65-F5344CB8AC3E}">
        <p14:creationId xmlns:p14="http://schemas.microsoft.com/office/powerpoint/2010/main" val="284722507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Quels</a:t>
            </a:r>
            <a:r>
              <a:rPr lang="fr-FR" baseline="0" dirty="0"/>
              <a:t> sont les paramètres de l’expérience induisant des incertitudes ?</a:t>
            </a:r>
            <a:endParaRPr lang="fr-FR" dirty="0"/>
          </a:p>
        </p:txBody>
      </p:sp>
      <p:sp>
        <p:nvSpPr>
          <p:cNvPr id="4" name="Espace réservé du numéro de diapositive 3"/>
          <p:cNvSpPr>
            <a:spLocks noGrp="1"/>
          </p:cNvSpPr>
          <p:nvPr>
            <p:ph type="sldNum" sz="quarter" idx="10"/>
          </p:nvPr>
        </p:nvSpPr>
        <p:spPr/>
        <p:txBody>
          <a:bodyPr/>
          <a:lstStyle/>
          <a:p>
            <a:fld id="{998CF592-C2A9-45C4-A2A2-1E2470829526}" type="slidenum">
              <a:rPr lang="fr-FR" smtClean="0"/>
              <a:t>45</a:t>
            </a:fld>
            <a:endParaRPr lang="fr-FR"/>
          </a:p>
        </p:txBody>
      </p:sp>
    </p:spTree>
    <p:extLst>
      <p:ext uri="{BB962C8B-B14F-4D97-AF65-F5344CB8AC3E}">
        <p14:creationId xmlns:p14="http://schemas.microsoft.com/office/powerpoint/2010/main" val="86294870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Quels</a:t>
            </a:r>
            <a:r>
              <a:rPr lang="fr-FR" baseline="0" dirty="0"/>
              <a:t> sont les paramètres de l’expérience induisant des incertitudes ?</a:t>
            </a:r>
            <a:endParaRPr lang="fr-FR" dirty="0"/>
          </a:p>
        </p:txBody>
      </p:sp>
      <p:sp>
        <p:nvSpPr>
          <p:cNvPr id="4" name="Espace réservé du numéro de diapositive 3"/>
          <p:cNvSpPr>
            <a:spLocks noGrp="1"/>
          </p:cNvSpPr>
          <p:nvPr>
            <p:ph type="sldNum" sz="quarter" idx="10"/>
          </p:nvPr>
        </p:nvSpPr>
        <p:spPr/>
        <p:txBody>
          <a:bodyPr/>
          <a:lstStyle/>
          <a:p>
            <a:fld id="{998CF592-C2A9-45C4-A2A2-1E2470829526}" type="slidenum">
              <a:rPr lang="fr-FR" smtClean="0"/>
              <a:t>46</a:t>
            </a:fld>
            <a:endParaRPr lang="fr-FR"/>
          </a:p>
        </p:txBody>
      </p:sp>
    </p:spTree>
    <p:extLst>
      <p:ext uri="{BB962C8B-B14F-4D97-AF65-F5344CB8AC3E}">
        <p14:creationId xmlns:p14="http://schemas.microsoft.com/office/powerpoint/2010/main" val="18780878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998CF592-C2A9-45C4-A2A2-1E2470829526}" type="slidenum">
              <a:rPr lang="fr-FR" smtClean="0"/>
              <a:t>50</a:t>
            </a:fld>
            <a:endParaRPr lang="fr-FR"/>
          </a:p>
        </p:txBody>
      </p:sp>
    </p:spTree>
    <p:extLst>
      <p:ext uri="{BB962C8B-B14F-4D97-AF65-F5344CB8AC3E}">
        <p14:creationId xmlns:p14="http://schemas.microsoft.com/office/powerpoint/2010/main" val="2123550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2"/>
          <p:cNvSpPr>
            <a:spLocks noGrp="1" noRot="1" noChangeAspect="1" noChangeArrowheads="1" noTextEdit="1"/>
          </p:cNvSpPr>
          <p:nvPr>
            <p:ph type="sldImg"/>
          </p:nvPr>
        </p:nvSpPr>
        <p:spPr>
          <a:ln/>
        </p:spPr>
      </p:sp>
      <p:sp>
        <p:nvSpPr>
          <p:cNvPr id="153603" name="Rectangle 3"/>
          <p:cNvSpPr>
            <a:spLocks noGrp="1" noChangeArrowheads="1"/>
          </p:cNvSpPr>
          <p:nvPr>
            <p:ph type="body" idx="1"/>
          </p:nvPr>
        </p:nvSpPr>
        <p:spPr>
          <a:xfrm>
            <a:off x="939621" y="5278661"/>
            <a:ext cx="5159256" cy="5001109"/>
          </a:xfrm>
          <a:noFill/>
        </p:spPr>
        <p:txBody>
          <a:bodyPr lIns="95960" tIns="47979" rIns="95960" bIns="47979"/>
          <a:lstStyle/>
          <a:p>
            <a:endParaRPr lang="en-US"/>
          </a:p>
        </p:txBody>
      </p:sp>
    </p:spTree>
    <p:extLst>
      <p:ext uri="{BB962C8B-B14F-4D97-AF65-F5344CB8AC3E}">
        <p14:creationId xmlns:p14="http://schemas.microsoft.com/office/powerpoint/2010/main" val="1563367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En </a:t>
            </a:r>
            <a:r>
              <a:rPr lang="fr-FR" dirty="0">
                <a:hlinkClick r:id="rId3" tooltip="Physique"/>
              </a:rPr>
              <a:t>physique</a:t>
            </a:r>
            <a:r>
              <a:rPr lang="fr-FR" dirty="0"/>
              <a:t>, la </a:t>
            </a:r>
            <a:r>
              <a:rPr lang="fr-FR" b="1" dirty="0"/>
              <a:t>dimension</a:t>
            </a:r>
            <a:r>
              <a:rPr lang="fr-FR" dirty="0"/>
              <a:t> d'une </a:t>
            </a:r>
            <a:r>
              <a:rPr lang="fr-FR" dirty="0">
                <a:hlinkClick r:id="rId4" tooltip="Grandeur physique"/>
              </a:rPr>
              <a:t>grandeur physique</a:t>
            </a:r>
            <a:r>
              <a:rPr lang="fr-FR" dirty="0"/>
              <a:t> est une propriété qui la relie aux grandeurs de base d'un </a:t>
            </a:r>
            <a:r>
              <a:rPr lang="fr-FR" dirty="0">
                <a:hlinkClick r:id="rId5" tooltip="Système de grandeurs"/>
              </a:rPr>
              <a:t>système de grandeurs</a:t>
            </a:r>
            <a:r>
              <a:rPr lang="fr-FR" dirty="0"/>
              <a:t> choisi. Dans un système de grandeurs donné, une grandeur physique peut être mesurée à l'aide de multiples </a:t>
            </a:r>
            <a:r>
              <a:rPr lang="fr-FR" dirty="0">
                <a:hlinkClick r:id="rId6" tooltip="Unité de mesure"/>
              </a:rPr>
              <a:t>unités</a:t>
            </a:r>
            <a:r>
              <a:rPr lang="fr-FR" dirty="0"/>
              <a:t>, mais sa dimension est unique</a:t>
            </a:r>
          </a:p>
          <a:p>
            <a:endParaRPr lang="fr-FR" dirty="0"/>
          </a:p>
          <a:p>
            <a:r>
              <a:rPr lang="fr-FR" dirty="0"/>
              <a:t>L/T² * T² + L/T * T </a:t>
            </a:r>
            <a:r>
              <a:rPr lang="fr-FR" dirty="0">
                <a:sym typeface="Wingdings" panose="05000000000000000000" pitchFamily="2" charset="2"/>
              </a:rPr>
              <a:t> 2L</a:t>
            </a:r>
          </a:p>
          <a:p>
            <a:r>
              <a:rPr lang="fr-FR" dirty="0">
                <a:sym typeface="Wingdings" panose="05000000000000000000" pitchFamily="2" charset="2"/>
              </a:rPr>
              <a:t>Accélération = vitesse/temps</a:t>
            </a:r>
          </a:p>
          <a:p>
            <a:r>
              <a:rPr lang="fr-FR" dirty="0">
                <a:sym typeface="Wingdings" panose="05000000000000000000" pitchFamily="2" charset="2"/>
              </a:rPr>
              <a:t>Angle</a:t>
            </a:r>
            <a:r>
              <a:rPr lang="fr-FR" baseline="0" dirty="0">
                <a:sym typeface="Wingdings" panose="05000000000000000000" pitchFamily="2" charset="2"/>
              </a:rPr>
              <a:t> n’a pas de dimension !!!!</a:t>
            </a:r>
            <a:endParaRPr lang="fr-FR" dirty="0"/>
          </a:p>
        </p:txBody>
      </p:sp>
      <p:sp>
        <p:nvSpPr>
          <p:cNvPr id="4" name="Espace réservé du numéro de diapositive 3"/>
          <p:cNvSpPr>
            <a:spLocks noGrp="1"/>
          </p:cNvSpPr>
          <p:nvPr>
            <p:ph type="sldNum" sz="quarter" idx="10"/>
          </p:nvPr>
        </p:nvSpPr>
        <p:spPr/>
        <p:txBody>
          <a:bodyPr/>
          <a:lstStyle/>
          <a:p>
            <a:fld id="{998CF592-C2A9-45C4-A2A2-1E2470829526}" type="slidenum">
              <a:rPr lang="fr-FR" smtClean="0"/>
              <a:t>5</a:t>
            </a:fld>
            <a:endParaRPr lang="fr-FR"/>
          </a:p>
        </p:txBody>
      </p:sp>
    </p:spTree>
    <p:extLst>
      <p:ext uri="{BB962C8B-B14F-4D97-AF65-F5344CB8AC3E}">
        <p14:creationId xmlns:p14="http://schemas.microsoft.com/office/powerpoint/2010/main" val="15954915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2"/>
          <p:cNvSpPr>
            <a:spLocks noGrp="1" noRot="1" noChangeAspect="1" noChangeArrowheads="1" noTextEdit="1"/>
          </p:cNvSpPr>
          <p:nvPr>
            <p:ph type="sldImg"/>
          </p:nvPr>
        </p:nvSpPr>
        <p:spPr>
          <a:ln/>
        </p:spPr>
      </p:sp>
      <p:sp>
        <p:nvSpPr>
          <p:cNvPr id="155651" name="Rectangle 3"/>
          <p:cNvSpPr>
            <a:spLocks noGrp="1" noChangeArrowheads="1"/>
          </p:cNvSpPr>
          <p:nvPr>
            <p:ph type="body" idx="1"/>
          </p:nvPr>
        </p:nvSpPr>
        <p:spPr>
          <a:xfrm>
            <a:off x="939621" y="5278661"/>
            <a:ext cx="5159256" cy="5001109"/>
          </a:xfrm>
          <a:noFill/>
        </p:spPr>
        <p:txBody>
          <a:bodyPr lIns="95960" tIns="47979" rIns="95960" bIns="47979"/>
          <a:lstStyle/>
          <a:p>
            <a:r>
              <a:rPr lang="fr-FR" dirty="0"/>
              <a:t>C'est </a:t>
            </a:r>
            <a:r>
              <a:rPr lang="fr-FR" b="1" dirty="0"/>
              <a:t>André-Marie Ampère</a:t>
            </a:r>
            <a:r>
              <a:rPr lang="fr-FR" dirty="0"/>
              <a:t>, l’inventeur de l’électro-aimant, qui a donné son nom à cette unité.</a:t>
            </a:r>
          </a:p>
          <a:p>
            <a:r>
              <a:rPr lang="fr-FR" dirty="0"/>
              <a:t>ingénieur écossais </a:t>
            </a:r>
            <a:r>
              <a:rPr lang="fr-FR" b="1" dirty="0"/>
              <a:t>James Watt</a:t>
            </a:r>
            <a:r>
              <a:rPr lang="fr-FR" dirty="0"/>
              <a:t> à l’origine du développement de la machine à vapeur</a:t>
            </a:r>
          </a:p>
          <a:p>
            <a:r>
              <a:rPr lang="fr-FR" b="1" dirty="0"/>
              <a:t>Alessandro Volta</a:t>
            </a:r>
            <a:r>
              <a:rPr lang="fr-FR" dirty="0"/>
              <a:t>, physicien italien et inventeur de la pile électrique, que l'on doit ce nom</a:t>
            </a:r>
          </a:p>
          <a:p>
            <a:endParaRPr lang="en-US" dirty="0"/>
          </a:p>
        </p:txBody>
      </p:sp>
    </p:spTree>
    <p:extLst>
      <p:ext uri="{BB962C8B-B14F-4D97-AF65-F5344CB8AC3E}">
        <p14:creationId xmlns:p14="http://schemas.microsoft.com/office/powerpoint/2010/main" val="29840780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2"/>
          <p:cNvSpPr>
            <a:spLocks noGrp="1" noRot="1" noChangeAspect="1" noChangeArrowheads="1" noTextEdit="1"/>
          </p:cNvSpPr>
          <p:nvPr>
            <p:ph type="sldImg"/>
          </p:nvPr>
        </p:nvSpPr>
        <p:spPr>
          <a:ln/>
        </p:spPr>
      </p:sp>
      <p:sp>
        <p:nvSpPr>
          <p:cNvPr id="156675" name="Rectangle 3"/>
          <p:cNvSpPr>
            <a:spLocks noGrp="1" noChangeArrowheads="1"/>
          </p:cNvSpPr>
          <p:nvPr>
            <p:ph type="body" idx="1"/>
          </p:nvPr>
        </p:nvSpPr>
        <p:spPr>
          <a:xfrm>
            <a:off x="939621" y="5278661"/>
            <a:ext cx="5159256" cy="5001109"/>
          </a:xfrm>
          <a:noFill/>
        </p:spPr>
        <p:txBody>
          <a:bodyPr lIns="95960" tIns="47979" rIns="95960" bIns="47979"/>
          <a:lstStyle/>
          <a:p>
            <a:endParaRPr lang="en-US"/>
          </a:p>
        </p:txBody>
      </p:sp>
    </p:spTree>
    <p:extLst>
      <p:ext uri="{BB962C8B-B14F-4D97-AF65-F5344CB8AC3E}">
        <p14:creationId xmlns:p14="http://schemas.microsoft.com/office/powerpoint/2010/main" val="17412415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998CF592-C2A9-45C4-A2A2-1E2470829526}" type="slidenum">
              <a:rPr lang="fr-FR" smtClean="0"/>
              <a:t>9</a:t>
            </a:fld>
            <a:endParaRPr lang="fr-FR"/>
          </a:p>
        </p:txBody>
      </p:sp>
    </p:spTree>
    <p:extLst>
      <p:ext uri="{BB962C8B-B14F-4D97-AF65-F5344CB8AC3E}">
        <p14:creationId xmlns:p14="http://schemas.microsoft.com/office/powerpoint/2010/main" val="23602975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2"/>
          <p:cNvSpPr>
            <a:spLocks noGrp="1" noRot="1" noChangeAspect="1" noChangeArrowheads="1" noTextEdit="1"/>
          </p:cNvSpPr>
          <p:nvPr>
            <p:ph type="sldImg"/>
          </p:nvPr>
        </p:nvSpPr>
        <p:spPr>
          <a:xfrm>
            <a:off x="-182563" y="835025"/>
            <a:ext cx="7404101" cy="4165600"/>
          </a:xfrm>
          <a:solidFill>
            <a:srgbClr val="FFFFFF"/>
          </a:solidFill>
          <a:ln/>
        </p:spPr>
      </p:sp>
      <p:sp>
        <p:nvSpPr>
          <p:cNvPr id="151555" name="Rectangle 3"/>
          <p:cNvSpPr>
            <a:spLocks noGrp="1" noChangeArrowheads="1"/>
          </p:cNvSpPr>
          <p:nvPr>
            <p:ph type="body" idx="1"/>
          </p:nvPr>
        </p:nvSpPr>
        <p:spPr>
          <a:xfrm>
            <a:off x="938047" y="5276938"/>
            <a:ext cx="5162403" cy="5002833"/>
          </a:xfrm>
          <a:solidFill>
            <a:srgbClr val="FFFFFF"/>
          </a:solidFill>
          <a:ln w="12700">
            <a:solidFill>
              <a:srgbClr val="000000"/>
            </a:solidFill>
            <a:miter lim="800000"/>
            <a:headEnd/>
            <a:tailEnd/>
          </a:ln>
        </p:spPr>
        <p:txBody>
          <a:bodyPr lIns="96958" tIns="48480" rIns="96958" bIns="48480"/>
          <a:lstStyle/>
          <a:p>
            <a:r>
              <a:rPr lang="en-US" dirty="0"/>
              <a:t>Grandeur :ex </a:t>
            </a:r>
            <a:r>
              <a:rPr lang="en-US" dirty="0" err="1"/>
              <a:t>longueur</a:t>
            </a:r>
            <a:endParaRPr lang="en-US" dirty="0"/>
          </a:p>
        </p:txBody>
      </p:sp>
    </p:spTree>
    <p:extLst>
      <p:ext uri="{BB962C8B-B14F-4D97-AF65-F5344CB8AC3E}">
        <p14:creationId xmlns:p14="http://schemas.microsoft.com/office/powerpoint/2010/main" val="27237472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Espace réservé de l'image des diapositives 1"/>
          <p:cNvSpPr>
            <a:spLocks noGrp="1" noRot="1" noChangeAspect="1" noTextEdit="1"/>
          </p:cNvSpPr>
          <p:nvPr>
            <p:ph type="sldImg"/>
          </p:nvPr>
        </p:nvSpPr>
        <p:spPr>
          <a:ln/>
        </p:spPr>
      </p:sp>
      <p:sp>
        <p:nvSpPr>
          <p:cNvPr id="152579" name="Espace réservé des commentaires 2"/>
          <p:cNvSpPr>
            <a:spLocks noGrp="1"/>
          </p:cNvSpPr>
          <p:nvPr>
            <p:ph type="body" idx="1"/>
          </p:nvPr>
        </p:nvSpPr>
        <p:spPr>
          <a:noFill/>
        </p:spPr>
        <p:txBody>
          <a:bodyPr/>
          <a:lstStyle/>
          <a:p>
            <a:endParaRPr lang="fr-FR" dirty="0"/>
          </a:p>
        </p:txBody>
      </p:sp>
    </p:spTree>
    <p:extLst>
      <p:ext uri="{BB962C8B-B14F-4D97-AF65-F5344CB8AC3E}">
        <p14:creationId xmlns:p14="http://schemas.microsoft.com/office/powerpoint/2010/main" val="18931680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Modifier le style des sous-titres du masque</a:t>
            </a:r>
          </a:p>
        </p:txBody>
      </p:sp>
      <p:sp>
        <p:nvSpPr>
          <p:cNvPr id="4" name="Espace réservé de la date 3"/>
          <p:cNvSpPr>
            <a:spLocks noGrp="1"/>
          </p:cNvSpPr>
          <p:nvPr>
            <p:ph type="dt" sz="half" idx="10"/>
          </p:nvPr>
        </p:nvSpPr>
        <p:spPr/>
        <p:txBody>
          <a:bodyPr/>
          <a:lstStyle/>
          <a:p>
            <a:fld id="{A0743388-8CC1-49F3-8665-BA1FED0EE3AE}" type="datetime1">
              <a:rPr lang="fr-FR" smtClean="0"/>
              <a:t>14/01/2026</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7C59E55F-A350-4989-9404-8411324CBBDC}" type="slidenum">
              <a:rPr lang="fr-FR" smtClean="0"/>
              <a:t>‹N°›</a:t>
            </a:fld>
            <a:endParaRPr lang="fr-FR"/>
          </a:p>
        </p:txBody>
      </p:sp>
    </p:spTree>
    <p:extLst>
      <p:ext uri="{BB962C8B-B14F-4D97-AF65-F5344CB8AC3E}">
        <p14:creationId xmlns:p14="http://schemas.microsoft.com/office/powerpoint/2010/main" val="39987692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texte vertical 2"/>
          <p:cNvSpPr>
            <a:spLocks noGrp="1"/>
          </p:cNvSpPr>
          <p:nvPr>
            <p:ph type="body" orient="vert" idx="1"/>
          </p:nvPr>
        </p:nvSpPr>
        <p:spPr/>
        <p:txBody>
          <a:bodyPr vert="eaVe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10"/>
          </p:nvPr>
        </p:nvSpPr>
        <p:spPr/>
        <p:txBody>
          <a:bodyPr/>
          <a:lstStyle/>
          <a:p>
            <a:fld id="{0B937212-A79C-4614-AD5A-AAE7790CBEBA}" type="datetime1">
              <a:rPr lang="fr-FR" smtClean="0"/>
              <a:t>14/01/2026</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7C59E55F-A350-4989-9404-8411324CBBDC}" type="slidenum">
              <a:rPr lang="fr-FR" smtClean="0"/>
              <a:t>‹N°›</a:t>
            </a:fld>
            <a:endParaRPr lang="fr-FR"/>
          </a:p>
        </p:txBody>
      </p:sp>
    </p:spTree>
    <p:extLst>
      <p:ext uri="{BB962C8B-B14F-4D97-AF65-F5344CB8AC3E}">
        <p14:creationId xmlns:p14="http://schemas.microsoft.com/office/powerpoint/2010/main" val="16497181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p:cNvSpPr>
            <a:spLocks noGrp="1"/>
          </p:cNvSpPr>
          <p:nvPr>
            <p:ph type="body" orient="vert" idx="1"/>
          </p:nvPr>
        </p:nvSpPr>
        <p:spPr>
          <a:xfrm>
            <a:off x="838200" y="365125"/>
            <a:ext cx="7734300" cy="5811838"/>
          </a:xfrm>
        </p:spPr>
        <p:txBody>
          <a:bodyPr vert="eaVe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10"/>
          </p:nvPr>
        </p:nvSpPr>
        <p:spPr/>
        <p:txBody>
          <a:bodyPr/>
          <a:lstStyle/>
          <a:p>
            <a:fld id="{1B2E740D-DB31-4431-BFE8-864060FF48C6}" type="datetime1">
              <a:rPr lang="fr-FR" smtClean="0"/>
              <a:t>14/01/2026</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7C59E55F-A350-4989-9404-8411324CBBDC}" type="slidenum">
              <a:rPr lang="fr-FR" smtClean="0"/>
              <a:t>‹N°›</a:t>
            </a:fld>
            <a:endParaRPr lang="fr-FR"/>
          </a:p>
        </p:txBody>
      </p:sp>
    </p:spTree>
    <p:extLst>
      <p:ext uri="{BB962C8B-B14F-4D97-AF65-F5344CB8AC3E}">
        <p14:creationId xmlns:p14="http://schemas.microsoft.com/office/powerpoint/2010/main" val="41255756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Double Vert.">
    <p:spTree>
      <p:nvGrpSpPr>
        <p:cNvPr id="1" name=""/>
        <p:cNvGrpSpPr/>
        <p:nvPr/>
      </p:nvGrpSpPr>
      <p:grpSpPr>
        <a:xfrm>
          <a:off x="0" y="0"/>
          <a:ext cx="0" cy="0"/>
          <a:chOff x="0" y="0"/>
          <a:chExt cx="0" cy="0"/>
        </a:xfrm>
      </p:grpSpPr>
      <p:sp>
        <p:nvSpPr>
          <p:cNvPr id="4" name="Espace réservé du contenu 2"/>
          <p:cNvSpPr>
            <a:spLocks noGrp="1"/>
          </p:cNvSpPr>
          <p:nvPr>
            <p:ph idx="10"/>
          </p:nvPr>
        </p:nvSpPr>
        <p:spPr>
          <a:xfrm>
            <a:off x="6007375" y="1313766"/>
            <a:ext cx="5849265" cy="4789875"/>
          </a:xfrm>
        </p:spPr>
        <p:txBody>
          <a:bodyPr/>
          <a:lstStyle>
            <a:lvl1pPr>
              <a:defRPr/>
            </a:lvl1pPr>
            <a:lvl5pPr marL="2290762" indent="-285750">
              <a:buFont typeface="ZapfDingbats" pitchFamily="82" charset="2"/>
              <a:buChar char=""/>
              <a:defRPr/>
            </a:lvl5pPr>
          </a:lstStyle>
          <a:p>
            <a:pPr lvl="0"/>
            <a:r>
              <a:rPr lang="fr-FR" dirty="0"/>
              <a:t>Modifiez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7" name="Espace réservé du texte 5"/>
          <p:cNvSpPr>
            <a:spLocks noGrp="1"/>
          </p:cNvSpPr>
          <p:nvPr>
            <p:ph type="body" sz="quarter" idx="11"/>
          </p:nvPr>
        </p:nvSpPr>
        <p:spPr>
          <a:xfrm>
            <a:off x="335360" y="1313766"/>
            <a:ext cx="5494764" cy="4779531"/>
          </a:xfrm>
        </p:spPr>
        <p:txBody>
          <a:bodyPr/>
          <a:lstStyle>
            <a:lvl5pPr marL="2290762" indent="-285750">
              <a:buFont typeface="ZapfDingbats" pitchFamily="82" charset="2"/>
              <a:buChar char=""/>
              <a:defRPr/>
            </a:lvl5pPr>
          </a:lstStyle>
          <a:p>
            <a:pPr lvl="0"/>
            <a:r>
              <a:rPr lang="fr-FR" dirty="0"/>
              <a:t>Modifiez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8" name="Titre 1"/>
          <p:cNvSpPr>
            <a:spLocks noGrp="1"/>
          </p:cNvSpPr>
          <p:nvPr>
            <p:ph type="title"/>
          </p:nvPr>
        </p:nvSpPr>
        <p:spPr>
          <a:xfrm>
            <a:off x="335360" y="188640"/>
            <a:ext cx="11521280" cy="936104"/>
          </a:xfrm>
          <a:prstGeom prst="rect">
            <a:avLst/>
          </a:prstGeom>
        </p:spPr>
        <p:txBody>
          <a:bodyPr/>
          <a:lstStyle/>
          <a:p>
            <a:r>
              <a:rPr lang="fr-FR"/>
              <a:t>Modifiez le style du titre</a:t>
            </a:r>
            <a:endParaRPr lang="fr-FR" dirty="0"/>
          </a:p>
        </p:txBody>
      </p:sp>
    </p:spTree>
    <p:extLst>
      <p:ext uri="{BB962C8B-B14F-4D97-AF65-F5344CB8AC3E}">
        <p14:creationId xmlns:p14="http://schemas.microsoft.com/office/powerpoint/2010/main" val="10858271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ide">
    <p:spTree>
      <p:nvGrpSpPr>
        <p:cNvPr id="1" name=""/>
        <p:cNvGrpSpPr/>
        <p:nvPr/>
      </p:nvGrpSpPr>
      <p:grpSpPr>
        <a:xfrm>
          <a:off x="0" y="0"/>
          <a:ext cx="0" cy="0"/>
          <a:chOff x="0" y="0"/>
          <a:chExt cx="0" cy="0"/>
        </a:xfrm>
      </p:grpSpPr>
      <p:sp>
        <p:nvSpPr>
          <p:cNvPr id="2" name="Titre 1"/>
          <p:cNvSpPr>
            <a:spLocks noGrp="1"/>
          </p:cNvSpPr>
          <p:nvPr>
            <p:ph type="title"/>
          </p:nvPr>
        </p:nvSpPr>
        <p:spPr>
          <a:xfrm>
            <a:off x="667705" y="188640"/>
            <a:ext cx="11078154" cy="936104"/>
          </a:xfrm>
          <a:prstGeom prst="rect">
            <a:avLst/>
          </a:prstGeom>
        </p:spPr>
        <p:txBody>
          <a:bodyPr/>
          <a:lstStyle/>
          <a:p>
            <a:r>
              <a:rPr lang="fr-FR"/>
              <a:t>Modifiez le style du titre</a:t>
            </a:r>
            <a:endParaRPr lang="fr-FR" dirty="0"/>
          </a:p>
        </p:txBody>
      </p:sp>
    </p:spTree>
    <p:extLst>
      <p:ext uri="{BB962C8B-B14F-4D97-AF65-F5344CB8AC3E}">
        <p14:creationId xmlns:p14="http://schemas.microsoft.com/office/powerpoint/2010/main" val="47866109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Vide">
    <p:spTree>
      <p:nvGrpSpPr>
        <p:cNvPr id="1" name=""/>
        <p:cNvGrpSpPr/>
        <p:nvPr/>
      </p:nvGrpSpPr>
      <p:grpSpPr>
        <a:xfrm>
          <a:off x="0" y="0"/>
          <a:ext cx="0" cy="0"/>
          <a:chOff x="0" y="0"/>
          <a:chExt cx="0" cy="0"/>
        </a:xfrm>
      </p:grpSpPr>
      <p:sp>
        <p:nvSpPr>
          <p:cNvPr id="2" name="Titre 1"/>
          <p:cNvSpPr>
            <a:spLocks noGrp="1"/>
          </p:cNvSpPr>
          <p:nvPr>
            <p:ph type="title"/>
          </p:nvPr>
        </p:nvSpPr>
        <p:spPr>
          <a:xfrm>
            <a:off x="667705" y="188640"/>
            <a:ext cx="11078154" cy="936104"/>
          </a:xfrm>
          <a:prstGeom prst="rect">
            <a:avLst/>
          </a:prstGeom>
        </p:spPr>
        <p:txBody>
          <a:bodyPr/>
          <a:lstStyle/>
          <a:p>
            <a:r>
              <a:rPr lang="fr-FR"/>
              <a:t>Modifiez le style du titre</a:t>
            </a:r>
            <a:endParaRPr lang="fr-FR" dirty="0"/>
          </a:p>
        </p:txBody>
      </p:sp>
    </p:spTree>
    <p:extLst>
      <p:ext uri="{BB962C8B-B14F-4D97-AF65-F5344CB8AC3E}">
        <p14:creationId xmlns:p14="http://schemas.microsoft.com/office/powerpoint/2010/main" val="104164174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3_Vide">
    <p:spTree>
      <p:nvGrpSpPr>
        <p:cNvPr id="1" name=""/>
        <p:cNvGrpSpPr/>
        <p:nvPr/>
      </p:nvGrpSpPr>
      <p:grpSpPr>
        <a:xfrm>
          <a:off x="0" y="0"/>
          <a:ext cx="0" cy="0"/>
          <a:chOff x="0" y="0"/>
          <a:chExt cx="0" cy="0"/>
        </a:xfrm>
      </p:grpSpPr>
      <p:sp>
        <p:nvSpPr>
          <p:cNvPr id="2" name="Titre 1"/>
          <p:cNvSpPr>
            <a:spLocks noGrp="1"/>
          </p:cNvSpPr>
          <p:nvPr>
            <p:ph type="title"/>
          </p:nvPr>
        </p:nvSpPr>
        <p:spPr>
          <a:xfrm>
            <a:off x="667705" y="188640"/>
            <a:ext cx="11078154" cy="936104"/>
          </a:xfrm>
          <a:prstGeom prst="rect">
            <a:avLst/>
          </a:prstGeom>
        </p:spPr>
        <p:txBody>
          <a:bodyPr/>
          <a:lstStyle/>
          <a:p>
            <a:r>
              <a:rPr lang="fr-FR"/>
              <a:t>Modifiez le style du titre</a:t>
            </a:r>
            <a:endParaRPr lang="fr-FR" dirty="0"/>
          </a:p>
        </p:txBody>
      </p:sp>
    </p:spTree>
    <p:extLst>
      <p:ext uri="{BB962C8B-B14F-4D97-AF65-F5344CB8AC3E}">
        <p14:creationId xmlns:p14="http://schemas.microsoft.com/office/powerpoint/2010/main" val="25695159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4_Vide">
    <p:spTree>
      <p:nvGrpSpPr>
        <p:cNvPr id="1" name=""/>
        <p:cNvGrpSpPr/>
        <p:nvPr/>
      </p:nvGrpSpPr>
      <p:grpSpPr>
        <a:xfrm>
          <a:off x="0" y="0"/>
          <a:ext cx="0" cy="0"/>
          <a:chOff x="0" y="0"/>
          <a:chExt cx="0" cy="0"/>
        </a:xfrm>
      </p:grpSpPr>
      <p:sp>
        <p:nvSpPr>
          <p:cNvPr id="2" name="Titre 1"/>
          <p:cNvSpPr>
            <a:spLocks noGrp="1"/>
          </p:cNvSpPr>
          <p:nvPr>
            <p:ph type="title"/>
          </p:nvPr>
        </p:nvSpPr>
        <p:spPr>
          <a:xfrm>
            <a:off x="667705" y="188640"/>
            <a:ext cx="11078154" cy="936104"/>
          </a:xfrm>
          <a:prstGeom prst="rect">
            <a:avLst/>
          </a:prstGeom>
        </p:spPr>
        <p:txBody>
          <a:bodyPr/>
          <a:lstStyle/>
          <a:p>
            <a:r>
              <a:rPr lang="fr-FR"/>
              <a:t>Modifiez le style du titre</a:t>
            </a:r>
            <a:endParaRPr lang="fr-FR" dirty="0"/>
          </a:p>
        </p:txBody>
      </p:sp>
    </p:spTree>
    <p:extLst>
      <p:ext uri="{BB962C8B-B14F-4D97-AF65-F5344CB8AC3E}">
        <p14:creationId xmlns:p14="http://schemas.microsoft.com/office/powerpoint/2010/main" val="345292452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5_Vide">
    <p:spTree>
      <p:nvGrpSpPr>
        <p:cNvPr id="1" name=""/>
        <p:cNvGrpSpPr/>
        <p:nvPr/>
      </p:nvGrpSpPr>
      <p:grpSpPr>
        <a:xfrm>
          <a:off x="0" y="0"/>
          <a:ext cx="0" cy="0"/>
          <a:chOff x="0" y="0"/>
          <a:chExt cx="0" cy="0"/>
        </a:xfrm>
      </p:grpSpPr>
      <p:sp>
        <p:nvSpPr>
          <p:cNvPr id="2" name="Titre 1"/>
          <p:cNvSpPr>
            <a:spLocks noGrp="1"/>
          </p:cNvSpPr>
          <p:nvPr>
            <p:ph type="title"/>
          </p:nvPr>
        </p:nvSpPr>
        <p:spPr>
          <a:xfrm>
            <a:off x="667705" y="188640"/>
            <a:ext cx="11078154" cy="936104"/>
          </a:xfrm>
          <a:prstGeom prst="rect">
            <a:avLst/>
          </a:prstGeom>
        </p:spPr>
        <p:txBody>
          <a:bodyPr/>
          <a:lstStyle/>
          <a:p>
            <a:r>
              <a:rPr lang="fr-FR"/>
              <a:t>Modifiez le style du titre</a:t>
            </a:r>
            <a:endParaRPr lang="fr-FR" dirty="0"/>
          </a:p>
        </p:txBody>
      </p:sp>
    </p:spTree>
    <p:extLst>
      <p:ext uri="{BB962C8B-B14F-4D97-AF65-F5344CB8AC3E}">
        <p14:creationId xmlns:p14="http://schemas.microsoft.com/office/powerpoint/2010/main" val="156961843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6_Vide">
    <p:spTree>
      <p:nvGrpSpPr>
        <p:cNvPr id="1" name=""/>
        <p:cNvGrpSpPr/>
        <p:nvPr/>
      </p:nvGrpSpPr>
      <p:grpSpPr>
        <a:xfrm>
          <a:off x="0" y="0"/>
          <a:ext cx="0" cy="0"/>
          <a:chOff x="0" y="0"/>
          <a:chExt cx="0" cy="0"/>
        </a:xfrm>
      </p:grpSpPr>
      <p:sp>
        <p:nvSpPr>
          <p:cNvPr id="2" name="Titre 1"/>
          <p:cNvSpPr>
            <a:spLocks noGrp="1"/>
          </p:cNvSpPr>
          <p:nvPr>
            <p:ph type="title"/>
          </p:nvPr>
        </p:nvSpPr>
        <p:spPr>
          <a:xfrm>
            <a:off x="667705" y="188640"/>
            <a:ext cx="11078154" cy="936104"/>
          </a:xfrm>
          <a:prstGeom prst="rect">
            <a:avLst/>
          </a:prstGeom>
        </p:spPr>
        <p:txBody>
          <a:bodyPr/>
          <a:lstStyle/>
          <a:p>
            <a:r>
              <a:rPr lang="fr-FR"/>
              <a:t>Modifiez le style du titre</a:t>
            </a:r>
            <a:endParaRPr lang="fr-FR" dirty="0"/>
          </a:p>
        </p:txBody>
      </p:sp>
    </p:spTree>
    <p:extLst>
      <p:ext uri="{BB962C8B-B14F-4D97-AF65-F5344CB8AC3E}">
        <p14:creationId xmlns:p14="http://schemas.microsoft.com/office/powerpoint/2010/main" val="219554528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7_Vide">
    <p:spTree>
      <p:nvGrpSpPr>
        <p:cNvPr id="1" name=""/>
        <p:cNvGrpSpPr/>
        <p:nvPr/>
      </p:nvGrpSpPr>
      <p:grpSpPr>
        <a:xfrm>
          <a:off x="0" y="0"/>
          <a:ext cx="0" cy="0"/>
          <a:chOff x="0" y="0"/>
          <a:chExt cx="0" cy="0"/>
        </a:xfrm>
      </p:grpSpPr>
      <p:sp>
        <p:nvSpPr>
          <p:cNvPr id="2" name="Titre 1"/>
          <p:cNvSpPr>
            <a:spLocks noGrp="1"/>
          </p:cNvSpPr>
          <p:nvPr>
            <p:ph type="title"/>
          </p:nvPr>
        </p:nvSpPr>
        <p:spPr>
          <a:xfrm>
            <a:off x="667705" y="188640"/>
            <a:ext cx="11078154" cy="936104"/>
          </a:xfrm>
          <a:prstGeom prst="rect">
            <a:avLst/>
          </a:prstGeom>
        </p:spPr>
        <p:txBody>
          <a:bodyPr/>
          <a:lstStyle/>
          <a:p>
            <a:r>
              <a:rPr lang="fr-FR"/>
              <a:t>Modifiez le style du titre</a:t>
            </a:r>
            <a:endParaRPr lang="fr-FR" dirty="0"/>
          </a:p>
        </p:txBody>
      </p:sp>
    </p:spTree>
    <p:extLst>
      <p:ext uri="{BB962C8B-B14F-4D97-AF65-F5344CB8AC3E}">
        <p14:creationId xmlns:p14="http://schemas.microsoft.com/office/powerpoint/2010/main" val="30659275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a:xfrm>
            <a:off x="397626" y="941294"/>
            <a:ext cx="10515600" cy="513821"/>
          </a:xfrm>
        </p:spPr>
        <p:txBody>
          <a:bodyPr>
            <a:normAutofit/>
          </a:bodyPr>
          <a:lstStyle>
            <a:lvl1pPr>
              <a:defRPr sz="2800" b="1">
                <a:latin typeface="Arial" panose="020B0604020202020204" pitchFamily="34" charset="0"/>
                <a:cs typeface="Arial" panose="020B0604020202020204" pitchFamily="34" charset="0"/>
              </a:defRPr>
            </a:lvl1pPr>
          </a:lstStyle>
          <a:p>
            <a:r>
              <a:rPr lang="fr-FR" dirty="0"/>
              <a:t>Modifiez le style du titre</a:t>
            </a:r>
          </a:p>
        </p:txBody>
      </p:sp>
      <p:sp>
        <p:nvSpPr>
          <p:cNvPr id="3" name="Espace réservé du contenu 2"/>
          <p:cNvSpPr>
            <a:spLocks noGrp="1"/>
          </p:cNvSpPr>
          <p:nvPr>
            <p:ph idx="1"/>
          </p:nvPr>
        </p:nvSpPr>
        <p:spPr>
          <a:xfrm>
            <a:off x="914400" y="1859493"/>
            <a:ext cx="9948336" cy="4351338"/>
          </a:xfrm>
        </p:spPr>
        <p:txBody>
          <a:bodyPr/>
          <a:lstStyle>
            <a:lvl1pPr marL="355600" indent="-355600" algn="just" defTabSz="914400" rtl="0" eaLnBrk="1" latinLnBrk="0" hangingPunct="1">
              <a:lnSpc>
                <a:spcPct val="90000"/>
              </a:lnSpc>
              <a:spcBef>
                <a:spcPts val="1000"/>
              </a:spcBef>
              <a:buClr>
                <a:srgbClr val="15376D"/>
              </a:buClr>
              <a:buSzPct val="85000"/>
              <a:buFont typeface="Wingdings" panose="05000000000000000000" pitchFamily="2" charset="2"/>
              <a:buChar char="§"/>
              <a:defRPr lang="fr-FR" sz="2000" kern="1200" dirty="0" smtClean="0">
                <a:solidFill>
                  <a:schemeClr val="tx1"/>
                </a:solidFill>
                <a:latin typeface="Arial MT" panose="020B0604020202020204" pitchFamily="34" charset="0"/>
                <a:ea typeface="+mn-ea"/>
                <a:cs typeface="+mn-cs"/>
              </a:defRPr>
            </a:lvl1pPr>
            <a:lvl2pPr marL="787400" indent="-342900">
              <a:defRPr/>
            </a:lvl2pPr>
            <a:lvl3pPr>
              <a:defRPr lang="fr-FR" sz="1600" kern="1200" dirty="0" smtClean="0">
                <a:solidFill>
                  <a:schemeClr val="tx1"/>
                </a:solidFill>
                <a:latin typeface="Arial MT" panose="020B0604020202020204" pitchFamily="34" charset="0"/>
                <a:ea typeface="+mn-ea"/>
                <a:cs typeface="+mn-cs"/>
              </a:defRPr>
            </a:lvl3pPr>
          </a:lstStyle>
          <a:p>
            <a:pPr lvl="0"/>
            <a:r>
              <a:rPr lang="fr-FR" dirty="0"/>
              <a:t>Modifier les styles du texte du masque</a:t>
            </a:r>
          </a:p>
          <a:p>
            <a:pPr marL="717550" lvl="2" indent="-273050" algn="l" defTabSz="914400" rtl="0" eaLnBrk="1" latinLnBrk="0" hangingPunct="1">
              <a:lnSpc>
                <a:spcPct val="90000"/>
              </a:lnSpc>
              <a:spcBef>
                <a:spcPts val="0"/>
              </a:spcBef>
              <a:buFont typeface="Wingdings" panose="05000000000000000000" pitchFamily="2" charset="2"/>
              <a:buChar char="§"/>
            </a:pPr>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4" name="Espace réservé de la date 3"/>
          <p:cNvSpPr>
            <a:spLocks noGrp="1"/>
          </p:cNvSpPr>
          <p:nvPr>
            <p:ph type="dt" sz="half" idx="10"/>
          </p:nvPr>
        </p:nvSpPr>
        <p:spPr/>
        <p:txBody>
          <a:bodyPr/>
          <a:lstStyle/>
          <a:p>
            <a:fld id="{83DC88BC-FDAB-448B-9064-1E1938A6100A}" type="datetime1">
              <a:rPr lang="fr-FR" smtClean="0"/>
              <a:t>14/01/2026</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10" name="Rectangle 9"/>
          <p:cNvSpPr/>
          <p:nvPr userDrawn="1"/>
        </p:nvSpPr>
        <p:spPr>
          <a:xfrm>
            <a:off x="110067" y="143931"/>
            <a:ext cx="11954934" cy="651843"/>
          </a:xfrm>
          <a:prstGeom prst="rect">
            <a:avLst/>
          </a:prstGeom>
          <a:solidFill>
            <a:srgbClr val="1B37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1" name="Imag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10769" y="255901"/>
            <a:ext cx="1054862" cy="391738"/>
          </a:xfrm>
          <a:prstGeom prst="rect">
            <a:avLst/>
          </a:prstGeom>
        </p:spPr>
      </p:pic>
      <p:pic>
        <p:nvPicPr>
          <p:cNvPr id="12" name="Image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73639" y="255900"/>
            <a:ext cx="1235692" cy="366519"/>
          </a:xfrm>
          <a:prstGeom prst="rect">
            <a:avLst/>
          </a:prstGeom>
        </p:spPr>
      </p:pic>
      <p:pic>
        <p:nvPicPr>
          <p:cNvPr id="7" name="Image 6"/>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216798" y="279367"/>
            <a:ext cx="948097" cy="368272"/>
          </a:xfrm>
          <a:prstGeom prst="rect">
            <a:avLst/>
          </a:prstGeom>
        </p:spPr>
      </p:pic>
      <p:sp>
        <p:nvSpPr>
          <p:cNvPr id="13" name="ZoneTexte 12"/>
          <p:cNvSpPr txBox="1"/>
          <p:nvPr userDrawn="1"/>
        </p:nvSpPr>
        <p:spPr>
          <a:xfrm>
            <a:off x="5635909" y="303661"/>
            <a:ext cx="4530067" cy="369332"/>
          </a:xfrm>
          <a:prstGeom prst="rect">
            <a:avLst/>
          </a:prstGeom>
          <a:noFill/>
        </p:spPr>
        <p:txBody>
          <a:bodyPr wrap="square" rtlCol="0">
            <a:spAutoFit/>
          </a:bodyPr>
          <a:lstStyle/>
          <a:p>
            <a:r>
              <a:rPr lang="fr-FR" sz="1800" noProof="0" dirty="0">
                <a:solidFill>
                  <a:schemeClr val="bg1"/>
                </a:solidFill>
                <a:latin typeface="Arial Black" panose="020B0A04020102020204" pitchFamily="34" charset="0"/>
              </a:rPr>
              <a:t>Métrologie</a:t>
            </a:r>
          </a:p>
        </p:txBody>
      </p:sp>
      <p:sp>
        <p:nvSpPr>
          <p:cNvPr id="6" name="Espace réservé du numéro de diapositive 5"/>
          <p:cNvSpPr>
            <a:spLocks noGrp="1"/>
          </p:cNvSpPr>
          <p:nvPr>
            <p:ph type="sldNum" sz="quarter" idx="12"/>
          </p:nvPr>
        </p:nvSpPr>
        <p:spPr>
          <a:xfrm>
            <a:off x="11001977" y="279367"/>
            <a:ext cx="1063024" cy="365125"/>
          </a:xfrm>
        </p:spPr>
        <p:txBody>
          <a:bodyPr/>
          <a:lstStyle>
            <a:lvl1pPr>
              <a:defRPr sz="3600" b="1">
                <a:solidFill>
                  <a:schemeClr val="bg1"/>
                </a:solidFill>
                <a:latin typeface="ArialMT" pitchFamily="2" charset="0"/>
              </a:defRPr>
            </a:lvl1pPr>
          </a:lstStyle>
          <a:p>
            <a:fld id="{7C59E55F-A350-4989-9404-8411324CBBDC}" type="slidenum">
              <a:rPr lang="fr-FR" smtClean="0"/>
              <a:pPr/>
              <a:t>‹N°›</a:t>
            </a:fld>
            <a:endParaRPr lang="fr-FR" dirty="0"/>
          </a:p>
        </p:txBody>
      </p:sp>
    </p:spTree>
    <p:extLst>
      <p:ext uri="{BB962C8B-B14F-4D97-AF65-F5344CB8AC3E}">
        <p14:creationId xmlns:p14="http://schemas.microsoft.com/office/powerpoint/2010/main" val="6446209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Modifier les styles du texte du masque</a:t>
            </a:r>
          </a:p>
        </p:txBody>
      </p:sp>
      <p:sp>
        <p:nvSpPr>
          <p:cNvPr id="4" name="Espace réservé de la date 3"/>
          <p:cNvSpPr>
            <a:spLocks noGrp="1"/>
          </p:cNvSpPr>
          <p:nvPr>
            <p:ph type="dt" sz="half" idx="10"/>
          </p:nvPr>
        </p:nvSpPr>
        <p:spPr/>
        <p:txBody>
          <a:bodyPr/>
          <a:lstStyle/>
          <a:p>
            <a:fld id="{6057120D-0C08-4BB9-83FE-D28A2F0B4D70}" type="datetime1">
              <a:rPr lang="fr-FR" smtClean="0"/>
              <a:t>14/01/2026</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7C59E55F-A350-4989-9404-8411324CBBDC}" type="slidenum">
              <a:rPr lang="fr-FR" smtClean="0"/>
              <a:t>‹N°›</a:t>
            </a:fld>
            <a:endParaRPr lang="fr-FR"/>
          </a:p>
        </p:txBody>
      </p:sp>
    </p:spTree>
    <p:extLst>
      <p:ext uri="{BB962C8B-B14F-4D97-AF65-F5344CB8AC3E}">
        <p14:creationId xmlns:p14="http://schemas.microsoft.com/office/powerpoint/2010/main" val="2478111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sz="half" idx="1"/>
          </p:nvPr>
        </p:nvSpPr>
        <p:spPr>
          <a:xfrm>
            <a:off x="838200" y="1825625"/>
            <a:ext cx="5181600" cy="435133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p:cNvSpPr>
            <a:spLocks noGrp="1"/>
          </p:cNvSpPr>
          <p:nvPr>
            <p:ph sz="half" idx="2"/>
          </p:nvPr>
        </p:nvSpPr>
        <p:spPr>
          <a:xfrm>
            <a:off x="6172200" y="1825625"/>
            <a:ext cx="5181600" cy="435133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p:cNvSpPr>
            <a:spLocks noGrp="1"/>
          </p:cNvSpPr>
          <p:nvPr>
            <p:ph type="dt" sz="half" idx="10"/>
          </p:nvPr>
        </p:nvSpPr>
        <p:spPr/>
        <p:txBody>
          <a:bodyPr/>
          <a:lstStyle/>
          <a:p>
            <a:fld id="{9ACB57E8-102E-4703-8DAE-A5B162004804}" type="datetime1">
              <a:rPr lang="fr-FR" smtClean="0"/>
              <a:t>14/01/2026</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7C59E55F-A350-4989-9404-8411324CBBDC}" type="slidenum">
              <a:rPr lang="fr-FR" smtClean="0"/>
              <a:t>‹N°›</a:t>
            </a:fld>
            <a:endParaRPr lang="fr-FR"/>
          </a:p>
        </p:txBody>
      </p:sp>
    </p:spTree>
    <p:extLst>
      <p:ext uri="{BB962C8B-B14F-4D97-AF65-F5344CB8AC3E}">
        <p14:creationId xmlns:p14="http://schemas.microsoft.com/office/powerpoint/2010/main" val="2875970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4" name="Espace réservé du contenu 3"/>
          <p:cNvSpPr>
            <a:spLocks noGrp="1"/>
          </p:cNvSpPr>
          <p:nvPr>
            <p:ph sz="half" idx="2"/>
          </p:nvPr>
        </p:nvSpPr>
        <p:spPr>
          <a:xfrm>
            <a:off x="839788" y="2505075"/>
            <a:ext cx="5157787" cy="368458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6" name="Espace réservé du contenu 5"/>
          <p:cNvSpPr>
            <a:spLocks noGrp="1"/>
          </p:cNvSpPr>
          <p:nvPr>
            <p:ph sz="quarter" idx="4"/>
          </p:nvPr>
        </p:nvSpPr>
        <p:spPr>
          <a:xfrm>
            <a:off x="6172200" y="2505075"/>
            <a:ext cx="5183188" cy="368458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p:cNvSpPr>
            <a:spLocks noGrp="1"/>
          </p:cNvSpPr>
          <p:nvPr>
            <p:ph type="dt" sz="half" idx="10"/>
          </p:nvPr>
        </p:nvSpPr>
        <p:spPr/>
        <p:txBody>
          <a:bodyPr/>
          <a:lstStyle/>
          <a:p>
            <a:fld id="{2D2D9321-BCB3-426D-8A6B-D1693D2BBA9B}" type="datetime1">
              <a:rPr lang="fr-FR" smtClean="0"/>
              <a:t>14/01/2026</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p:txBody>
          <a:bodyPr/>
          <a:lstStyle/>
          <a:p>
            <a:fld id="{7C59E55F-A350-4989-9404-8411324CBBDC}" type="slidenum">
              <a:rPr lang="fr-FR" smtClean="0"/>
              <a:t>‹N°›</a:t>
            </a:fld>
            <a:endParaRPr lang="fr-FR"/>
          </a:p>
        </p:txBody>
      </p:sp>
    </p:spTree>
    <p:extLst>
      <p:ext uri="{BB962C8B-B14F-4D97-AF65-F5344CB8AC3E}">
        <p14:creationId xmlns:p14="http://schemas.microsoft.com/office/powerpoint/2010/main" val="26626167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e la date 2"/>
          <p:cNvSpPr>
            <a:spLocks noGrp="1"/>
          </p:cNvSpPr>
          <p:nvPr>
            <p:ph type="dt" sz="half" idx="10"/>
          </p:nvPr>
        </p:nvSpPr>
        <p:spPr/>
        <p:txBody>
          <a:bodyPr/>
          <a:lstStyle/>
          <a:p>
            <a:fld id="{673CB88B-2A3D-4FDD-B269-46C1717BB366}" type="datetime1">
              <a:rPr lang="fr-FR" smtClean="0"/>
              <a:t>14/01/2026</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7C59E55F-A350-4989-9404-8411324CBBDC}" type="slidenum">
              <a:rPr lang="fr-FR" smtClean="0"/>
              <a:t>‹N°›</a:t>
            </a:fld>
            <a:endParaRPr lang="fr-FR"/>
          </a:p>
        </p:txBody>
      </p:sp>
    </p:spTree>
    <p:extLst>
      <p:ext uri="{BB962C8B-B14F-4D97-AF65-F5344CB8AC3E}">
        <p14:creationId xmlns:p14="http://schemas.microsoft.com/office/powerpoint/2010/main" val="18112394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BEF184A6-3D76-47E0-8E5E-5D428559C4CF}" type="datetime1">
              <a:rPr lang="fr-FR" smtClean="0"/>
              <a:t>14/01/2026</a:t>
            </a:fld>
            <a:endParaRPr lang="fr-FR"/>
          </a:p>
        </p:txBody>
      </p:sp>
      <p:sp>
        <p:nvSpPr>
          <p:cNvPr id="3" name="Espace réservé du pied de page 2"/>
          <p:cNvSpPr>
            <a:spLocks noGrp="1"/>
          </p:cNvSpPr>
          <p:nvPr>
            <p:ph type="ftr" sz="quarter" idx="11"/>
          </p:nvPr>
        </p:nvSpPr>
        <p:spPr/>
        <p:txBody>
          <a:bodyPr/>
          <a:lstStyle/>
          <a:p>
            <a:endParaRPr lang="fr-FR"/>
          </a:p>
        </p:txBody>
      </p:sp>
      <p:sp>
        <p:nvSpPr>
          <p:cNvPr id="4" name="Espace réservé du numéro de diapositive 3"/>
          <p:cNvSpPr>
            <a:spLocks noGrp="1"/>
          </p:cNvSpPr>
          <p:nvPr>
            <p:ph type="sldNum" sz="quarter" idx="12"/>
          </p:nvPr>
        </p:nvSpPr>
        <p:spPr/>
        <p:txBody>
          <a:bodyPr/>
          <a:lstStyle/>
          <a:p>
            <a:fld id="{7C59E55F-A350-4989-9404-8411324CBBDC}" type="slidenum">
              <a:rPr lang="fr-FR" smtClean="0"/>
              <a:t>‹N°›</a:t>
            </a:fld>
            <a:endParaRPr lang="fr-FR"/>
          </a:p>
        </p:txBody>
      </p:sp>
    </p:spTree>
    <p:extLst>
      <p:ext uri="{BB962C8B-B14F-4D97-AF65-F5344CB8AC3E}">
        <p14:creationId xmlns:p14="http://schemas.microsoft.com/office/powerpoint/2010/main" val="20510562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Modifier les styles du texte du masque</a:t>
            </a:r>
          </a:p>
        </p:txBody>
      </p:sp>
      <p:sp>
        <p:nvSpPr>
          <p:cNvPr id="5" name="Espace réservé de la date 4"/>
          <p:cNvSpPr>
            <a:spLocks noGrp="1"/>
          </p:cNvSpPr>
          <p:nvPr>
            <p:ph type="dt" sz="half" idx="10"/>
          </p:nvPr>
        </p:nvSpPr>
        <p:spPr/>
        <p:txBody>
          <a:bodyPr/>
          <a:lstStyle/>
          <a:p>
            <a:fld id="{1DD94120-2EC1-46D2-8FB0-4C384B7965D2}" type="datetime1">
              <a:rPr lang="fr-FR" smtClean="0"/>
              <a:t>14/01/2026</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7C59E55F-A350-4989-9404-8411324CBBDC}" type="slidenum">
              <a:rPr lang="fr-FR" smtClean="0"/>
              <a:t>‹N°›</a:t>
            </a:fld>
            <a:endParaRPr lang="fr-FR"/>
          </a:p>
        </p:txBody>
      </p:sp>
    </p:spTree>
    <p:extLst>
      <p:ext uri="{BB962C8B-B14F-4D97-AF65-F5344CB8AC3E}">
        <p14:creationId xmlns:p14="http://schemas.microsoft.com/office/powerpoint/2010/main" val="41296957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Modifier les styles du texte du masque</a:t>
            </a:r>
          </a:p>
        </p:txBody>
      </p:sp>
      <p:sp>
        <p:nvSpPr>
          <p:cNvPr id="5" name="Espace réservé de la date 4"/>
          <p:cNvSpPr>
            <a:spLocks noGrp="1"/>
          </p:cNvSpPr>
          <p:nvPr>
            <p:ph type="dt" sz="half" idx="10"/>
          </p:nvPr>
        </p:nvSpPr>
        <p:spPr/>
        <p:txBody>
          <a:bodyPr/>
          <a:lstStyle/>
          <a:p>
            <a:fld id="{7FFB3BD5-7E53-463B-8B9F-1C21DFD02211}" type="datetime1">
              <a:rPr lang="fr-FR" smtClean="0"/>
              <a:t>14/01/2026</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7C59E55F-A350-4989-9404-8411324CBBDC}" type="slidenum">
              <a:rPr lang="fr-FR" smtClean="0"/>
              <a:t>‹N°›</a:t>
            </a:fld>
            <a:endParaRPr lang="fr-FR"/>
          </a:p>
        </p:txBody>
      </p:sp>
    </p:spTree>
    <p:extLst>
      <p:ext uri="{BB962C8B-B14F-4D97-AF65-F5344CB8AC3E}">
        <p14:creationId xmlns:p14="http://schemas.microsoft.com/office/powerpoint/2010/main" val="95065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3AC2388-9265-4166-BA3E-AB1A8AC0DEC1}" type="datetime1">
              <a:rPr lang="fr-FR" smtClean="0"/>
              <a:t>14/01/2026</a:t>
            </a:fld>
            <a:endParaRPr lang="fr-FR"/>
          </a:p>
        </p:txBody>
      </p:sp>
      <p:sp>
        <p:nvSpPr>
          <p:cNvPr id="5" name="Espace réservé du pied de page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C59E55F-A350-4989-9404-8411324CBBDC}" type="slidenum">
              <a:rPr lang="fr-FR" smtClean="0"/>
              <a:t>‹N°›</a:t>
            </a:fld>
            <a:endParaRPr lang="fr-FR"/>
          </a:p>
        </p:txBody>
      </p:sp>
    </p:spTree>
    <p:extLst>
      <p:ext uri="{BB962C8B-B14F-4D97-AF65-F5344CB8AC3E}">
        <p14:creationId xmlns:p14="http://schemas.microsoft.com/office/powerpoint/2010/main" val="303614882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2" r:id="rId13"/>
    <p:sldLayoutId id="2147483663" r:id="rId14"/>
    <p:sldLayoutId id="2147483664" r:id="rId15"/>
    <p:sldLayoutId id="2147483665" r:id="rId16"/>
    <p:sldLayoutId id="2147483666" r:id="rId17"/>
    <p:sldLayoutId id="2147483667" r:id="rId18"/>
    <p:sldLayoutId id="2147483668" r:id="rId19"/>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2.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80.png"/></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oleObject" Target="../embeddings/oleObject1.bin"/><Relationship Id="rId7" Type="http://schemas.openxmlformats.org/officeDocument/2006/relationships/image" Target="../media/image291.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292.png"/><Relationship Id="rId4" Type="http://schemas.openxmlformats.org/officeDocument/2006/relationships/image" Target="../media/image35.wmf"/></Relationships>
</file>

<file path=ppt/slides/_rels/slide29.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10.png"/><Relationship Id="rId7" Type="http://schemas.openxmlformats.org/officeDocument/2006/relationships/image" Target="../media/image36.jpe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341.png"/><Relationship Id="rId5" Type="http://schemas.openxmlformats.org/officeDocument/2006/relationships/image" Target="../media/image331.png"/><Relationship Id="rId4" Type="http://schemas.openxmlformats.org/officeDocument/2006/relationships/image" Target="../media/image36.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hyperlink" Target="https://www.geogebra.org/m/a6DYQrtU"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30.png"/><Relationship Id="rId2" Type="http://schemas.openxmlformats.org/officeDocument/2006/relationships/image" Target="../media/image39.png"/><Relationship Id="rId1" Type="http://schemas.openxmlformats.org/officeDocument/2006/relationships/slideLayout" Target="../slideLayouts/slideLayout2.xml"/><Relationship Id="rId5" Type="http://schemas.openxmlformats.org/officeDocument/2006/relationships/image" Target="../media/image350.png"/><Relationship Id="rId4" Type="http://schemas.openxmlformats.org/officeDocument/2006/relationships/image" Target="../media/image340.png"/></Relationships>
</file>

<file path=ppt/slides/_rels/slide32.xml.rels><?xml version="1.0" encoding="UTF-8" standalone="yes"?>
<Relationships xmlns="http://schemas.openxmlformats.org/package/2006/relationships"><Relationship Id="rId2" Type="http://schemas.openxmlformats.org/officeDocument/2006/relationships/image" Target="../media/image40.gi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34.xml.rels><?xml version="1.0" encoding="UTF-8" standalone="yes"?>
<Relationships xmlns="http://schemas.openxmlformats.org/package/2006/relationships"><Relationship Id="rId3" Type="http://schemas.openxmlformats.org/officeDocument/2006/relationships/image" Target="../media/image400.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3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40.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38.xml.rels><?xml version="1.0" encoding="UTF-8" standalone="yes"?>
<Relationships xmlns="http://schemas.openxmlformats.org/package/2006/relationships"><Relationship Id="rId3" Type="http://schemas.openxmlformats.org/officeDocument/2006/relationships/image" Target="../media/image481.png"/><Relationship Id="rId2" Type="http://schemas.openxmlformats.org/officeDocument/2006/relationships/image" Target="../media/image46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70.png"/><Relationship Id="rId2" Type="http://schemas.openxmlformats.org/officeDocument/2006/relationships/image" Target="../media/image451.png"/><Relationship Id="rId1" Type="http://schemas.openxmlformats.org/officeDocument/2006/relationships/slideLayout" Target="../slideLayouts/slideLayout2.xml"/><Relationship Id="rId4" Type="http://schemas.openxmlformats.org/officeDocument/2006/relationships/image" Target="../media/image480.png"/></Relationships>
</file>

<file path=ppt/slides/_rels/slide41.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oleObject" Target="../embeddings/oleObject2.bin"/><Relationship Id="rId7" Type="http://schemas.openxmlformats.org/officeDocument/2006/relationships/image" Target="../media/image50.jpe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452.png"/><Relationship Id="rId10" Type="http://schemas.openxmlformats.org/officeDocument/2006/relationships/image" Target="../media/image53.png"/><Relationship Id="rId4" Type="http://schemas.openxmlformats.org/officeDocument/2006/relationships/image" Target="../media/image49.wmf"/><Relationship Id="rId9" Type="http://schemas.openxmlformats.org/officeDocument/2006/relationships/image" Target="../media/image52.jpg"/></Relationships>
</file>

<file path=ppt/slides/_rels/slide4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8" Type="http://schemas.openxmlformats.org/officeDocument/2006/relationships/image" Target="../media/image55.wmf"/><Relationship Id="rId7" Type="http://schemas.openxmlformats.org/officeDocument/2006/relationships/oleObject" Target="../embeddings/oleObject4.bin"/><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54.wmf"/><Relationship Id="rId5" Type="http://schemas.openxmlformats.org/officeDocument/2006/relationships/oleObject" Target="../embeddings/oleObject3.bin"/><Relationship Id="rId4" Type="http://schemas.openxmlformats.org/officeDocument/2006/relationships/image" Target="../media/image56.png"/></Relationships>
</file>

<file path=ppt/slides/_rels/slide4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52.jpg"/><Relationship Id="rId5" Type="http://schemas.openxmlformats.org/officeDocument/2006/relationships/image" Target="../media/image51.png"/><Relationship Id="rId4" Type="http://schemas.openxmlformats.org/officeDocument/2006/relationships/image" Target="../media/image50.jpeg"/></Relationships>
</file>

<file path=ppt/slides/_rels/slide47.xml.rels><?xml version="1.0" encoding="UTF-8" standalone="yes"?>
<Relationships xmlns="http://schemas.openxmlformats.org/package/2006/relationships"><Relationship Id="rId3" Type="http://schemas.openxmlformats.org/officeDocument/2006/relationships/image" Target="../media/image60.wmf"/><Relationship Id="rId2" Type="http://schemas.openxmlformats.org/officeDocument/2006/relationships/oleObject" Target="../embeddings/oleObject5.bin"/><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3.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5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jpg"/><Relationship Id="rId1" Type="http://schemas.openxmlformats.org/officeDocument/2006/relationships/slideLayout" Target="../slideLayouts/slideLayout2.xml"/><Relationship Id="rId4" Type="http://schemas.openxmlformats.org/officeDocument/2006/relationships/image" Target="../media/image71.jpg"/></Relationships>
</file>

<file path=ppt/slides/_rels/slide5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p:cNvPicPr>
            <a:picLocks noChangeAspect="1"/>
          </p:cNvPicPr>
          <p:nvPr/>
        </p:nvPicPr>
        <p:blipFill rotWithShape="1">
          <a:blip r:embed="rId3">
            <a:extLst>
              <a:ext uri="{28A0092B-C50C-407E-A947-70E740481C1C}">
                <a14:useLocalDpi xmlns:a14="http://schemas.microsoft.com/office/drawing/2010/main" val="0"/>
              </a:ext>
            </a:extLst>
          </a:blip>
          <a:srcRect t="26656"/>
          <a:stretch/>
        </p:blipFill>
        <p:spPr>
          <a:xfrm>
            <a:off x="-46143" y="-44684"/>
            <a:ext cx="12239165" cy="5960510"/>
          </a:xfrm>
          <a:prstGeom prst="rect">
            <a:avLst/>
          </a:prstGeom>
        </p:spPr>
      </p:pic>
      <p:sp>
        <p:nvSpPr>
          <p:cNvPr id="4" name="Espace réservé du numéro de diapositive 3"/>
          <p:cNvSpPr>
            <a:spLocks noGrp="1"/>
          </p:cNvSpPr>
          <p:nvPr>
            <p:ph type="sldNum" sz="quarter" idx="12"/>
          </p:nvPr>
        </p:nvSpPr>
        <p:spPr>
          <a:xfrm>
            <a:off x="8610600" y="6223000"/>
            <a:ext cx="2743200" cy="365125"/>
          </a:xfrm>
        </p:spPr>
        <p:txBody>
          <a:bodyPr/>
          <a:lstStyle/>
          <a:p>
            <a:fld id="{7C59E55F-A350-4989-9404-8411324CBBDC}" type="slidenum">
              <a:rPr lang="fr-FR" smtClean="0"/>
              <a:pPr/>
              <a:t>1</a:t>
            </a:fld>
            <a:endParaRPr lang="fr-FR" dirty="0"/>
          </a:p>
        </p:txBody>
      </p:sp>
      <p:sp>
        <p:nvSpPr>
          <p:cNvPr id="7" name="Rectangle 6"/>
          <p:cNvSpPr/>
          <p:nvPr/>
        </p:nvSpPr>
        <p:spPr>
          <a:xfrm>
            <a:off x="3170" y="4235819"/>
            <a:ext cx="12192000" cy="2619286"/>
          </a:xfrm>
          <a:prstGeom prst="rect">
            <a:avLst/>
          </a:prstGeom>
          <a:solidFill>
            <a:srgbClr val="1B37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9" name="Imag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7115" y="5935704"/>
            <a:ext cx="1892976" cy="702983"/>
          </a:xfrm>
          <a:prstGeom prst="rect">
            <a:avLst/>
          </a:prstGeom>
        </p:spPr>
      </p:pic>
      <p:pic>
        <p:nvPicPr>
          <p:cNvPr id="10" name="Imag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824541" y="5962404"/>
            <a:ext cx="2217479" cy="657727"/>
          </a:xfrm>
          <a:prstGeom prst="rect">
            <a:avLst/>
          </a:prstGeom>
        </p:spPr>
      </p:pic>
      <p:sp>
        <p:nvSpPr>
          <p:cNvPr id="12" name="ZoneTexte 11"/>
          <p:cNvSpPr txBox="1"/>
          <p:nvPr/>
        </p:nvSpPr>
        <p:spPr>
          <a:xfrm>
            <a:off x="7905750" y="5327384"/>
            <a:ext cx="4162425" cy="830997"/>
          </a:xfrm>
          <a:prstGeom prst="rect">
            <a:avLst/>
          </a:prstGeom>
          <a:noFill/>
        </p:spPr>
        <p:txBody>
          <a:bodyPr wrap="square" rtlCol="0">
            <a:spAutoFit/>
          </a:bodyPr>
          <a:lstStyle/>
          <a:p>
            <a:r>
              <a:rPr lang="en-US" sz="4800" dirty="0" err="1">
                <a:solidFill>
                  <a:schemeClr val="bg1"/>
                </a:solidFill>
                <a:latin typeface="Arial Black" panose="020B0A04020102020204" pitchFamily="34" charset="0"/>
              </a:rPr>
              <a:t>Métrologie</a:t>
            </a:r>
            <a:endParaRPr lang="fr-FR" sz="4800" dirty="0">
              <a:solidFill>
                <a:schemeClr val="bg1"/>
              </a:solidFill>
              <a:latin typeface="Arial Black" panose="020B0A04020102020204" pitchFamily="34" charset="0"/>
            </a:endParaRPr>
          </a:p>
        </p:txBody>
      </p:sp>
      <p:sp>
        <p:nvSpPr>
          <p:cNvPr id="13" name="Triangle isocèle 12"/>
          <p:cNvSpPr/>
          <p:nvPr/>
        </p:nvSpPr>
        <p:spPr>
          <a:xfrm rot="10800000">
            <a:off x="9526242" y="4237030"/>
            <a:ext cx="1711603" cy="781050"/>
          </a:xfrm>
          <a:prstGeom prst="triangle">
            <a:avLst/>
          </a:prstGeom>
          <a:solidFill>
            <a:srgbClr val="EFEEF3"/>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fr-FR"/>
          </a:p>
        </p:txBody>
      </p:sp>
      <p:sp>
        <p:nvSpPr>
          <p:cNvPr id="14" name="ZoneTexte 13"/>
          <p:cNvSpPr txBox="1"/>
          <p:nvPr/>
        </p:nvSpPr>
        <p:spPr>
          <a:xfrm>
            <a:off x="9944741" y="4238714"/>
            <a:ext cx="828675" cy="369332"/>
          </a:xfrm>
          <a:prstGeom prst="rect">
            <a:avLst/>
          </a:prstGeom>
          <a:noFill/>
          <a:ln>
            <a:noFill/>
          </a:ln>
        </p:spPr>
        <p:txBody>
          <a:bodyPr wrap="square" rtlCol="0">
            <a:spAutoFit/>
          </a:bodyPr>
          <a:lstStyle/>
          <a:p>
            <a:r>
              <a:rPr lang="fr-FR">
                <a:solidFill>
                  <a:srgbClr val="1B376D"/>
                </a:solidFill>
                <a:latin typeface="Arial Black" panose="020B0A04020102020204" pitchFamily="34" charset="0"/>
              </a:rPr>
              <a:t>2026</a:t>
            </a:r>
            <a:endParaRPr lang="fr-FR" dirty="0">
              <a:solidFill>
                <a:srgbClr val="1B376D"/>
              </a:solidFill>
              <a:latin typeface="Arial Black" panose="020B0A04020102020204" pitchFamily="34" charset="0"/>
            </a:endParaRPr>
          </a:p>
        </p:txBody>
      </p:sp>
      <p:sp>
        <p:nvSpPr>
          <p:cNvPr id="15" name="ZoneTexte 14"/>
          <p:cNvSpPr txBox="1"/>
          <p:nvPr/>
        </p:nvSpPr>
        <p:spPr>
          <a:xfrm>
            <a:off x="353498" y="4465289"/>
            <a:ext cx="4603984" cy="523220"/>
          </a:xfrm>
          <a:prstGeom prst="rect">
            <a:avLst/>
          </a:prstGeom>
          <a:noFill/>
        </p:spPr>
        <p:txBody>
          <a:bodyPr wrap="square" rtlCol="0">
            <a:spAutoFit/>
          </a:bodyPr>
          <a:lstStyle/>
          <a:p>
            <a:r>
              <a:rPr lang="fr-FR" sz="2800" dirty="0">
                <a:solidFill>
                  <a:schemeClr val="bg1"/>
                </a:solidFill>
                <a:latin typeface="Arial Black" panose="020B0A04020102020204" pitchFamily="34" charset="0"/>
              </a:rPr>
              <a:t>PACI841</a:t>
            </a:r>
          </a:p>
        </p:txBody>
      </p:sp>
      <p:sp>
        <p:nvSpPr>
          <p:cNvPr id="16" name="ZoneTexte 15"/>
          <p:cNvSpPr txBox="1"/>
          <p:nvPr/>
        </p:nvSpPr>
        <p:spPr>
          <a:xfrm>
            <a:off x="361960" y="4942664"/>
            <a:ext cx="7915265" cy="830997"/>
          </a:xfrm>
          <a:prstGeom prst="rect">
            <a:avLst/>
          </a:prstGeom>
          <a:noFill/>
        </p:spPr>
        <p:txBody>
          <a:bodyPr wrap="square" rtlCol="0">
            <a:spAutoFit/>
          </a:bodyPr>
          <a:lstStyle/>
          <a:p>
            <a:r>
              <a:rPr lang="fr-FR" sz="2800" dirty="0">
                <a:solidFill>
                  <a:schemeClr val="bg1"/>
                </a:solidFill>
                <a:latin typeface="Arial Black" panose="020B0A04020102020204" pitchFamily="34" charset="0"/>
              </a:rPr>
              <a:t>SNI4</a:t>
            </a:r>
          </a:p>
          <a:p>
            <a:r>
              <a:rPr lang="fr-FR" sz="2000" b="1" dirty="0">
                <a:solidFill>
                  <a:schemeClr val="bg1"/>
                </a:solidFill>
                <a:latin typeface="Arial" panose="020B0604020202020204" pitchFamily="34" charset="0"/>
                <a:cs typeface="Arial" panose="020B0604020202020204" pitchFamily="34" charset="0"/>
              </a:rPr>
              <a:t>Luc Marechal</a:t>
            </a:r>
            <a:endParaRPr lang="fr-FR" b="1" dirty="0">
              <a:solidFill>
                <a:schemeClr val="bg1"/>
              </a:solidFill>
              <a:latin typeface="Arial" panose="020B0604020202020204" pitchFamily="34" charset="0"/>
              <a:cs typeface="Arial" panose="020B0604020202020204" pitchFamily="34" charset="0"/>
            </a:endParaRPr>
          </a:p>
        </p:txBody>
      </p:sp>
      <p:pic>
        <p:nvPicPr>
          <p:cNvPr id="20" name="Imag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51695" y="5796886"/>
            <a:ext cx="766329" cy="841801"/>
          </a:xfrm>
          <a:prstGeom prst="rect">
            <a:avLst/>
          </a:prstGeom>
        </p:spPr>
      </p:pic>
    </p:spTree>
    <p:extLst>
      <p:ext uri="{BB962C8B-B14F-4D97-AF65-F5344CB8AC3E}">
        <p14:creationId xmlns:p14="http://schemas.microsoft.com/office/powerpoint/2010/main" val="8478235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ZoneTexte 2"/>
          <p:cNvSpPr txBox="1"/>
          <p:nvPr/>
        </p:nvSpPr>
        <p:spPr>
          <a:xfrm>
            <a:off x="733131" y="1422366"/>
            <a:ext cx="10887075" cy="5022914"/>
          </a:xfrm>
          <a:prstGeom prst="rect">
            <a:avLst/>
          </a:prstGeom>
          <a:solidFill>
            <a:srgbClr val="1B376D"/>
          </a:solidFill>
        </p:spPr>
        <p:txBody>
          <a:bodyPr wrap="square" rtlCol="0">
            <a:spAutoFit/>
          </a:bodyPr>
          <a:lstStyle/>
          <a:p>
            <a:pPr algn="ctr"/>
            <a:endParaRPr lang="fr-FR" dirty="0"/>
          </a:p>
          <a:p>
            <a:pPr algn="ctr"/>
            <a:endParaRPr lang="fr-FR" dirty="0"/>
          </a:p>
          <a:p>
            <a:pPr algn="ctr"/>
            <a:endParaRPr lang="fr-FR" dirty="0"/>
          </a:p>
          <a:p>
            <a:pPr algn="ctr">
              <a:lnSpc>
                <a:spcPct val="90000"/>
              </a:lnSpc>
              <a:spcBef>
                <a:spcPct val="0"/>
              </a:spcBef>
            </a:pPr>
            <a:r>
              <a:rPr lang="fr-FR" sz="6000" b="1" dirty="0">
                <a:solidFill>
                  <a:schemeClr val="bg1"/>
                </a:solidFill>
                <a:latin typeface="Arial" panose="020B0604020202020204" pitchFamily="34" charset="0"/>
                <a:ea typeface="+mj-ea"/>
                <a:cs typeface="Arial" panose="020B0604020202020204" pitchFamily="34" charset="0"/>
              </a:rPr>
              <a:t>2. </a:t>
            </a:r>
            <a:r>
              <a:rPr kumimoji="1" lang="fr-FR" sz="6000" b="1" dirty="0">
                <a:solidFill>
                  <a:schemeClr val="bg1"/>
                </a:solidFill>
                <a:latin typeface="Arial Narrow" pitchFamily="34" charset="0"/>
              </a:rPr>
              <a:t>Exprimer un résultat de mesure</a:t>
            </a:r>
          </a:p>
          <a:p>
            <a:pPr algn="ctr">
              <a:lnSpc>
                <a:spcPct val="90000"/>
              </a:lnSpc>
              <a:spcBef>
                <a:spcPct val="0"/>
              </a:spcBef>
            </a:pPr>
            <a:endParaRPr kumimoji="1" lang="fr-FR" sz="3600" b="1" dirty="0">
              <a:solidFill>
                <a:schemeClr val="accent2"/>
              </a:solidFill>
              <a:latin typeface="Arial Narrow" pitchFamily="34" charset="0"/>
              <a:ea typeface="+mj-ea"/>
              <a:cs typeface="Arial" panose="020B0604020202020204" pitchFamily="34" charset="0"/>
            </a:endParaRPr>
          </a:p>
          <a:p>
            <a:pPr marL="2628900" lvl="5" indent="-342900">
              <a:lnSpc>
                <a:spcPct val="90000"/>
              </a:lnSpc>
              <a:buFont typeface="Arial" panose="020B0604020202020204" pitchFamily="34" charset="0"/>
              <a:buChar char="•"/>
            </a:pPr>
            <a:r>
              <a:rPr lang="fr-FR" sz="3600" dirty="0">
                <a:solidFill>
                  <a:schemeClr val="bg1"/>
                </a:solidFill>
                <a:latin typeface="Arial" panose="020B0604020202020204" pitchFamily="34" charset="0"/>
                <a:cs typeface="Arial" panose="020B0604020202020204" pitchFamily="34" charset="0"/>
              </a:rPr>
              <a:t>Concept d’incertitude</a:t>
            </a:r>
          </a:p>
          <a:p>
            <a:pPr marL="2628900" lvl="5" indent="-342900">
              <a:lnSpc>
                <a:spcPct val="90000"/>
              </a:lnSpc>
              <a:buFont typeface="Arial" panose="020B0604020202020204" pitchFamily="34" charset="0"/>
              <a:buChar char="•"/>
            </a:pPr>
            <a:r>
              <a:rPr lang="fr-FR" sz="3600" dirty="0">
                <a:solidFill>
                  <a:schemeClr val="bg1"/>
                </a:solidFill>
                <a:latin typeface="Arial" panose="020B0604020202020204" pitchFamily="34" charset="0"/>
                <a:cs typeface="Arial" panose="020B0604020202020204" pitchFamily="34" charset="0"/>
              </a:rPr>
              <a:t>Processus de mesure</a:t>
            </a:r>
          </a:p>
          <a:p>
            <a:pPr marL="2628900" lvl="5" indent="-342900">
              <a:lnSpc>
                <a:spcPct val="90000"/>
              </a:lnSpc>
              <a:buFont typeface="Arial" panose="020B0604020202020204" pitchFamily="34" charset="0"/>
              <a:buChar char="•"/>
            </a:pPr>
            <a:r>
              <a:rPr lang="fr-FR" sz="3600" dirty="0">
                <a:solidFill>
                  <a:schemeClr val="bg1"/>
                </a:solidFill>
                <a:latin typeface="Arial" panose="020B0604020202020204" pitchFamily="34" charset="0"/>
                <a:cs typeface="Arial" panose="020B0604020202020204" pitchFamily="34" charset="0"/>
              </a:rPr>
              <a:t>Évaluation des incertitudes</a:t>
            </a:r>
          </a:p>
          <a:p>
            <a:pPr marL="2628900" lvl="5" indent="-342900">
              <a:lnSpc>
                <a:spcPct val="90000"/>
              </a:lnSpc>
              <a:buFont typeface="Arial" panose="020B0604020202020204" pitchFamily="34" charset="0"/>
              <a:buChar char="•"/>
            </a:pPr>
            <a:endParaRPr lang="fr-FR" sz="2400" dirty="0">
              <a:solidFill>
                <a:schemeClr val="bg1"/>
              </a:solidFill>
            </a:endParaRPr>
          </a:p>
          <a:p>
            <a:pPr lvl="5">
              <a:lnSpc>
                <a:spcPct val="90000"/>
              </a:lnSpc>
            </a:pPr>
            <a:endParaRPr lang="fr-FR" sz="2400" dirty="0">
              <a:solidFill>
                <a:schemeClr val="bg1"/>
              </a:solidFill>
            </a:endParaRPr>
          </a:p>
          <a:p>
            <a:pPr lvl="5">
              <a:lnSpc>
                <a:spcPct val="90000"/>
              </a:lnSpc>
            </a:pPr>
            <a:r>
              <a:rPr lang="fr-FR" sz="2400" dirty="0">
                <a:solidFill>
                  <a:schemeClr val="bg1"/>
                </a:solidFill>
              </a:rPr>
              <a:t>        </a:t>
            </a:r>
            <a:endParaRPr lang="fr-FR" dirty="0"/>
          </a:p>
          <a:p>
            <a:pPr lvl="5">
              <a:lnSpc>
                <a:spcPct val="90000"/>
              </a:lnSpc>
            </a:pPr>
            <a:endParaRPr lang="fr-FR" sz="2000" dirty="0">
              <a:solidFill>
                <a:schemeClr val="bg1"/>
              </a:solidFill>
            </a:endParaRPr>
          </a:p>
        </p:txBody>
      </p:sp>
      <p:sp>
        <p:nvSpPr>
          <p:cNvPr id="2" name="ZoneTexte 1"/>
          <p:cNvSpPr txBox="1"/>
          <p:nvPr/>
        </p:nvSpPr>
        <p:spPr>
          <a:xfrm>
            <a:off x="751099" y="5264555"/>
            <a:ext cx="10881576" cy="769441"/>
          </a:xfrm>
          <a:prstGeom prst="rect">
            <a:avLst/>
          </a:prstGeom>
          <a:noFill/>
        </p:spPr>
        <p:txBody>
          <a:bodyPr wrap="square" rtlCol="0">
            <a:spAutoFit/>
          </a:bodyPr>
          <a:lstStyle/>
          <a:p>
            <a:r>
              <a:rPr lang="fr-FR" sz="2800" i="1" dirty="0">
                <a:solidFill>
                  <a:schemeClr val="bg1"/>
                </a:solidFill>
                <a:latin typeface="Arial Rounded MT Bold" panose="020F0704030504030204" pitchFamily="34" charset="0"/>
              </a:rPr>
              <a:t>‘‘ </a:t>
            </a:r>
            <a:r>
              <a:rPr lang="fr-FR" sz="1600" i="1" dirty="0">
                <a:solidFill>
                  <a:schemeClr val="bg1"/>
                </a:solidFill>
              </a:rPr>
              <a:t>Douter de tout ou tout croire, ce sont deux solutions également commodes, qui l'une et l'autre nous dispensent de réfléchir.</a:t>
            </a:r>
            <a:r>
              <a:rPr lang="fr-FR" sz="2800" i="1" dirty="0">
                <a:solidFill>
                  <a:schemeClr val="bg1"/>
                </a:solidFill>
                <a:latin typeface="Arial Rounded MT Bold" panose="020F0704030504030204" pitchFamily="34" charset="0"/>
              </a:rPr>
              <a:t>’’</a:t>
            </a:r>
            <a:r>
              <a:rPr lang="fr-FR" sz="1600" i="1" dirty="0">
                <a:solidFill>
                  <a:schemeClr val="bg1"/>
                </a:solidFill>
                <a:latin typeface="Arial Rounded MT Bold" panose="020F0704030504030204" pitchFamily="34" charset="0"/>
              </a:rPr>
              <a:t> </a:t>
            </a:r>
            <a:br>
              <a:rPr lang="fr-FR" sz="1600" i="1" dirty="0">
                <a:solidFill>
                  <a:schemeClr val="bg1"/>
                </a:solidFill>
              </a:rPr>
            </a:br>
            <a:r>
              <a:rPr lang="fr-FR" sz="1600" i="1" dirty="0">
                <a:solidFill>
                  <a:schemeClr val="bg1"/>
                </a:solidFill>
                <a:latin typeface="Arial Rounded MT Bold" panose="020F0704030504030204" pitchFamily="34" charset="0"/>
              </a:rPr>
              <a:t>-</a:t>
            </a:r>
            <a:r>
              <a:rPr lang="fr-FR" sz="1600" i="1" dirty="0">
                <a:solidFill>
                  <a:schemeClr val="bg1"/>
                </a:solidFill>
              </a:rPr>
              <a:t>- Henri Poincaré </a:t>
            </a:r>
            <a:r>
              <a:rPr lang="fr-FR" sz="1600" i="1" dirty="0">
                <a:solidFill>
                  <a:schemeClr val="bg1"/>
                </a:solidFill>
                <a:latin typeface="Arial Rounded MT Bold" panose="020F0704030504030204" pitchFamily="34" charset="0"/>
              </a:rPr>
              <a:t>-</a:t>
            </a:r>
            <a:r>
              <a:rPr lang="fr-FR" sz="1600" i="1" dirty="0">
                <a:solidFill>
                  <a:schemeClr val="bg1"/>
                </a:solidFill>
              </a:rPr>
              <a:t>-</a:t>
            </a:r>
          </a:p>
        </p:txBody>
      </p:sp>
    </p:spTree>
    <p:extLst>
      <p:ext uri="{BB962C8B-B14F-4D97-AF65-F5344CB8AC3E}">
        <p14:creationId xmlns:p14="http://schemas.microsoft.com/office/powerpoint/2010/main" val="28936591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3"/>
          <p:cNvSpPr>
            <a:spLocks noGrp="1" noChangeArrowheads="1"/>
          </p:cNvSpPr>
          <p:nvPr>
            <p:ph type="title"/>
          </p:nvPr>
        </p:nvSpPr>
        <p:spPr/>
        <p:txBody>
          <a:bodyPr>
            <a:normAutofit fontScale="90000"/>
          </a:bodyPr>
          <a:lstStyle/>
          <a:p>
            <a:r>
              <a:rPr lang="fr-FR" sz="3100" dirty="0"/>
              <a:t>Mesure &amp; métrologie</a:t>
            </a:r>
            <a:br>
              <a:rPr lang="fr-FR" sz="3600" b="1" dirty="0">
                <a:latin typeface="Arial Narrow" pitchFamily="34" charset="0"/>
              </a:rPr>
            </a:br>
            <a:r>
              <a:rPr lang="fr-FR" sz="2700" dirty="0">
                <a:solidFill>
                  <a:srgbClr val="FF2D80"/>
                </a:solidFill>
              </a:rPr>
              <a:t>Vocabulaire de base</a:t>
            </a:r>
          </a:p>
        </p:txBody>
      </p:sp>
      <p:sp>
        <p:nvSpPr>
          <p:cNvPr id="13" name="Rectangle 29"/>
          <p:cNvSpPr>
            <a:spLocks noGrp="1" noChangeArrowheads="1"/>
          </p:cNvSpPr>
          <p:nvPr>
            <p:ph type="sldNum" sz="quarter" idx="12"/>
          </p:nvPr>
        </p:nvSpPr>
        <p:spPr/>
        <p:txBody>
          <a:bodyPr/>
          <a:lstStyle/>
          <a:p>
            <a:pPr>
              <a:defRPr/>
            </a:pPr>
            <a:fld id="{F8465BF5-617B-4C0D-BF74-C7BA7CBE5846}" type="slidenum">
              <a:rPr lang="fr-FR"/>
              <a:pPr>
                <a:defRPr/>
              </a:pPr>
              <a:t>11</a:t>
            </a:fld>
            <a:endParaRPr lang="fr-FR" dirty="0"/>
          </a:p>
        </p:txBody>
      </p:sp>
      <p:graphicFrame>
        <p:nvGraphicFramePr>
          <p:cNvPr id="3" name="Tableau 2"/>
          <p:cNvGraphicFramePr>
            <a:graphicFrameLocks noGrp="1"/>
          </p:cNvGraphicFramePr>
          <p:nvPr>
            <p:extLst>
              <p:ext uri="{D42A27DB-BD31-4B8C-83A1-F6EECF244321}">
                <p14:modId xmlns:p14="http://schemas.microsoft.com/office/powerpoint/2010/main" val="464602137"/>
              </p:ext>
            </p:extLst>
          </p:nvPr>
        </p:nvGraphicFramePr>
        <p:xfrm>
          <a:off x="739911" y="1700699"/>
          <a:ext cx="11028018" cy="5006089"/>
        </p:xfrm>
        <a:graphic>
          <a:graphicData uri="http://schemas.openxmlformats.org/drawingml/2006/table">
            <a:tbl>
              <a:tblPr bandRow="1">
                <a:tableStyleId>{5C22544A-7EE6-4342-B048-85BDC9FD1C3A}</a:tableStyleId>
              </a:tblPr>
              <a:tblGrid>
                <a:gridCol w="1834323">
                  <a:extLst>
                    <a:ext uri="{9D8B030D-6E8A-4147-A177-3AD203B41FA5}">
                      <a16:colId xmlns:a16="http://schemas.microsoft.com/office/drawing/2014/main" val="3835376105"/>
                    </a:ext>
                  </a:extLst>
                </a:gridCol>
                <a:gridCol w="9193695">
                  <a:extLst>
                    <a:ext uri="{9D8B030D-6E8A-4147-A177-3AD203B41FA5}">
                      <a16:colId xmlns:a16="http://schemas.microsoft.com/office/drawing/2014/main" val="509890420"/>
                    </a:ext>
                  </a:extLst>
                </a:gridCol>
              </a:tblGrid>
              <a:tr h="327485">
                <a:tc>
                  <a:txBody>
                    <a:bodyPr/>
                    <a:lstStyle/>
                    <a:p>
                      <a:r>
                        <a:rPr lang="fr-FR" sz="1600" b="1" dirty="0">
                          <a:latin typeface="Arial" panose="020B0604020202020204" pitchFamily="34" charset="0"/>
                          <a:cs typeface="Arial" panose="020B0604020202020204" pitchFamily="34" charset="0"/>
                        </a:rPr>
                        <a:t>Grandeur</a:t>
                      </a:r>
                    </a:p>
                  </a:txBody>
                  <a:tcP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a:txBody>
                    <a:bodyPr/>
                    <a:lstStyle/>
                    <a:p>
                      <a:r>
                        <a:rPr lang="fr-FR" sz="1600" dirty="0">
                          <a:latin typeface="Arial" panose="020B0604020202020204" pitchFamily="34" charset="0"/>
                          <a:cs typeface="Arial" panose="020B0604020202020204" pitchFamily="34" charset="0"/>
                        </a:rPr>
                        <a:t>Attribut d’un phénomène, d’un corps ou d’une substance qui est susceptible d’être distinguée </a:t>
                      </a:r>
                      <a:r>
                        <a:rPr lang="fr-FR" sz="1600" b="1" dirty="0">
                          <a:latin typeface="Arial" panose="020B0604020202020204" pitchFamily="34" charset="0"/>
                          <a:cs typeface="Arial" panose="020B0604020202020204" pitchFamily="34" charset="0"/>
                        </a:rPr>
                        <a:t>qualitativement</a:t>
                      </a:r>
                      <a:r>
                        <a:rPr lang="fr-FR" sz="1600" dirty="0">
                          <a:latin typeface="Arial" panose="020B0604020202020204" pitchFamily="34" charset="0"/>
                          <a:cs typeface="Arial" panose="020B0604020202020204" pitchFamily="34" charset="0"/>
                        </a:rPr>
                        <a:t> et mesurée </a:t>
                      </a:r>
                      <a:r>
                        <a:rPr lang="fr-FR" sz="1600" b="1" dirty="0">
                          <a:latin typeface="Arial" panose="020B0604020202020204" pitchFamily="34" charset="0"/>
                          <a:cs typeface="Arial" panose="020B0604020202020204" pitchFamily="34" charset="0"/>
                        </a:rPr>
                        <a:t>quantitativement</a:t>
                      </a:r>
                    </a:p>
                  </a:txBody>
                  <a:tcP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4159004169"/>
                  </a:ext>
                </a:extLst>
              </a:tr>
              <a:tr h="412514">
                <a:tc>
                  <a:txBody>
                    <a:bodyPr/>
                    <a:lstStyle/>
                    <a:p>
                      <a:r>
                        <a:rPr lang="fr-FR" sz="1600" b="1" dirty="0">
                          <a:latin typeface="Arial" panose="020B0604020202020204" pitchFamily="34" charset="0"/>
                          <a:cs typeface="Arial" panose="020B0604020202020204" pitchFamily="34" charset="0"/>
                        </a:rPr>
                        <a:t>Mesurage</a:t>
                      </a:r>
                    </a:p>
                  </a:txBody>
                  <a:tcP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a:txBody>
                    <a:bodyPr/>
                    <a:lstStyle/>
                    <a:p>
                      <a:r>
                        <a:rPr lang="fr-FR" sz="1600" dirty="0">
                          <a:latin typeface="Arial" panose="020B0604020202020204" pitchFamily="34" charset="0"/>
                          <a:cs typeface="Arial" panose="020B0604020202020204" pitchFamily="34" charset="0"/>
                        </a:rPr>
                        <a:t>Ensemble d’opérations ayant pour but de déterminer la </a:t>
                      </a:r>
                      <a:r>
                        <a:rPr lang="fr-FR" sz="1600" b="1" dirty="0">
                          <a:latin typeface="Arial" panose="020B0604020202020204" pitchFamily="34" charset="0"/>
                          <a:cs typeface="Arial" panose="020B0604020202020204" pitchFamily="34" charset="0"/>
                        </a:rPr>
                        <a:t>valeur d’une grandeur</a:t>
                      </a:r>
                      <a:r>
                        <a:rPr lang="fr-FR" sz="1600" dirty="0">
                          <a:latin typeface="Arial" panose="020B0604020202020204" pitchFamily="34" charset="0"/>
                          <a:cs typeface="Arial" panose="020B0604020202020204" pitchFamily="34" charset="0"/>
                        </a:rPr>
                        <a:t>.</a:t>
                      </a:r>
                    </a:p>
                  </a:txBody>
                  <a:tcP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578077404"/>
                  </a:ext>
                </a:extLst>
              </a:tr>
              <a:tr h="383578">
                <a:tc>
                  <a:txBody>
                    <a:bodyPr/>
                    <a:lstStyle/>
                    <a:p>
                      <a:r>
                        <a:rPr lang="fr-FR" sz="1600" b="1" dirty="0" err="1">
                          <a:latin typeface="Arial" panose="020B0604020202020204" pitchFamily="34" charset="0"/>
                          <a:cs typeface="Arial" panose="020B0604020202020204" pitchFamily="34" charset="0"/>
                        </a:rPr>
                        <a:t>Mesurande</a:t>
                      </a:r>
                      <a:endParaRPr lang="fr-FR" sz="1600" b="1" dirty="0">
                        <a:latin typeface="Arial" panose="020B0604020202020204" pitchFamily="34" charset="0"/>
                        <a:cs typeface="Arial" panose="020B0604020202020204" pitchFamily="34" charset="0"/>
                      </a:endParaRPr>
                    </a:p>
                  </a:txBody>
                  <a:tcP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600" b="1" dirty="0">
                          <a:latin typeface="Arial" panose="020B0604020202020204" pitchFamily="34" charset="0"/>
                          <a:cs typeface="Arial" panose="020B0604020202020204" pitchFamily="34" charset="0"/>
                        </a:rPr>
                        <a:t>Grandeur </a:t>
                      </a:r>
                      <a:r>
                        <a:rPr lang="fr-FR" sz="1600" dirty="0">
                          <a:latin typeface="Arial" panose="020B0604020202020204" pitchFamily="34" charset="0"/>
                          <a:cs typeface="Arial" panose="020B0604020202020204" pitchFamily="34" charset="0"/>
                        </a:rPr>
                        <a:t>particulière soumise à un </a:t>
                      </a:r>
                      <a:r>
                        <a:rPr lang="fr-FR" sz="1600" b="1" dirty="0">
                          <a:latin typeface="Arial" panose="020B0604020202020204" pitchFamily="34" charset="0"/>
                          <a:cs typeface="Arial" panose="020B0604020202020204" pitchFamily="34" charset="0"/>
                        </a:rPr>
                        <a:t>mesurage</a:t>
                      </a:r>
                      <a:r>
                        <a:rPr lang="fr-FR" sz="1600" dirty="0">
                          <a:latin typeface="Arial" panose="020B0604020202020204" pitchFamily="34" charset="0"/>
                          <a:cs typeface="Arial" panose="020B0604020202020204" pitchFamily="34" charset="0"/>
                        </a:rPr>
                        <a:t>.</a:t>
                      </a:r>
                    </a:p>
                  </a:txBody>
                  <a:tcP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308412448"/>
                  </a:ext>
                </a:extLst>
              </a:tr>
              <a:tr h="403383">
                <a:tc>
                  <a:txBody>
                    <a:bodyPr/>
                    <a:lstStyle/>
                    <a:p>
                      <a:r>
                        <a:rPr lang="fr-FR" sz="1600" b="1" dirty="0">
                          <a:latin typeface="Arial" panose="020B0604020202020204" pitchFamily="34" charset="0"/>
                          <a:cs typeface="Arial" panose="020B0604020202020204" pitchFamily="34" charset="0"/>
                        </a:rPr>
                        <a:t>Résultat</a:t>
                      </a:r>
                    </a:p>
                  </a:txBody>
                  <a:tcP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a:txBody>
                    <a:bodyPr/>
                    <a:lstStyle/>
                    <a:p>
                      <a:r>
                        <a:rPr lang="fr-FR" sz="1600" dirty="0">
                          <a:latin typeface="Arial" panose="020B0604020202020204" pitchFamily="34" charset="0"/>
                          <a:cs typeface="Arial" panose="020B0604020202020204" pitchFamily="34" charset="0"/>
                        </a:rPr>
                        <a:t>Valeur attribuée à un </a:t>
                      </a:r>
                      <a:r>
                        <a:rPr lang="fr-FR" sz="1600" dirty="0" err="1">
                          <a:latin typeface="Arial" panose="020B0604020202020204" pitchFamily="34" charset="0"/>
                          <a:cs typeface="Arial" panose="020B0604020202020204" pitchFamily="34" charset="0"/>
                        </a:rPr>
                        <a:t>mesurande</a:t>
                      </a:r>
                      <a:r>
                        <a:rPr lang="fr-FR" sz="1600" dirty="0">
                          <a:latin typeface="Arial" panose="020B0604020202020204" pitchFamily="34" charset="0"/>
                          <a:cs typeface="Arial" panose="020B0604020202020204" pitchFamily="34" charset="0"/>
                        </a:rPr>
                        <a:t>, obtenue par mesurage. </a:t>
                      </a:r>
                    </a:p>
                  </a:txBody>
                  <a:tcP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162194802"/>
                  </a:ext>
                </a:extLst>
              </a:tr>
              <a:tr h="1581574">
                <a:tc>
                  <a:txBody>
                    <a:bodyPr/>
                    <a:lstStyle/>
                    <a:p>
                      <a:r>
                        <a:rPr lang="fr-FR" sz="1600" b="1" dirty="0">
                          <a:solidFill>
                            <a:srgbClr val="FF2D80"/>
                          </a:solidFill>
                          <a:latin typeface="Arial" panose="020B0604020202020204" pitchFamily="34" charset="0"/>
                          <a:cs typeface="Arial" panose="020B0604020202020204" pitchFamily="34" charset="0"/>
                        </a:rPr>
                        <a:t>Répétabilité</a:t>
                      </a:r>
                    </a:p>
                  </a:txBody>
                  <a:tcP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a:txBody>
                    <a:bodyPr/>
                    <a:lstStyle/>
                    <a:p>
                      <a:r>
                        <a:rPr lang="fr-FR" sz="1600" dirty="0">
                          <a:latin typeface="Arial" panose="020B0604020202020204" pitchFamily="34" charset="0"/>
                          <a:cs typeface="Arial" panose="020B0604020202020204" pitchFamily="34" charset="0"/>
                        </a:rPr>
                        <a:t>Étroitesse de l’accord entre les résultats des mesurages successifs du même </a:t>
                      </a:r>
                      <a:r>
                        <a:rPr lang="fr-FR" sz="1600" dirty="0" err="1">
                          <a:latin typeface="Arial" panose="020B0604020202020204" pitchFamily="34" charset="0"/>
                          <a:cs typeface="Arial" panose="020B0604020202020204" pitchFamily="34" charset="0"/>
                        </a:rPr>
                        <a:t>mesurande</a:t>
                      </a:r>
                      <a:r>
                        <a:rPr lang="fr-FR" sz="1600" dirty="0">
                          <a:latin typeface="Arial" panose="020B0604020202020204" pitchFamily="34" charset="0"/>
                          <a:cs typeface="Arial" panose="020B0604020202020204" pitchFamily="34" charset="0"/>
                        </a:rPr>
                        <a:t>, mesurages effectués dans la totalité des mêmes conditions de mesure. </a:t>
                      </a:r>
                    </a:p>
                    <a:p>
                      <a:r>
                        <a:rPr lang="fr-FR" sz="1400" dirty="0">
                          <a:latin typeface="Arial" panose="020B0604020202020204" pitchFamily="34" charset="0"/>
                          <a:cs typeface="Arial" panose="020B0604020202020204" pitchFamily="34" charset="0"/>
                        </a:rPr>
                        <a:t>Les conditions de répétabilité sont :</a:t>
                      </a:r>
                    </a:p>
                    <a:p>
                      <a:pPr marL="285750" indent="-285750">
                        <a:buFont typeface="Arial" panose="020B0604020202020204" pitchFamily="34" charset="0"/>
                        <a:buChar char="•"/>
                      </a:pPr>
                      <a:r>
                        <a:rPr lang="fr-FR" sz="1400" dirty="0">
                          <a:latin typeface="Arial" panose="020B0604020202020204" pitchFamily="34" charset="0"/>
                          <a:cs typeface="Arial" panose="020B0604020202020204" pitchFamily="34" charset="0"/>
                        </a:rPr>
                        <a:t>même mode opératoire                   •   même lieu</a:t>
                      </a:r>
                    </a:p>
                    <a:p>
                      <a:pPr marL="285750" indent="-285750">
                        <a:buFont typeface="Arial" panose="020B0604020202020204" pitchFamily="34" charset="0"/>
                        <a:buChar char="•"/>
                      </a:pPr>
                      <a:r>
                        <a:rPr lang="fr-FR" sz="1400" baseline="0" dirty="0">
                          <a:latin typeface="Arial" panose="020B0604020202020204" pitchFamily="34" charset="0"/>
                          <a:cs typeface="Arial" panose="020B0604020202020204" pitchFamily="34" charset="0"/>
                        </a:rPr>
                        <a:t>même observateur                          </a:t>
                      </a:r>
                      <a:r>
                        <a:rPr lang="fr-FR" sz="1400" dirty="0">
                          <a:latin typeface="Arial" panose="020B0604020202020204" pitchFamily="34" charset="0"/>
                          <a:cs typeface="Arial" panose="020B0604020202020204" pitchFamily="34" charset="0"/>
                        </a:rPr>
                        <a:t>•   </a:t>
                      </a:r>
                      <a:r>
                        <a:rPr lang="fr-FR" sz="1400" baseline="0" dirty="0">
                          <a:latin typeface="Arial" panose="020B0604020202020204" pitchFamily="34" charset="0"/>
                          <a:cs typeface="Arial" panose="020B0604020202020204" pitchFamily="34" charset="0"/>
                        </a:rPr>
                        <a:t>répétition durant une courte période de temps</a:t>
                      </a:r>
                    </a:p>
                    <a:p>
                      <a:pPr marL="285750" indent="-285750">
                        <a:buFont typeface="Arial" panose="020B0604020202020204" pitchFamily="34" charset="0"/>
                        <a:buChar char="•"/>
                      </a:pPr>
                      <a:r>
                        <a:rPr lang="fr-FR" sz="1400" baseline="0" dirty="0">
                          <a:latin typeface="Arial" panose="020B0604020202020204" pitchFamily="34" charset="0"/>
                          <a:cs typeface="Arial" panose="020B0604020202020204" pitchFamily="34" charset="0"/>
                        </a:rPr>
                        <a:t>même instrument de mesure utilisé dans les mêmes conditions</a:t>
                      </a:r>
                      <a:endParaRPr lang="fr-FR" sz="1400" dirty="0">
                        <a:latin typeface="Arial" panose="020B0604020202020204" pitchFamily="34" charset="0"/>
                        <a:cs typeface="Arial" panose="020B0604020202020204" pitchFamily="34" charset="0"/>
                      </a:endParaRPr>
                    </a:p>
                  </a:txBody>
                  <a:tcP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4271381675"/>
                  </a:ext>
                </a:extLst>
              </a:tr>
              <a:tr h="32748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600" b="1" dirty="0">
                          <a:solidFill>
                            <a:srgbClr val="FF2D80"/>
                          </a:solidFill>
                          <a:latin typeface="Arial" panose="020B0604020202020204" pitchFamily="34" charset="0"/>
                          <a:cs typeface="Arial" panose="020B0604020202020204" pitchFamily="34" charset="0"/>
                        </a:rPr>
                        <a:t>Reproductibilité</a:t>
                      </a:r>
                    </a:p>
                  </a:txBody>
                  <a:tcP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a:txBody>
                    <a:bodyPr/>
                    <a:lstStyle/>
                    <a:p>
                      <a:r>
                        <a:rPr lang="fr-FR" sz="1600" dirty="0">
                          <a:latin typeface="Arial" panose="020B0604020202020204" pitchFamily="34" charset="0"/>
                          <a:cs typeface="Arial" panose="020B0604020202020204" pitchFamily="34" charset="0"/>
                        </a:rPr>
                        <a:t>Étroitesse de l'accord entre les résultats des mesurages successifs du même </a:t>
                      </a:r>
                      <a:r>
                        <a:rPr lang="fr-FR" sz="1600" dirty="0" err="1">
                          <a:latin typeface="Arial" panose="020B0604020202020204" pitchFamily="34" charset="0"/>
                          <a:cs typeface="Arial" panose="020B0604020202020204" pitchFamily="34" charset="0"/>
                        </a:rPr>
                        <a:t>mesurande</a:t>
                      </a:r>
                      <a:r>
                        <a:rPr lang="fr-FR" sz="1600" dirty="0">
                          <a:latin typeface="Arial" panose="020B0604020202020204" pitchFamily="34" charset="0"/>
                          <a:cs typeface="Arial" panose="020B0604020202020204" pitchFamily="34" charset="0"/>
                        </a:rPr>
                        <a:t>, mesurages effectués en faisant varier les conditions de mesure.</a:t>
                      </a:r>
                    </a:p>
                    <a:p>
                      <a:r>
                        <a:rPr lang="fr-FR" sz="1400" dirty="0">
                          <a:latin typeface="Arial" panose="020B0604020202020204" pitchFamily="34" charset="0"/>
                          <a:cs typeface="Arial" panose="020B0604020202020204" pitchFamily="34" charset="0"/>
                        </a:rPr>
                        <a:t>Il faut spécifier les conditions</a:t>
                      </a:r>
                      <a:r>
                        <a:rPr lang="fr-FR" sz="1400" baseline="0" dirty="0">
                          <a:latin typeface="Arial" panose="020B0604020202020204" pitchFamily="34" charset="0"/>
                          <a:cs typeface="Arial" panose="020B0604020202020204" pitchFamily="34" charset="0"/>
                        </a:rPr>
                        <a:t> que l’on fait varier, par exemple :</a:t>
                      </a:r>
                      <a:endParaRPr lang="fr-FR"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fr-FR" sz="1400" dirty="0">
                          <a:latin typeface="Arial" panose="020B0604020202020204" pitchFamily="34" charset="0"/>
                          <a:cs typeface="Arial" panose="020B0604020202020204" pitchFamily="34" charset="0"/>
                        </a:rPr>
                        <a:t>le</a:t>
                      </a:r>
                      <a:r>
                        <a:rPr lang="fr-FR" sz="1400" baseline="0" dirty="0">
                          <a:latin typeface="Arial" panose="020B0604020202020204" pitchFamily="34" charset="0"/>
                          <a:cs typeface="Arial" panose="020B0604020202020204" pitchFamily="34" charset="0"/>
                        </a:rPr>
                        <a:t> principe de mesure                      </a:t>
                      </a:r>
                      <a:r>
                        <a:rPr lang="fr-FR" sz="1400" dirty="0">
                          <a:latin typeface="Arial" panose="020B0604020202020204" pitchFamily="34" charset="0"/>
                          <a:cs typeface="Arial" panose="020B0604020202020204" pitchFamily="34" charset="0"/>
                        </a:rPr>
                        <a:t>• </a:t>
                      </a:r>
                      <a:r>
                        <a:rPr lang="fr-FR" sz="1400" baseline="0" dirty="0">
                          <a:latin typeface="Arial" panose="020B0604020202020204" pitchFamily="34" charset="0"/>
                          <a:cs typeface="Arial" panose="020B0604020202020204" pitchFamily="34" charset="0"/>
                        </a:rPr>
                        <a:t>  la méthode de mesure</a:t>
                      </a:r>
                    </a:p>
                    <a:p>
                      <a:pPr marL="285750" indent="-285750">
                        <a:buFont typeface="Arial" panose="020B0604020202020204" pitchFamily="34" charset="0"/>
                        <a:buChar char="•"/>
                      </a:pPr>
                      <a:r>
                        <a:rPr lang="fr-FR" sz="1400" baseline="0" dirty="0">
                          <a:latin typeface="Arial" panose="020B0604020202020204" pitchFamily="34" charset="0"/>
                          <a:cs typeface="Arial" panose="020B0604020202020204" pitchFamily="34" charset="0"/>
                        </a:rPr>
                        <a:t>l’observateur                                    </a:t>
                      </a:r>
                      <a:r>
                        <a:rPr lang="fr-FR" sz="1400" dirty="0">
                          <a:latin typeface="Arial" panose="020B0604020202020204" pitchFamily="34" charset="0"/>
                          <a:cs typeface="Arial" panose="020B0604020202020204" pitchFamily="34" charset="0"/>
                        </a:rPr>
                        <a:t>• </a:t>
                      </a:r>
                      <a:r>
                        <a:rPr lang="fr-FR" sz="1400" baseline="0" dirty="0">
                          <a:latin typeface="Arial" panose="020B0604020202020204" pitchFamily="34" charset="0"/>
                          <a:cs typeface="Arial" panose="020B0604020202020204" pitchFamily="34" charset="0"/>
                        </a:rPr>
                        <a:t>  l’instrument de mesure</a:t>
                      </a:r>
                    </a:p>
                    <a:p>
                      <a:pPr marL="285750" indent="-285750">
                        <a:buFont typeface="Arial" panose="020B0604020202020204" pitchFamily="34" charset="0"/>
                        <a:buChar char="•"/>
                      </a:pPr>
                      <a:r>
                        <a:rPr lang="fr-FR" sz="1400" baseline="0" dirty="0">
                          <a:latin typeface="Arial" panose="020B0604020202020204" pitchFamily="34" charset="0"/>
                          <a:cs typeface="Arial" panose="020B0604020202020204" pitchFamily="34" charset="0"/>
                        </a:rPr>
                        <a:t>l’étalon de référence                        </a:t>
                      </a:r>
                      <a:r>
                        <a:rPr lang="fr-FR" sz="1400" dirty="0">
                          <a:latin typeface="Arial" panose="020B0604020202020204" pitchFamily="34" charset="0"/>
                          <a:cs typeface="Arial" panose="020B0604020202020204" pitchFamily="34" charset="0"/>
                        </a:rPr>
                        <a:t>• </a:t>
                      </a:r>
                      <a:r>
                        <a:rPr lang="fr-FR" sz="1400" baseline="0" dirty="0">
                          <a:latin typeface="Arial" panose="020B0604020202020204" pitchFamily="34" charset="0"/>
                          <a:cs typeface="Arial" panose="020B0604020202020204" pitchFamily="34" charset="0"/>
                        </a:rPr>
                        <a:t>  le lieu</a:t>
                      </a:r>
                    </a:p>
                    <a:p>
                      <a:pPr marL="285750" indent="-285750">
                        <a:buFont typeface="Arial" panose="020B0604020202020204" pitchFamily="34" charset="0"/>
                        <a:buChar char="•"/>
                      </a:pPr>
                      <a:r>
                        <a:rPr lang="fr-FR" sz="1400" baseline="0" dirty="0">
                          <a:latin typeface="Arial" panose="020B0604020202020204" pitchFamily="34" charset="0"/>
                          <a:cs typeface="Arial" panose="020B0604020202020204" pitchFamily="34" charset="0"/>
                        </a:rPr>
                        <a:t>les conditions d’utilisation                </a:t>
                      </a:r>
                      <a:r>
                        <a:rPr lang="fr-FR" sz="1400" dirty="0">
                          <a:latin typeface="Arial" panose="020B0604020202020204" pitchFamily="34" charset="0"/>
                          <a:cs typeface="Arial" panose="020B0604020202020204" pitchFamily="34" charset="0"/>
                        </a:rPr>
                        <a:t>• </a:t>
                      </a:r>
                      <a:r>
                        <a:rPr lang="fr-FR" sz="1400" baseline="0" dirty="0">
                          <a:latin typeface="Arial" panose="020B0604020202020204" pitchFamily="34" charset="0"/>
                          <a:cs typeface="Arial" panose="020B0604020202020204" pitchFamily="34" charset="0"/>
                        </a:rPr>
                        <a:t>  le temps</a:t>
                      </a:r>
                      <a:endParaRPr lang="fr-FR" sz="1400" dirty="0">
                        <a:latin typeface="Arial" panose="020B0604020202020204" pitchFamily="34" charset="0"/>
                        <a:cs typeface="Arial" panose="020B0604020202020204" pitchFamily="34" charset="0"/>
                      </a:endParaRPr>
                    </a:p>
                  </a:txBody>
                  <a:tcP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528450818"/>
                  </a:ext>
                </a:extLst>
              </a:tr>
            </a:tbl>
          </a:graphicData>
        </a:graphic>
      </p:graphicFrame>
    </p:spTree>
    <p:extLst>
      <p:ext uri="{BB962C8B-B14F-4D97-AF65-F5344CB8AC3E}">
        <p14:creationId xmlns:p14="http://schemas.microsoft.com/office/powerpoint/2010/main" val="23893040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4" name="Rectangle 29"/>
          <p:cNvSpPr>
            <a:spLocks noGrp="1" noChangeArrowheads="1"/>
          </p:cNvSpPr>
          <p:nvPr>
            <p:ph type="sldNum" sz="quarter" idx="12"/>
          </p:nvPr>
        </p:nvSpPr>
        <p:spPr/>
        <p:txBody>
          <a:bodyPr/>
          <a:lstStyle/>
          <a:p>
            <a:pPr>
              <a:defRPr/>
            </a:pPr>
            <a:fld id="{ACE6AD7C-0E73-4A6B-A47B-F80AFA68A636}" type="slidenum">
              <a:rPr lang="fr-FR"/>
              <a:pPr>
                <a:defRPr/>
              </a:pPr>
              <a:t>12</a:t>
            </a:fld>
            <a:endParaRPr lang="fr-FR" dirty="0"/>
          </a:p>
        </p:txBody>
      </p:sp>
      <p:sp>
        <p:nvSpPr>
          <p:cNvPr id="19468" name="Line 60"/>
          <p:cNvSpPr>
            <a:spLocks noChangeShapeType="1"/>
          </p:cNvSpPr>
          <p:nvPr/>
        </p:nvSpPr>
        <p:spPr bwMode="auto">
          <a:xfrm>
            <a:off x="10080701" y="1269505"/>
            <a:ext cx="0" cy="251018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GB">
              <a:solidFill>
                <a:srgbClr val="000000"/>
              </a:solidFill>
            </a:endParaRPr>
          </a:p>
        </p:txBody>
      </p:sp>
      <p:grpSp>
        <p:nvGrpSpPr>
          <p:cNvPr id="19474" name="Group 66"/>
          <p:cNvGrpSpPr>
            <a:grpSpLocks/>
          </p:cNvGrpSpPr>
          <p:nvPr/>
        </p:nvGrpSpPr>
        <p:grpSpPr bwMode="auto">
          <a:xfrm>
            <a:off x="8627690" y="1490592"/>
            <a:ext cx="2782432" cy="1942162"/>
            <a:chOff x="6026" y="4242"/>
            <a:chExt cx="1109" cy="760"/>
          </a:xfrm>
        </p:grpSpPr>
        <p:sp>
          <p:nvSpPr>
            <p:cNvPr id="19475" name="Oval 67"/>
            <p:cNvSpPr>
              <a:spLocks noChangeArrowheads="1"/>
            </p:cNvSpPr>
            <p:nvPr/>
          </p:nvSpPr>
          <p:spPr bwMode="auto">
            <a:xfrm>
              <a:off x="6225" y="4242"/>
              <a:ext cx="760" cy="760"/>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solidFill>
                  <a:srgbClr val="000000"/>
                </a:solidFill>
              </a:endParaRPr>
            </a:p>
          </p:txBody>
        </p:sp>
        <p:sp>
          <p:nvSpPr>
            <p:cNvPr id="19476" name="Line 68"/>
            <p:cNvSpPr>
              <a:spLocks noChangeShapeType="1"/>
            </p:cNvSpPr>
            <p:nvPr/>
          </p:nvSpPr>
          <p:spPr bwMode="auto">
            <a:xfrm>
              <a:off x="6026" y="4622"/>
              <a:ext cx="1109"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GB">
                <a:solidFill>
                  <a:srgbClr val="000000"/>
                </a:solidFill>
              </a:endParaRPr>
            </a:p>
          </p:txBody>
        </p:sp>
        <p:sp>
          <p:nvSpPr>
            <p:cNvPr id="19477" name="Oval 69"/>
            <p:cNvSpPr>
              <a:spLocks noChangeArrowheads="1"/>
            </p:cNvSpPr>
            <p:nvPr/>
          </p:nvSpPr>
          <p:spPr bwMode="auto">
            <a:xfrm>
              <a:off x="6316" y="4333"/>
              <a:ext cx="578" cy="578"/>
            </a:xfrm>
            <a:prstGeom prst="ellipse">
              <a:avLst/>
            </a:prstGeom>
            <a:noFill/>
            <a:ln w="9525">
              <a:solidFill>
                <a:srgbClr val="000000"/>
              </a:solidFill>
              <a:round/>
              <a:headEnd/>
              <a:tailEnd/>
            </a:ln>
            <a:extLst>
              <a:ext uri="{909E8E84-426E-40DD-AFC4-6F175D3DCCD1}">
                <a14:hiddenFill xmlns:a14="http://schemas.microsoft.com/office/drawing/2010/main">
                  <a:solidFill>
                    <a:srgbClr val="333333"/>
                  </a:solidFill>
                </a14:hiddenFill>
              </a:ext>
            </a:extLst>
          </p:spPr>
          <p:txBody>
            <a:bodyPr/>
            <a:lstStyle/>
            <a:p>
              <a:endParaRPr lang="en-US">
                <a:solidFill>
                  <a:srgbClr val="000000"/>
                </a:solidFill>
              </a:endParaRPr>
            </a:p>
          </p:txBody>
        </p:sp>
        <p:sp>
          <p:nvSpPr>
            <p:cNvPr id="19478" name="Oval 70"/>
            <p:cNvSpPr>
              <a:spLocks noChangeArrowheads="1"/>
            </p:cNvSpPr>
            <p:nvPr/>
          </p:nvSpPr>
          <p:spPr bwMode="auto">
            <a:xfrm>
              <a:off x="6392" y="4409"/>
              <a:ext cx="426" cy="426"/>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solidFill>
                  <a:srgbClr val="000000"/>
                </a:solidFill>
              </a:endParaRPr>
            </a:p>
          </p:txBody>
        </p:sp>
        <p:sp>
          <p:nvSpPr>
            <p:cNvPr id="19479" name="Oval 71"/>
            <p:cNvSpPr>
              <a:spLocks noChangeArrowheads="1"/>
            </p:cNvSpPr>
            <p:nvPr/>
          </p:nvSpPr>
          <p:spPr bwMode="auto">
            <a:xfrm>
              <a:off x="6457" y="4475"/>
              <a:ext cx="295" cy="295"/>
            </a:xfrm>
            <a:prstGeom prst="ellipse">
              <a:avLst/>
            </a:prstGeom>
            <a:noFill/>
            <a:ln w="9525">
              <a:solidFill>
                <a:srgbClr val="000000"/>
              </a:solidFill>
              <a:round/>
              <a:headEnd/>
              <a:tailEnd/>
            </a:ln>
            <a:extLst>
              <a:ext uri="{909E8E84-426E-40DD-AFC4-6F175D3DCCD1}">
                <a14:hiddenFill xmlns:a14="http://schemas.microsoft.com/office/drawing/2010/main">
                  <a:solidFill>
                    <a:srgbClr val="000000"/>
                  </a:solidFill>
                </a14:hiddenFill>
              </a:ext>
            </a:extLst>
          </p:spPr>
          <p:txBody>
            <a:bodyPr/>
            <a:lstStyle/>
            <a:p>
              <a:endParaRPr lang="en-US">
                <a:solidFill>
                  <a:srgbClr val="000000"/>
                </a:solidFill>
              </a:endParaRPr>
            </a:p>
          </p:txBody>
        </p:sp>
      </p:grpSp>
      <p:grpSp>
        <p:nvGrpSpPr>
          <p:cNvPr id="4" name="Groupe 3"/>
          <p:cNvGrpSpPr/>
          <p:nvPr/>
        </p:nvGrpSpPr>
        <p:grpSpPr>
          <a:xfrm>
            <a:off x="8225833" y="1228689"/>
            <a:ext cx="1333788" cy="975507"/>
            <a:chOff x="8225833" y="1228689"/>
            <a:chExt cx="1333788" cy="975507"/>
          </a:xfrm>
        </p:grpSpPr>
        <p:sp>
          <p:nvSpPr>
            <p:cNvPr id="19469" name="Oval 61"/>
            <p:cNvSpPr>
              <a:spLocks noChangeArrowheads="1"/>
            </p:cNvSpPr>
            <p:nvPr/>
          </p:nvSpPr>
          <p:spPr bwMode="auto">
            <a:xfrm>
              <a:off x="9075284" y="1228689"/>
              <a:ext cx="140291" cy="142856"/>
            </a:xfrm>
            <a:prstGeom prst="ellipse">
              <a:avLst/>
            </a:prstGeom>
            <a:solidFill>
              <a:srgbClr val="000000"/>
            </a:solidFill>
            <a:ln w="9525">
              <a:solidFill>
                <a:srgbClr val="000000"/>
              </a:solidFill>
              <a:round/>
              <a:headEnd/>
              <a:tailEnd/>
            </a:ln>
          </p:spPr>
          <p:txBody>
            <a:bodyPr/>
            <a:lstStyle/>
            <a:p>
              <a:endParaRPr lang="en-US">
                <a:solidFill>
                  <a:srgbClr val="000000"/>
                </a:solidFill>
              </a:endParaRPr>
            </a:p>
          </p:txBody>
        </p:sp>
        <p:sp>
          <p:nvSpPr>
            <p:cNvPr id="19470" name="Oval 62"/>
            <p:cNvSpPr>
              <a:spLocks noChangeArrowheads="1"/>
            </p:cNvSpPr>
            <p:nvPr/>
          </p:nvSpPr>
          <p:spPr bwMode="auto">
            <a:xfrm>
              <a:off x="9415990" y="1385150"/>
              <a:ext cx="143631" cy="142856"/>
            </a:xfrm>
            <a:prstGeom prst="ellipse">
              <a:avLst/>
            </a:prstGeom>
            <a:solidFill>
              <a:srgbClr val="000000"/>
            </a:solidFill>
            <a:ln w="9525">
              <a:solidFill>
                <a:srgbClr val="000000"/>
              </a:solidFill>
              <a:round/>
              <a:headEnd/>
              <a:tailEnd/>
            </a:ln>
          </p:spPr>
          <p:txBody>
            <a:bodyPr/>
            <a:lstStyle/>
            <a:p>
              <a:endParaRPr lang="en-US">
                <a:solidFill>
                  <a:srgbClr val="000000"/>
                </a:solidFill>
              </a:endParaRPr>
            </a:p>
          </p:txBody>
        </p:sp>
        <p:sp>
          <p:nvSpPr>
            <p:cNvPr id="19471" name="Oval 63"/>
            <p:cNvSpPr>
              <a:spLocks noChangeArrowheads="1"/>
            </p:cNvSpPr>
            <p:nvPr/>
          </p:nvSpPr>
          <p:spPr bwMode="auto">
            <a:xfrm>
              <a:off x="9289060" y="1232090"/>
              <a:ext cx="140291" cy="142856"/>
            </a:xfrm>
            <a:prstGeom prst="ellipse">
              <a:avLst/>
            </a:prstGeom>
            <a:solidFill>
              <a:srgbClr val="000000"/>
            </a:solidFill>
            <a:ln w="9525">
              <a:solidFill>
                <a:srgbClr val="000000"/>
              </a:solidFill>
              <a:round/>
              <a:headEnd/>
              <a:tailEnd/>
            </a:ln>
          </p:spPr>
          <p:txBody>
            <a:bodyPr/>
            <a:lstStyle/>
            <a:p>
              <a:endParaRPr lang="en-US">
                <a:solidFill>
                  <a:srgbClr val="000000"/>
                </a:solidFill>
              </a:endParaRPr>
            </a:p>
          </p:txBody>
        </p:sp>
        <p:sp>
          <p:nvSpPr>
            <p:cNvPr id="19472" name="Oval 64"/>
            <p:cNvSpPr>
              <a:spLocks noChangeArrowheads="1"/>
            </p:cNvSpPr>
            <p:nvPr/>
          </p:nvSpPr>
          <p:spPr bwMode="auto">
            <a:xfrm>
              <a:off x="9055243" y="1381749"/>
              <a:ext cx="140291" cy="142856"/>
            </a:xfrm>
            <a:prstGeom prst="ellipse">
              <a:avLst/>
            </a:prstGeom>
            <a:solidFill>
              <a:srgbClr val="000000"/>
            </a:solidFill>
            <a:ln w="9525">
              <a:solidFill>
                <a:srgbClr val="000000"/>
              </a:solidFill>
              <a:round/>
              <a:headEnd/>
              <a:tailEnd/>
            </a:ln>
          </p:spPr>
          <p:txBody>
            <a:bodyPr/>
            <a:lstStyle/>
            <a:p>
              <a:endParaRPr lang="en-US">
                <a:solidFill>
                  <a:srgbClr val="000000"/>
                </a:solidFill>
              </a:endParaRPr>
            </a:p>
          </p:txBody>
        </p:sp>
        <p:sp>
          <p:nvSpPr>
            <p:cNvPr id="19473" name="Oval 65"/>
            <p:cNvSpPr>
              <a:spLocks noChangeArrowheads="1"/>
            </p:cNvSpPr>
            <p:nvPr/>
          </p:nvSpPr>
          <p:spPr bwMode="auto">
            <a:xfrm>
              <a:off x="9255658" y="1480388"/>
              <a:ext cx="140291" cy="142856"/>
            </a:xfrm>
            <a:prstGeom prst="ellipse">
              <a:avLst/>
            </a:prstGeom>
            <a:solidFill>
              <a:srgbClr val="000000"/>
            </a:solidFill>
            <a:ln w="9525">
              <a:solidFill>
                <a:srgbClr val="000000"/>
              </a:solidFill>
              <a:round/>
              <a:headEnd/>
              <a:tailEnd/>
            </a:ln>
          </p:spPr>
          <p:txBody>
            <a:bodyPr/>
            <a:lstStyle/>
            <a:p>
              <a:endParaRPr lang="en-US">
                <a:solidFill>
                  <a:srgbClr val="000000"/>
                </a:solidFill>
              </a:endParaRPr>
            </a:p>
          </p:txBody>
        </p:sp>
        <p:sp>
          <p:nvSpPr>
            <p:cNvPr id="19461" name="Text Box 72"/>
            <p:cNvSpPr txBox="1">
              <a:spLocks noChangeArrowheads="1"/>
            </p:cNvSpPr>
            <p:nvPr/>
          </p:nvSpPr>
          <p:spPr bwMode="auto">
            <a:xfrm>
              <a:off x="8225833" y="1449814"/>
              <a:ext cx="1047913" cy="754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fr-FR" sz="1800" i="1" dirty="0">
                  <a:solidFill>
                    <a:srgbClr val="FF2D80"/>
                  </a:solidFill>
                  <a:latin typeface="Arial Narrow" pitchFamily="34" charset="0"/>
                </a:rPr>
                <a:t>erreur </a:t>
              </a:r>
            </a:p>
            <a:p>
              <a:pPr eaLnBrk="1" hangingPunct="1"/>
              <a:r>
                <a:rPr lang="fr-FR" sz="1800" i="1" dirty="0">
                  <a:solidFill>
                    <a:srgbClr val="FF2D80"/>
                  </a:solidFill>
                  <a:latin typeface="Arial Narrow" pitchFamily="34" charset="0"/>
                </a:rPr>
                <a:t>de fidélité</a:t>
              </a:r>
            </a:p>
            <a:p>
              <a:pPr eaLnBrk="1" hangingPunct="1"/>
              <a:endParaRPr lang="fr-FR" sz="1600" i="1" dirty="0">
                <a:solidFill>
                  <a:srgbClr val="FF3300"/>
                </a:solidFill>
                <a:latin typeface="Arial Narrow" pitchFamily="34" charset="0"/>
              </a:endParaRPr>
            </a:p>
            <a:p>
              <a:pPr eaLnBrk="1" hangingPunct="1"/>
              <a:endParaRPr lang="fr-FR" sz="1600" i="1" dirty="0">
                <a:solidFill>
                  <a:srgbClr val="000000"/>
                </a:solidFill>
                <a:latin typeface="Arial Narrow" pitchFamily="34" charset="0"/>
              </a:endParaRPr>
            </a:p>
            <a:p>
              <a:pPr eaLnBrk="1" hangingPunct="1"/>
              <a:r>
                <a:rPr lang="fr-FR" sz="1600" i="1" dirty="0">
                  <a:solidFill>
                    <a:srgbClr val="000000"/>
                  </a:solidFill>
                  <a:latin typeface="Arial Narrow" pitchFamily="34" charset="0"/>
                </a:rPr>
                <a:t>                            </a:t>
              </a:r>
            </a:p>
          </p:txBody>
        </p:sp>
        <p:sp>
          <p:nvSpPr>
            <p:cNvPr id="19462" name="Line 74"/>
            <p:cNvSpPr>
              <a:spLocks noChangeShapeType="1"/>
            </p:cNvSpPr>
            <p:nvPr/>
          </p:nvSpPr>
          <p:spPr bwMode="auto">
            <a:xfrm>
              <a:off x="8880857" y="1412323"/>
              <a:ext cx="412301" cy="421858"/>
            </a:xfrm>
            <a:prstGeom prst="line">
              <a:avLst/>
            </a:prstGeom>
            <a:noFill/>
            <a:ln w="44450">
              <a:solidFill>
                <a:srgbClr val="FF2D80"/>
              </a:solidFill>
              <a:miter lim="800000"/>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GB">
                <a:solidFill>
                  <a:srgbClr val="000000"/>
                </a:solidFill>
              </a:endParaRPr>
            </a:p>
          </p:txBody>
        </p:sp>
      </p:grpSp>
      <p:sp>
        <p:nvSpPr>
          <p:cNvPr id="2" name="Rectangle 1"/>
          <p:cNvSpPr/>
          <p:nvPr/>
        </p:nvSpPr>
        <p:spPr>
          <a:xfrm>
            <a:off x="250407" y="1988051"/>
            <a:ext cx="7193653" cy="3170099"/>
          </a:xfrm>
          <a:prstGeom prst="rect">
            <a:avLst/>
          </a:prstGeom>
        </p:spPr>
        <p:txBody>
          <a:bodyPr wrap="square">
            <a:spAutoFit/>
          </a:bodyPr>
          <a:lstStyle/>
          <a:p>
            <a:pPr lvl="1">
              <a:defRPr/>
            </a:pPr>
            <a:r>
              <a:rPr lang="fr-FR" sz="2000" dirty="0">
                <a:solidFill>
                  <a:srgbClr val="000000"/>
                </a:solidFill>
                <a:latin typeface="Arial" charset="0"/>
              </a:rPr>
              <a:t>La </a:t>
            </a:r>
            <a:r>
              <a:rPr lang="fr-FR" sz="2000" b="1" dirty="0">
                <a:solidFill>
                  <a:srgbClr val="FF2D80"/>
                </a:solidFill>
                <a:latin typeface="Arial" charset="0"/>
              </a:rPr>
              <a:t>fidélité</a:t>
            </a:r>
            <a:r>
              <a:rPr lang="fr-FR" sz="2000" dirty="0">
                <a:solidFill>
                  <a:srgbClr val="FF5008"/>
                </a:solidFill>
                <a:latin typeface="Arial" charset="0"/>
              </a:rPr>
              <a:t> </a:t>
            </a:r>
            <a:r>
              <a:rPr lang="fr-FR" sz="2000" dirty="0">
                <a:solidFill>
                  <a:srgbClr val="000000"/>
                </a:solidFill>
                <a:latin typeface="Arial" charset="0"/>
              </a:rPr>
              <a:t>est la faculté d'un instrument à donner des mesures </a:t>
            </a:r>
            <a:r>
              <a:rPr lang="fr-FR" sz="2000" b="1" dirty="0">
                <a:solidFill>
                  <a:srgbClr val="FF2D80"/>
                </a:solidFill>
                <a:latin typeface="Arial" charset="0"/>
              </a:rPr>
              <a:t>répétables</a:t>
            </a:r>
            <a:r>
              <a:rPr lang="fr-FR" sz="2000" dirty="0">
                <a:solidFill>
                  <a:srgbClr val="000000"/>
                </a:solidFill>
                <a:latin typeface="Arial" charset="0"/>
              </a:rPr>
              <a:t>.</a:t>
            </a:r>
            <a:r>
              <a:rPr lang="fr-FR" sz="2000" dirty="0">
                <a:solidFill>
                  <a:srgbClr val="000000"/>
                </a:solidFill>
              </a:rPr>
              <a:t> </a:t>
            </a:r>
          </a:p>
          <a:p>
            <a:pPr lvl="1">
              <a:defRPr/>
            </a:pPr>
            <a:endParaRPr lang="fr-FR" sz="2000" dirty="0">
              <a:solidFill>
                <a:srgbClr val="000000"/>
              </a:solidFill>
              <a:latin typeface="Arial" charset="0"/>
            </a:endParaRPr>
          </a:p>
          <a:p>
            <a:pPr lvl="1">
              <a:defRPr/>
            </a:pPr>
            <a:endParaRPr lang="fr-FR" sz="2000" dirty="0">
              <a:solidFill>
                <a:srgbClr val="000000"/>
              </a:solidFill>
              <a:latin typeface="Arial" charset="0"/>
            </a:endParaRPr>
          </a:p>
          <a:p>
            <a:pPr lvl="1">
              <a:defRPr/>
            </a:pPr>
            <a:r>
              <a:rPr lang="fr-FR" sz="2000" dirty="0">
                <a:solidFill>
                  <a:srgbClr val="000000"/>
                </a:solidFill>
                <a:latin typeface="Arial" charset="0"/>
              </a:rPr>
              <a:t>Si on effectue N mesures dans des conditions de répétabilité, chaque mesure m</a:t>
            </a:r>
            <a:r>
              <a:rPr lang="fr-FR" sz="2000" baseline="-25000" dirty="0">
                <a:solidFill>
                  <a:srgbClr val="000000"/>
                </a:solidFill>
                <a:latin typeface="Arial" charset="0"/>
              </a:rPr>
              <a:t>i</a:t>
            </a:r>
            <a:r>
              <a:rPr lang="fr-FR" sz="2000" dirty="0">
                <a:solidFill>
                  <a:srgbClr val="000000"/>
                </a:solidFill>
                <a:latin typeface="Arial" charset="0"/>
              </a:rPr>
              <a:t> est en général différente de la valeur moyenne. </a:t>
            </a:r>
          </a:p>
          <a:p>
            <a:pPr lvl="1">
              <a:defRPr/>
            </a:pPr>
            <a:br>
              <a:rPr lang="fr-FR" sz="2000" dirty="0">
                <a:solidFill>
                  <a:srgbClr val="000000"/>
                </a:solidFill>
                <a:latin typeface="Arial" charset="0"/>
              </a:rPr>
            </a:br>
            <a:r>
              <a:rPr lang="fr-FR" sz="2000" dirty="0">
                <a:solidFill>
                  <a:srgbClr val="000000"/>
                </a:solidFill>
                <a:latin typeface="Arial" charset="0"/>
              </a:rPr>
              <a:t>Cette différence est une </a:t>
            </a:r>
            <a:r>
              <a:rPr lang="fr-FR" sz="2000" b="1" dirty="0">
                <a:solidFill>
                  <a:srgbClr val="FF2D80"/>
                </a:solidFill>
                <a:latin typeface="Arial" charset="0"/>
              </a:rPr>
              <a:t>erreur aléatoire</a:t>
            </a:r>
            <a:r>
              <a:rPr lang="fr-FR" sz="2000" dirty="0">
                <a:solidFill>
                  <a:srgbClr val="000000"/>
                </a:solidFill>
                <a:latin typeface="Arial" charset="0"/>
              </a:rPr>
              <a:t>.</a:t>
            </a:r>
          </a:p>
          <a:p>
            <a:pPr lvl="1">
              <a:defRPr/>
            </a:pPr>
            <a:endParaRPr lang="fr-FR" sz="2000" dirty="0">
              <a:solidFill>
                <a:srgbClr val="000000"/>
              </a:solidFill>
              <a:latin typeface="Arial" charset="0"/>
            </a:endParaRPr>
          </a:p>
        </p:txBody>
      </p:sp>
      <p:pic>
        <p:nvPicPr>
          <p:cNvPr id="19465" name="Picture 84" descr="fid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25601" y="3778058"/>
            <a:ext cx="2968176" cy="222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66" name="Text Box 100"/>
          <p:cNvSpPr txBox="1">
            <a:spLocks noChangeArrowheads="1"/>
          </p:cNvSpPr>
          <p:nvPr/>
        </p:nvSpPr>
        <p:spPr bwMode="auto">
          <a:xfrm>
            <a:off x="7839255" y="6390520"/>
            <a:ext cx="4124997" cy="380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a:lnSpc>
                <a:spcPct val="80000"/>
              </a:lnSpc>
            </a:pPr>
            <a:r>
              <a:rPr lang="fr-FR" sz="1400" dirty="0">
                <a:solidFill>
                  <a:srgbClr val="FF2D80"/>
                </a:solidFill>
                <a:latin typeface="Arial" panose="020B0604020202020204" pitchFamily="34" charset="0"/>
                <a:cs typeface="Arial" panose="020B0604020202020204" pitchFamily="34" charset="0"/>
              </a:rPr>
              <a:t>Si la courbe est étroite </a:t>
            </a:r>
            <a:r>
              <a:rPr lang="fr-FR" sz="1800" i="1" dirty="0">
                <a:solidFill>
                  <a:srgbClr val="FF2D80"/>
                </a:solidFill>
                <a:latin typeface="Arial Narrow" pitchFamily="34" charset="0"/>
              </a:rPr>
              <a:t>&gt; l’instrument est fidèle</a:t>
            </a:r>
            <a:r>
              <a:rPr lang="fr-FR" sz="1400" i="1" dirty="0">
                <a:solidFill>
                  <a:srgbClr val="FF2D80"/>
                </a:solidFill>
                <a:latin typeface="Arial Narrow" pitchFamily="34" charset="0"/>
              </a:rPr>
              <a:t> </a:t>
            </a:r>
          </a:p>
        </p:txBody>
      </p:sp>
      <p:sp>
        <p:nvSpPr>
          <p:cNvPr id="7" name="ZoneTexte 6"/>
          <p:cNvSpPr txBox="1"/>
          <p:nvPr/>
        </p:nvSpPr>
        <p:spPr>
          <a:xfrm>
            <a:off x="9911708" y="5232640"/>
            <a:ext cx="1615809" cy="461665"/>
          </a:xfrm>
          <a:prstGeom prst="rect">
            <a:avLst/>
          </a:prstGeom>
          <a:noFill/>
        </p:spPr>
        <p:txBody>
          <a:bodyPr wrap="square" rtlCol="0">
            <a:spAutoFit/>
          </a:bodyPr>
          <a:lstStyle/>
          <a:p>
            <a:r>
              <a:rPr lang="en-GB" sz="1200" i="1" dirty="0">
                <a:solidFill>
                  <a:srgbClr val="000000"/>
                </a:solidFill>
                <a:latin typeface="Times New Roman" pitchFamily="18" charset="0"/>
                <a:cs typeface="Times New Roman" pitchFamily="18" charset="0"/>
              </a:rPr>
              <a:t>(</a:t>
            </a:r>
            <a:r>
              <a:rPr lang="en-GB" sz="1200" i="1" dirty="0" err="1">
                <a:solidFill>
                  <a:srgbClr val="000000"/>
                </a:solidFill>
                <a:latin typeface="Times New Roman" pitchFamily="18" charset="0"/>
                <a:cs typeface="Times New Roman" pitchFamily="18" charset="0"/>
              </a:rPr>
              <a:t>résultats</a:t>
            </a:r>
            <a:r>
              <a:rPr lang="en-GB" sz="1200" i="1" dirty="0">
                <a:solidFill>
                  <a:srgbClr val="000000"/>
                </a:solidFill>
                <a:latin typeface="Times New Roman" pitchFamily="18" charset="0"/>
                <a:cs typeface="Times New Roman" pitchFamily="18" charset="0"/>
              </a:rPr>
              <a:t> des </a:t>
            </a:r>
            <a:r>
              <a:rPr lang="en-GB" sz="1200" i="1" dirty="0" err="1">
                <a:solidFill>
                  <a:srgbClr val="000000"/>
                </a:solidFill>
                <a:latin typeface="Times New Roman" pitchFamily="18" charset="0"/>
                <a:cs typeface="Times New Roman" pitchFamily="18" charset="0"/>
              </a:rPr>
              <a:t>mesurages</a:t>
            </a:r>
            <a:r>
              <a:rPr lang="en-GB" sz="1200" i="1" dirty="0">
                <a:solidFill>
                  <a:srgbClr val="000000"/>
                </a:solidFill>
                <a:latin typeface="Times New Roman" pitchFamily="18" charset="0"/>
                <a:cs typeface="Times New Roman" pitchFamily="18" charset="0"/>
              </a:rPr>
              <a:t> </a:t>
            </a:r>
            <a:r>
              <a:rPr lang="en-GB" sz="1200" i="1" dirty="0" err="1">
                <a:solidFill>
                  <a:srgbClr val="000000"/>
                </a:solidFill>
                <a:latin typeface="Times New Roman" pitchFamily="18" charset="0"/>
                <a:cs typeface="Times New Roman" pitchFamily="18" charset="0"/>
              </a:rPr>
              <a:t>successifs</a:t>
            </a:r>
            <a:r>
              <a:rPr lang="en-GB" sz="1200" i="1" dirty="0">
                <a:solidFill>
                  <a:srgbClr val="000000"/>
                </a:solidFill>
                <a:latin typeface="Times New Roman" pitchFamily="18" charset="0"/>
                <a:cs typeface="Times New Roman" pitchFamily="18" charset="0"/>
              </a:rPr>
              <a:t>)</a:t>
            </a:r>
          </a:p>
        </p:txBody>
      </p:sp>
      <p:cxnSp>
        <p:nvCxnSpPr>
          <p:cNvPr id="5" name="Connecteur droit 4"/>
          <p:cNvCxnSpPr/>
          <p:nvPr/>
        </p:nvCxnSpPr>
        <p:spPr bwMode="auto">
          <a:xfrm>
            <a:off x="9104131" y="3826726"/>
            <a:ext cx="126086" cy="1"/>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sp>
        <p:nvSpPr>
          <p:cNvPr id="6" name="Titre 5"/>
          <p:cNvSpPr>
            <a:spLocks noGrp="1"/>
          </p:cNvSpPr>
          <p:nvPr>
            <p:ph type="title"/>
          </p:nvPr>
        </p:nvSpPr>
        <p:spPr>
          <a:xfrm>
            <a:off x="397626" y="1020806"/>
            <a:ext cx="10515600" cy="513821"/>
          </a:xfrm>
        </p:spPr>
        <p:txBody>
          <a:bodyPr>
            <a:noAutofit/>
          </a:bodyPr>
          <a:lstStyle/>
          <a:p>
            <a:pPr>
              <a:defRPr/>
            </a:pPr>
            <a:r>
              <a:rPr lang="fr-FR" dirty="0"/>
              <a:t>Mesure &amp; métrologie </a:t>
            </a:r>
            <a:br>
              <a:rPr lang="fr-FR" dirty="0"/>
            </a:br>
            <a:r>
              <a:rPr lang="fr-FR" sz="2400" dirty="0">
                <a:solidFill>
                  <a:srgbClr val="FF2D80"/>
                </a:solidFill>
                <a:sym typeface="Wingdings" pitchFamily="2" charset="2"/>
              </a:rPr>
              <a:t>Fidélité (erreur aléatoire)</a:t>
            </a:r>
          </a:p>
        </p:txBody>
      </p:sp>
      <p:sp>
        <p:nvSpPr>
          <p:cNvPr id="24" name="Text Box 100"/>
          <p:cNvSpPr txBox="1">
            <a:spLocks noChangeArrowheads="1"/>
          </p:cNvSpPr>
          <p:nvPr/>
        </p:nvSpPr>
        <p:spPr bwMode="auto">
          <a:xfrm>
            <a:off x="7806157" y="6118828"/>
            <a:ext cx="3063781" cy="289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a:lnSpc>
                <a:spcPct val="80000"/>
              </a:lnSpc>
            </a:pPr>
            <a:r>
              <a:rPr lang="fr-FR" sz="1400" dirty="0">
                <a:solidFill>
                  <a:srgbClr val="FF2D80"/>
                </a:solidFill>
                <a:latin typeface="Arial" panose="020B0604020202020204" pitchFamily="34" charset="0"/>
                <a:cs typeface="Arial" panose="020B0604020202020204" pitchFamily="34" charset="0"/>
              </a:rPr>
              <a:t>Quantifie l’étroitesse de la courbe</a:t>
            </a:r>
          </a:p>
        </p:txBody>
      </p:sp>
      <p:sp>
        <p:nvSpPr>
          <p:cNvPr id="8" name="ZoneTexte 7"/>
          <p:cNvSpPr txBox="1"/>
          <p:nvPr/>
        </p:nvSpPr>
        <p:spPr>
          <a:xfrm>
            <a:off x="9123534" y="1269725"/>
            <a:ext cx="295275" cy="307777"/>
          </a:xfrm>
          <a:prstGeom prst="rect">
            <a:avLst/>
          </a:prstGeom>
          <a:noFill/>
        </p:spPr>
        <p:txBody>
          <a:bodyPr wrap="square" rtlCol="0">
            <a:spAutoFit/>
          </a:bodyPr>
          <a:lstStyle/>
          <a:p>
            <a:r>
              <a:rPr lang="fr-FR" sz="1400" dirty="0">
                <a:latin typeface="Arial Black" panose="020B0A04020102020204" pitchFamily="34" charset="0"/>
              </a:rPr>
              <a:t>+</a:t>
            </a:r>
            <a:endParaRPr lang="fr-FR" dirty="0">
              <a:latin typeface="Arial Black" panose="020B0A04020102020204" pitchFamily="34" charset="0"/>
            </a:endParaRPr>
          </a:p>
        </p:txBody>
      </p:sp>
      <p:sp>
        <p:nvSpPr>
          <p:cNvPr id="27" name="Rectangle 3" descr="Rectangle: Click to edit Master text styles&#10;Second level&#10;Third level&#10;Fourth level&#10;Fifth level"/>
          <p:cNvSpPr>
            <a:spLocks noChangeArrowheads="1"/>
          </p:cNvSpPr>
          <p:nvPr/>
        </p:nvSpPr>
        <p:spPr bwMode="auto">
          <a:xfrm>
            <a:off x="735190" y="5158150"/>
            <a:ext cx="6562080" cy="1250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0" hangingPunct="0">
              <a:lnSpc>
                <a:spcPct val="90000"/>
              </a:lnSpc>
              <a:spcBef>
                <a:spcPts val="600"/>
              </a:spcBef>
              <a:buClr>
                <a:schemeClr val="accent1"/>
              </a:buClr>
              <a:buSzPct val="70000"/>
            </a:pPr>
            <a:r>
              <a:rPr kumimoji="1" lang="fr-FR" sz="1600" dirty="0">
                <a:latin typeface="Arial" charset="0"/>
                <a:cs typeface="Times New Roman" pitchFamily="18" charset="0"/>
              </a:rPr>
              <a:t>Les erreurs aléatoires sont dues à des fluctuations de la grandeur mesurée ou de la méthode de mesure et peuvent aussi dépendre de l’habilité de l’expérimentateur. </a:t>
            </a:r>
          </a:p>
          <a:p>
            <a:pPr algn="just" eaLnBrk="0" hangingPunct="0">
              <a:lnSpc>
                <a:spcPct val="90000"/>
              </a:lnSpc>
              <a:spcBef>
                <a:spcPts val="600"/>
              </a:spcBef>
              <a:buClr>
                <a:schemeClr val="accent1"/>
              </a:buClr>
              <a:buSzPct val="70000"/>
            </a:pPr>
            <a:r>
              <a:rPr kumimoji="1" lang="fr-FR" sz="1600" dirty="0">
                <a:latin typeface="Arial" charset="0"/>
                <a:cs typeface="Times New Roman" pitchFamily="18" charset="0"/>
              </a:rPr>
              <a:t>Elles se traduisent par un étalement des mesures autour de la valeur vraie et entachent la fidélité de la mesure.</a:t>
            </a:r>
            <a:endParaRPr kumimoji="1" lang="en-GB" sz="1200" i="1" dirty="0">
              <a:latin typeface="Arial" charset="0"/>
              <a:cs typeface="Times New Roman" pitchFamily="18" charset="0"/>
            </a:endParaRPr>
          </a:p>
        </p:txBody>
      </p:sp>
    </p:spTree>
    <p:extLst>
      <p:ext uri="{BB962C8B-B14F-4D97-AF65-F5344CB8AC3E}">
        <p14:creationId xmlns:p14="http://schemas.microsoft.com/office/powerpoint/2010/main" val="27081128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re 1"/>
          <p:cNvSpPr>
            <a:spLocks noGrp="1"/>
          </p:cNvSpPr>
          <p:nvPr>
            <p:ph type="title"/>
          </p:nvPr>
        </p:nvSpPr>
        <p:spPr>
          <a:xfrm>
            <a:off x="397626" y="1070501"/>
            <a:ext cx="10515600" cy="513821"/>
          </a:xfrm>
        </p:spPr>
        <p:txBody>
          <a:bodyPr>
            <a:noAutofit/>
          </a:bodyPr>
          <a:lstStyle/>
          <a:p>
            <a:pPr>
              <a:defRPr/>
            </a:pPr>
            <a:r>
              <a:rPr lang="fr-FR" dirty="0"/>
              <a:t>Mesure &amp; métrologie </a:t>
            </a:r>
            <a:br>
              <a:rPr lang="fr-FR" dirty="0"/>
            </a:br>
            <a:r>
              <a:rPr lang="fr-FR" sz="2400" dirty="0">
                <a:solidFill>
                  <a:srgbClr val="FF2D80"/>
                </a:solidFill>
                <a:sym typeface="Wingdings" pitchFamily="2" charset="2"/>
              </a:rPr>
              <a:t>Justesse (erreur systématique)</a:t>
            </a:r>
          </a:p>
        </p:txBody>
      </p:sp>
      <p:sp>
        <p:nvSpPr>
          <p:cNvPr id="44" name="Rectangle 29"/>
          <p:cNvSpPr>
            <a:spLocks noGrp="1" noChangeArrowheads="1"/>
          </p:cNvSpPr>
          <p:nvPr>
            <p:ph type="sldNum" sz="quarter" idx="12"/>
          </p:nvPr>
        </p:nvSpPr>
        <p:spPr/>
        <p:txBody>
          <a:bodyPr/>
          <a:lstStyle/>
          <a:p>
            <a:pPr>
              <a:defRPr/>
            </a:pPr>
            <a:fld id="{FE0B7E33-F38F-4CC8-8FE2-15904CE484D1}" type="slidenum">
              <a:rPr lang="fr-FR"/>
              <a:pPr>
                <a:defRPr/>
              </a:pPr>
              <a:t>13</a:t>
            </a:fld>
            <a:endParaRPr lang="fr-FR" dirty="0"/>
          </a:p>
        </p:txBody>
      </p:sp>
      <p:sp>
        <p:nvSpPr>
          <p:cNvPr id="3" name="Rectangle 2"/>
          <p:cNvSpPr/>
          <p:nvPr/>
        </p:nvSpPr>
        <p:spPr>
          <a:xfrm>
            <a:off x="831108" y="2170870"/>
            <a:ext cx="6865340" cy="2523768"/>
          </a:xfrm>
          <a:prstGeom prst="rect">
            <a:avLst/>
          </a:prstGeom>
        </p:spPr>
        <p:txBody>
          <a:bodyPr wrap="square" lIns="0" rIns="0">
            <a:spAutoFit/>
          </a:bodyPr>
          <a:lstStyle/>
          <a:p>
            <a:pPr marL="0" lvl="1">
              <a:defRPr/>
            </a:pPr>
            <a:r>
              <a:rPr lang="fr-FR" sz="2000" dirty="0">
                <a:solidFill>
                  <a:srgbClr val="000000"/>
                </a:solidFill>
                <a:latin typeface="Arial" charset="0"/>
              </a:rPr>
              <a:t>La </a:t>
            </a:r>
            <a:r>
              <a:rPr lang="fr-FR" sz="2000" b="1" dirty="0">
                <a:solidFill>
                  <a:srgbClr val="FF2D80"/>
                </a:solidFill>
                <a:latin typeface="Arial" charset="0"/>
              </a:rPr>
              <a:t>justesse</a:t>
            </a:r>
            <a:r>
              <a:rPr lang="fr-FR" sz="2000" dirty="0">
                <a:solidFill>
                  <a:srgbClr val="FF5008"/>
                </a:solidFill>
                <a:latin typeface="Arial" charset="0"/>
              </a:rPr>
              <a:t> </a:t>
            </a:r>
            <a:r>
              <a:rPr lang="fr-FR" sz="2000" dirty="0">
                <a:solidFill>
                  <a:srgbClr val="000000"/>
                </a:solidFill>
                <a:latin typeface="Arial" charset="0"/>
              </a:rPr>
              <a:t>est la faculté d'un instrument à donner des mesures dont la moyenne est proche de la valeur vraie (quantifie la </a:t>
            </a:r>
            <a:r>
              <a:rPr lang="fr-FR" sz="2000" dirty="0">
                <a:solidFill>
                  <a:srgbClr val="FF2D80"/>
                </a:solidFill>
                <a:latin typeface="Arial" charset="0"/>
              </a:rPr>
              <a:t>reproductibilité</a:t>
            </a:r>
            <a:r>
              <a:rPr lang="fr-FR" sz="2000" dirty="0">
                <a:solidFill>
                  <a:srgbClr val="000000"/>
                </a:solidFill>
                <a:latin typeface="Arial" charset="0"/>
              </a:rPr>
              <a:t> de l’instrument).</a:t>
            </a:r>
          </a:p>
          <a:p>
            <a:pPr lvl="1">
              <a:defRPr/>
            </a:pPr>
            <a:endParaRPr lang="fr-FR" sz="2000" dirty="0">
              <a:solidFill>
                <a:srgbClr val="000000"/>
              </a:solidFill>
              <a:latin typeface="Arial" charset="0"/>
            </a:endParaRPr>
          </a:p>
          <a:p>
            <a:pPr lvl="1">
              <a:defRPr/>
            </a:pPr>
            <a:endParaRPr lang="fr-FR" sz="2000" dirty="0">
              <a:solidFill>
                <a:srgbClr val="000000"/>
              </a:solidFill>
              <a:latin typeface="Arial" charset="0"/>
            </a:endParaRPr>
          </a:p>
          <a:p>
            <a:pPr marL="0" lvl="1">
              <a:defRPr/>
            </a:pPr>
            <a:r>
              <a:rPr lang="fr-FR" sz="2000" dirty="0">
                <a:solidFill>
                  <a:srgbClr val="000000"/>
                </a:solidFill>
                <a:latin typeface="Arial" charset="0"/>
              </a:rPr>
              <a:t>Cette erreur est une </a:t>
            </a:r>
            <a:r>
              <a:rPr lang="fr-FR" sz="2000" b="1" dirty="0">
                <a:solidFill>
                  <a:srgbClr val="FF2D80"/>
                </a:solidFill>
                <a:latin typeface="Arial" charset="0"/>
              </a:rPr>
              <a:t>erreur systématique</a:t>
            </a:r>
            <a:r>
              <a:rPr lang="fr-FR" sz="2000" dirty="0">
                <a:solidFill>
                  <a:srgbClr val="000000"/>
                </a:solidFill>
                <a:latin typeface="Arial" charset="0"/>
              </a:rPr>
              <a:t>, qui s’ajoute souvent à l’erreur aléatoire de fidélité.</a:t>
            </a:r>
            <a:br>
              <a:rPr lang="fr-FR" dirty="0">
                <a:solidFill>
                  <a:srgbClr val="000000"/>
                </a:solidFill>
                <a:latin typeface="Arial" charset="0"/>
              </a:rPr>
            </a:br>
            <a:endParaRPr lang="fr-FR" dirty="0">
              <a:solidFill>
                <a:srgbClr val="000000"/>
              </a:solidFill>
              <a:latin typeface="Arial" charset="0"/>
            </a:endParaRPr>
          </a:p>
        </p:txBody>
      </p:sp>
      <p:pic>
        <p:nvPicPr>
          <p:cNvPr id="20488" name="Picture 83" descr="just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09155" y="4028905"/>
            <a:ext cx="3387235" cy="22702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9" name="Text Box 100"/>
          <p:cNvSpPr txBox="1">
            <a:spLocks noChangeArrowheads="1"/>
          </p:cNvSpPr>
          <p:nvPr/>
        </p:nvSpPr>
        <p:spPr bwMode="auto">
          <a:xfrm>
            <a:off x="8024319" y="6210559"/>
            <a:ext cx="2940050" cy="563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algn="ctr">
              <a:lnSpc>
                <a:spcPct val="80000"/>
              </a:lnSpc>
              <a:spcBef>
                <a:spcPts val="300"/>
              </a:spcBef>
              <a:spcAft>
                <a:spcPts val="300"/>
              </a:spcAft>
            </a:pPr>
            <a:r>
              <a:rPr lang="fr-FR" sz="1400" i="1" dirty="0">
                <a:solidFill>
                  <a:srgbClr val="1B376D"/>
                </a:solidFill>
                <a:latin typeface="Arial Narrow" pitchFamily="34" charset="0"/>
              </a:rPr>
              <a:t>Si la courbe est centrée sur la valeur vraie</a:t>
            </a:r>
          </a:p>
        </p:txBody>
      </p:sp>
      <p:sp>
        <p:nvSpPr>
          <p:cNvPr id="20490" name="Rectangle 122"/>
          <p:cNvSpPr>
            <a:spLocks noChangeArrowheads="1"/>
          </p:cNvSpPr>
          <p:nvPr/>
        </p:nvSpPr>
        <p:spPr bwMode="auto">
          <a:xfrm>
            <a:off x="8121922" y="6500277"/>
            <a:ext cx="2500312" cy="313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lnSpc>
                <a:spcPct val="80000"/>
              </a:lnSpc>
              <a:spcBef>
                <a:spcPts val="300"/>
              </a:spcBef>
              <a:spcAft>
                <a:spcPts val="300"/>
              </a:spcAft>
            </a:pPr>
            <a:r>
              <a:rPr lang="fr-FR" i="1" dirty="0">
                <a:solidFill>
                  <a:srgbClr val="1B376D"/>
                </a:solidFill>
                <a:latin typeface="Arial Narrow" pitchFamily="34" charset="0"/>
              </a:rPr>
              <a:t>&gt; l’instrument est juste</a:t>
            </a:r>
          </a:p>
        </p:txBody>
      </p:sp>
      <p:grpSp>
        <p:nvGrpSpPr>
          <p:cNvPr id="20491" name="Group 119"/>
          <p:cNvGrpSpPr>
            <a:grpSpLocks/>
          </p:cNvGrpSpPr>
          <p:nvPr/>
        </p:nvGrpSpPr>
        <p:grpSpPr bwMode="auto">
          <a:xfrm>
            <a:off x="10886145" y="5867400"/>
            <a:ext cx="1194333" cy="946809"/>
            <a:chOff x="524" y="3031"/>
            <a:chExt cx="1346" cy="1046"/>
          </a:xfrm>
        </p:grpSpPr>
        <p:sp>
          <p:nvSpPr>
            <p:cNvPr id="20493" name="Oval 85"/>
            <p:cNvSpPr>
              <a:spLocks noChangeArrowheads="1"/>
            </p:cNvSpPr>
            <p:nvPr/>
          </p:nvSpPr>
          <p:spPr bwMode="auto">
            <a:xfrm>
              <a:off x="1251" y="3812"/>
              <a:ext cx="68" cy="68"/>
            </a:xfrm>
            <a:prstGeom prst="ellipse">
              <a:avLst/>
            </a:prstGeom>
            <a:solidFill>
              <a:srgbClr val="000000"/>
            </a:solidFill>
            <a:ln w="9525">
              <a:solidFill>
                <a:srgbClr val="000000"/>
              </a:solidFill>
              <a:round/>
              <a:headEnd/>
              <a:tailEnd/>
            </a:ln>
          </p:spPr>
          <p:txBody>
            <a:bodyPr/>
            <a:lstStyle/>
            <a:p>
              <a:endParaRPr lang="fr-FR">
                <a:solidFill>
                  <a:srgbClr val="000000"/>
                </a:solidFill>
              </a:endParaRPr>
            </a:p>
          </p:txBody>
        </p:sp>
        <p:sp>
          <p:nvSpPr>
            <p:cNvPr id="20494" name="Oval 86"/>
            <p:cNvSpPr>
              <a:spLocks noChangeArrowheads="1"/>
            </p:cNvSpPr>
            <p:nvPr/>
          </p:nvSpPr>
          <p:spPr bwMode="auto">
            <a:xfrm>
              <a:off x="811" y="3540"/>
              <a:ext cx="68" cy="68"/>
            </a:xfrm>
            <a:prstGeom prst="ellipse">
              <a:avLst/>
            </a:prstGeom>
            <a:solidFill>
              <a:srgbClr val="000000"/>
            </a:solidFill>
            <a:ln w="9525">
              <a:solidFill>
                <a:srgbClr val="000000"/>
              </a:solidFill>
              <a:round/>
              <a:headEnd/>
              <a:tailEnd/>
            </a:ln>
          </p:spPr>
          <p:txBody>
            <a:bodyPr/>
            <a:lstStyle/>
            <a:p>
              <a:endParaRPr lang="fr-FR">
                <a:solidFill>
                  <a:srgbClr val="000000"/>
                </a:solidFill>
              </a:endParaRPr>
            </a:p>
          </p:txBody>
        </p:sp>
        <p:sp>
          <p:nvSpPr>
            <p:cNvPr id="20495" name="Oval 87"/>
            <p:cNvSpPr>
              <a:spLocks noChangeArrowheads="1"/>
            </p:cNvSpPr>
            <p:nvPr/>
          </p:nvSpPr>
          <p:spPr bwMode="auto">
            <a:xfrm>
              <a:off x="1407" y="3271"/>
              <a:ext cx="68" cy="68"/>
            </a:xfrm>
            <a:prstGeom prst="ellipse">
              <a:avLst/>
            </a:prstGeom>
            <a:solidFill>
              <a:srgbClr val="000000"/>
            </a:solidFill>
            <a:ln w="9525">
              <a:solidFill>
                <a:srgbClr val="000000"/>
              </a:solidFill>
              <a:round/>
              <a:headEnd/>
              <a:tailEnd/>
            </a:ln>
          </p:spPr>
          <p:txBody>
            <a:bodyPr/>
            <a:lstStyle/>
            <a:p>
              <a:endParaRPr lang="fr-FR">
                <a:solidFill>
                  <a:srgbClr val="000000"/>
                </a:solidFill>
              </a:endParaRPr>
            </a:p>
          </p:txBody>
        </p:sp>
        <p:sp>
          <p:nvSpPr>
            <p:cNvPr id="20496" name="Oval 88"/>
            <p:cNvSpPr>
              <a:spLocks noChangeArrowheads="1"/>
            </p:cNvSpPr>
            <p:nvPr/>
          </p:nvSpPr>
          <p:spPr bwMode="auto">
            <a:xfrm>
              <a:off x="943" y="3268"/>
              <a:ext cx="68" cy="68"/>
            </a:xfrm>
            <a:prstGeom prst="ellipse">
              <a:avLst/>
            </a:prstGeom>
            <a:solidFill>
              <a:srgbClr val="000000"/>
            </a:solidFill>
            <a:ln w="9525">
              <a:solidFill>
                <a:srgbClr val="000000"/>
              </a:solidFill>
              <a:round/>
              <a:headEnd/>
              <a:tailEnd/>
            </a:ln>
          </p:spPr>
          <p:txBody>
            <a:bodyPr/>
            <a:lstStyle/>
            <a:p>
              <a:endParaRPr lang="fr-FR">
                <a:solidFill>
                  <a:srgbClr val="000000"/>
                </a:solidFill>
              </a:endParaRPr>
            </a:p>
          </p:txBody>
        </p:sp>
        <p:sp>
          <p:nvSpPr>
            <p:cNvPr id="20497" name="Oval 89"/>
            <p:cNvSpPr>
              <a:spLocks noChangeArrowheads="1"/>
            </p:cNvSpPr>
            <p:nvPr/>
          </p:nvSpPr>
          <p:spPr bwMode="auto">
            <a:xfrm>
              <a:off x="1509" y="3652"/>
              <a:ext cx="68" cy="68"/>
            </a:xfrm>
            <a:prstGeom prst="ellipse">
              <a:avLst/>
            </a:prstGeom>
            <a:solidFill>
              <a:srgbClr val="000000"/>
            </a:solidFill>
            <a:ln w="9525">
              <a:solidFill>
                <a:srgbClr val="000000"/>
              </a:solidFill>
              <a:round/>
              <a:headEnd/>
              <a:tailEnd/>
            </a:ln>
          </p:spPr>
          <p:txBody>
            <a:bodyPr/>
            <a:lstStyle/>
            <a:p>
              <a:endParaRPr lang="fr-FR">
                <a:solidFill>
                  <a:srgbClr val="000000"/>
                </a:solidFill>
              </a:endParaRPr>
            </a:p>
          </p:txBody>
        </p:sp>
        <p:grpSp>
          <p:nvGrpSpPr>
            <p:cNvPr id="20498" name="Group 91"/>
            <p:cNvGrpSpPr>
              <a:grpSpLocks/>
            </p:cNvGrpSpPr>
            <p:nvPr/>
          </p:nvGrpSpPr>
          <p:grpSpPr bwMode="auto">
            <a:xfrm>
              <a:off x="524" y="3078"/>
              <a:ext cx="1346" cy="924"/>
              <a:chOff x="6026" y="4242"/>
              <a:chExt cx="1109" cy="760"/>
            </a:xfrm>
          </p:grpSpPr>
          <p:sp>
            <p:nvSpPr>
              <p:cNvPr id="20500" name="Oval 92"/>
              <p:cNvSpPr>
                <a:spLocks noChangeArrowheads="1"/>
              </p:cNvSpPr>
              <p:nvPr/>
            </p:nvSpPr>
            <p:spPr bwMode="auto">
              <a:xfrm>
                <a:off x="6225" y="4242"/>
                <a:ext cx="760" cy="760"/>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fr-FR">
                  <a:solidFill>
                    <a:srgbClr val="000000"/>
                  </a:solidFill>
                </a:endParaRPr>
              </a:p>
            </p:txBody>
          </p:sp>
          <p:sp>
            <p:nvSpPr>
              <p:cNvPr id="20501" name="Line 93"/>
              <p:cNvSpPr>
                <a:spLocks noChangeShapeType="1"/>
              </p:cNvSpPr>
              <p:nvPr/>
            </p:nvSpPr>
            <p:spPr bwMode="auto">
              <a:xfrm>
                <a:off x="6026" y="4622"/>
                <a:ext cx="1109"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GB">
                  <a:solidFill>
                    <a:srgbClr val="000000"/>
                  </a:solidFill>
                </a:endParaRPr>
              </a:p>
            </p:txBody>
          </p:sp>
          <p:sp>
            <p:nvSpPr>
              <p:cNvPr id="20502" name="Oval 94"/>
              <p:cNvSpPr>
                <a:spLocks noChangeArrowheads="1"/>
              </p:cNvSpPr>
              <p:nvPr/>
            </p:nvSpPr>
            <p:spPr bwMode="auto">
              <a:xfrm>
                <a:off x="6316" y="4333"/>
                <a:ext cx="578" cy="578"/>
              </a:xfrm>
              <a:prstGeom prst="ellipse">
                <a:avLst/>
              </a:prstGeom>
              <a:noFill/>
              <a:ln w="9525">
                <a:solidFill>
                  <a:srgbClr val="000000"/>
                </a:solidFill>
                <a:round/>
                <a:headEnd/>
                <a:tailEnd/>
              </a:ln>
              <a:extLst>
                <a:ext uri="{909E8E84-426E-40DD-AFC4-6F175D3DCCD1}">
                  <a14:hiddenFill xmlns:a14="http://schemas.microsoft.com/office/drawing/2010/main">
                    <a:solidFill>
                      <a:srgbClr val="333333"/>
                    </a:solidFill>
                  </a14:hiddenFill>
                </a:ext>
              </a:extLst>
            </p:spPr>
            <p:txBody>
              <a:bodyPr/>
              <a:lstStyle/>
              <a:p>
                <a:endParaRPr lang="fr-FR">
                  <a:solidFill>
                    <a:srgbClr val="000000"/>
                  </a:solidFill>
                </a:endParaRPr>
              </a:p>
            </p:txBody>
          </p:sp>
          <p:sp>
            <p:nvSpPr>
              <p:cNvPr id="20503" name="Oval 95"/>
              <p:cNvSpPr>
                <a:spLocks noChangeArrowheads="1"/>
              </p:cNvSpPr>
              <p:nvPr/>
            </p:nvSpPr>
            <p:spPr bwMode="auto">
              <a:xfrm>
                <a:off x="6392" y="4409"/>
                <a:ext cx="426" cy="426"/>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fr-FR">
                  <a:solidFill>
                    <a:srgbClr val="000000"/>
                  </a:solidFill>
                </a:endParaRPr>
              </a:p>
            </p:txBody>
          </p:sp>
          <p:sp>
            <p:nvSpPr>
              <p:cNvPr id="20504" name="Oval 96"/>
              <p:cNvSpPr>
                <a:spLocks noChangeArrowheads="1"/>
              </p:cNvSpPr>
              <p:nvPr/>
            </p:nvSpPr>
            <p:spPr bwMode="auto">
              <a:xfrm>
                <a:off x="6457" y="4475"/>
                <a:ext cx="295" cy="295"/>
              </a:xfrm>
              <a:prstGeom prst="ellipse">
                <a:avLst/>
              </a:prstGeom>
              <a:noFill/>
              <a:ln w="9525">
                <a:solidFill>
                  <a:srgbClr val="000000"/>
                </a:solidFill>
                <a:round/>
                <a:headEnd/>
                <a:tailEnd/>
              </a:ln>
              <a:extLst>
                <a:ext uri="{909E8E84-426E-40DD-AFC4-6F175D3DCCD1}">
                  <a14:hiddenFill xmlns:a14="http://schemas.microsoft.com/office/drawing/2010/main">
                    <a:solidFill>
                      <a:srgbClr val="000000"/>
                    </a:solidFill>
                  </a14:hiddenFill>
                </a:ext>
              </a:extLst>
            </p:spPr>
            <p:txBody>
              <a:bodyPr/>
              <a:lstStyle/>
              <a:p>
                <a:endParaRPr lang="fr-FR">
                  <a:solidFill>
                    <a:srgbClr val="000000"/>
                  </a:solidFill>
                </a:endParaRPr>
              </a:p>
            </p:txBody>
          </p:sp>
        </p:grpSp>
        <p:sp>
          <p:nvSpPr>
            <p:cNvPr id="20499" name="Line 97"/>
            <p:cNvSpPr>
              <a:spLocks noChangeShapeType="1"/>
            </p:cNvSpPr>
            <p:nvPr/>
          </p:nvSpPr>
          <p:spPr bwMode="auto">
            <a:xfrm>
              <a:off x="1227" y="3031"/>
              <a:ext cx="0" cy="104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GB">
                <a:solidFill>
                  <a:srgbClr val="000000"/>
                </a:solidFill>
              </a:endParaRPr>
            </a:p>
          </p:txBody>
        </p:sp>
      </p:grpSp>
      <p:sp>
        <p:nvSpPr>
          <p:cNvPr id="20492" name="Text Box 72"/>
          <p:cNvSpPr txBox="1">
            <a:spLocks noChangeArrowheads="1"/>
          </p:cNvSpPr>
          <p:nvPr/>
        </p:nvSpPr>
        <p:spPr bwMode="auto">
          <a:xfrm>
            <a:off x="9645492" y="1634170"/>
            <a:ext cx="1781574" cy="7349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fr-FR" sz="1800" i="1" dirty="0">
                <a:solidFill>
                  <a:srgbClr val="FF2D80"/>
                </a:solidFill>
                <a:latin typeface="Arial Narrow" pitchFamily="34" charset="0"/>
              </a:rPr>
              <a:t>erreur de justesse        </a:t>
            </a:r>
          </a:p>
        </p:txBody>
      </p:sp>
      <p:sp>
        <p:nvSpPr>
          <p:cNvPr id="36" name="Text Box 100"/>
          <p:cNvSpPr txBox="1">
            <a:spLocks noChangeArrowheads="1"/>
          </p:cNvSpPr>
          <p:nvPr/>
        </p:nvSpPr>
        <p:spPr bwMode="auto">
          <a:xfrm>
            <a:off x="9892048" y="4789908"/>
            <a:ext cx="1535018" cy="657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a:lnSpc>
                <a:spcPct val="80000"/>
              </a:lnSpc>
              <a:spcBef>
                <a:spcPts val="300"/>
              </a:spcBef>
              <a:spcAft>
                <a:spcPts val="300"/>
              </a:spcAft>
            </a:pPr>
            <a:r>
              <a:rPr lang="fr-FR" sz="1400" i="1" dirty="0">
                <a:solidFill>
                  <a:srgbClr val="1B376D"/>
                </a:solidFill>
                <a:latin typeface="Arial Narrow" pitchFamily="34" charset="0"/>
              </a:rPr>
              <a:t>Quantifie le centrage de la courbe </a:t>
            </a:r>
          </a:p>
        </p:txBody>
      </p:sp>
      <p:sp>
        <p:nvSpPr>
          <p:cNvPr id="39" name="Line 60"/>
          <p:cNvSpPr>
            <a:spLocks noChangeShapeType="1"/>
          </p:cNvSpPr>
          <p:nvPr/>
        </p:nvSpPr>
        <p:spPr bwMode="auto">
          <a:xfrm>
            <a:off x="10080701" y="1269505"/>
            <a:ext cx="0" cy="251018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GB">
              <a:solidFill>
                <a:srgbClr val="000000"/>
              </a:solidFill>
            </a:endParaRPr>
          </a:p>
        </p:txBody>
      </p:sp>
      <p:grpSp>
        <p:nvGrpSpPr>
          <p:cNvPr id="40" name="Group 66"/>
          <p:cNvGrpSpPr>
            <a:grpSpLocks/>
          </p:cNvGrpSpPr>
          <p:nvPr/>
        </p:nvGrpSpPr>
        <p:grpSpPr bwMode="auto">
          <a:xfrm>
            <a:off x="8627690" y="1490592"/>
            <a:ext cx="2782432" cy="1942162"/>
            <a:chOff x="6026" y="4242"/>
            <a:chExt cx="1109" cy="760"/>
          </a:xfrm>
        </p:grpSpPr>
        <p:sp>
          <p:nvSpPr>
            <p:cNvPr id="41" name="Oval 67"/>
            <p:cNvSpPr>
              <a:spLocks noChangeArrowheads="1"/>
            </p:cNvSpPr>
            <p:nvPr/>
          </p:nvSpPr>
          <p:spPr bwMode="auto">
            <a:xfrm>
              <a:off x="6225" y="4242"/>
              <a:ext cx="760" cy="760"/>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solidFill>
                  <a:srgbClr val="000000"/>
                </a:solidFill>
              </a:endParaRPr>
            </a:p>
          </p:txBody>
        </p:sp>
        <p:sp>
          <p:nvSpPr>
            <p:cNvPr id="42" name="Line 68"/>
            <p:cNvSpPr>
              <a:spLocks noChangeShapeType="1"/>
            </p:cNvSpPr>
            <p:nvPr/>
          </p:nvSpPr>
          <p:spPr bwMode="auto">
            <a:xfrm>
              <a:off x="6026" y="4622"/>
              <a:ext cx="1109"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GB">
                <a:solidFill>
                  <a:srgbClr val="000000"/>
                </a:solidFill>
              </a:endParaRPr>
            </a:p>
          </p:txBody>
        </p:sp>
        <p:sp>
          <p:nvSpPr>
            <p:cNvPr id="43" name="Oval 69"/>
            <p:cNvSpPr>
              <a:spLocks noChangeArrowheads="1"/>
            </p:cNvSpPr>
            <p:nvPr/>
          </p:nvSpPr>
          <p:spPr bwMode="auto">
            <a:xfrm>
              <a:off x="6316" y="4333"/>
              <a:ext cx="578" cy="578"/>
            </a:xfrm>
            <a:prstGeom prst="ellipse">
              <a:avLst/>
            </a:prstGeom>
            <a:noFill/>
            <a:ln w="9525">
              <a:solidFill>
                <a:srgbClr val="000000"/>
              </a:solidFill>
              <a:round/>
              <a:headEnd/>
              <a:tailEnd/>
            </a:ln>
            <a:extLst>
              <a:ext uri="{909E8E84-426E-40DD-AFC4-6F175D3DCCD1}">
                <a14:hiddenFill xmlns:a14="http://schemas.microsoft.com/office/drawing/2010/main">
                  <a:solidFill>
                    <a:srgbClr val="333333"/>
                  </a:solidFill>
                </a14:hiddenFill>
              </a:ext>
            </a:extLst>
          </p:spPr>
          <p:txBody>
            <a:bodyPr/>
            <a:lstStyle/>
            <a:p>
              <a:endParaRPr lang="en-US">
                <a:solidFill>
                  <a:srgbClr val="000000"/>
                </a:solidFill>
              </a:endParaRPr>
            </a:p>
          </p:txBody>
        </p:sp>
        <p:sp>
          <p:nvSpPr>
            <p:cNvPr id="45" name="Oval 70"/>
            <p:cNvSpPr>
              <a:spLocks noChangeArrowheads="1"/>
            </p:cNvSpPr>
            <p:nvPr/>
          </p:nvSpPr>
          <p:spPr bwMode="auto">
            <a:xfrm>
              <a:off x="6392" y="4409"/>
              <a:ext cx="426" cy="426"/>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solidFill>
                  <a:srgbClr val="000000"/>
                </a:solidFill>
              </a:endParaRPr>
            </a:p>
          </p:txBody>
        </p:sp>
        <p:sp>
          <p:nvSpPr>
            <p:cNvPr id="46" name="Oval 71"/>
            <p:cNvSpPr>
              <a:spLocks noChangeArrowheads="1"/>
            </p:cNvSpPr>
            <p:nvPr/>
          </p:nvSpPr>
          <p:spPr bwMode="auto">
            <a:xfrm>
              <a:off x="6457" y="4475"/>
              <a:ext cx="295" cy="295"/>
            </a:xfrm>
            <a:prstGeom prst="ellipse">
              <a:avLst/>
            </a:prstGeom>
            <a:noFill/>
            <a:ln w="9525">
              <a:solidFill>
                <a:srgbClr val="000000"/>
              </a:solidFill>
              <a:round/>
              <a:headEnd/>
              <a:tailEnd/>
            </a:ln>
            <a:extLst>
              <a:ext uri="{909E8E84-426E-40DD-AFC4-6F175D3DCCD1}">
                <a14:hiddenFill xmlns:a14="http://schemas.microsoft.com/office/drawing/2010/main">
                  <a:solidFill>
                    <a:srgbClr val="000000"/>
                  </a:solidFill>
                </a14:hiddenFill>
              </a:ext>
            </a:extLst>
          </p:spPr>
          <p:txBody>
            <a:bodyPr/>
            <a:lstStyle/>
            <a:p>
              <a:endParaRPr lang="en-US">
                <a:solidFill>
                  <a:srgbClr val="000000"/>
                </a:solidFill>
              </a:endParaRPr>
            </a:p>
          </p:txBody>
        </p:sp>
      </p:grpSp>
      <p:grpSp>
        <p:nvGrpSpPr>
          <p:cNvPr id="47" name="Groupe 46"/>
          <p:cNvGrpSpPr/>
          <p:nvPr/>
        </p:nvGrpSpPr>
        <p:grpSpPr>
          <a:xfrm>
            <a:off x="9055243" y="1228689"/>
            <a:ext cx="504378" cy="394555"/>
            <a:chOff x="9055243" y="1228689"/>
            <a:chExt cx="504378" cy="394555"/>
          </a:xfrm>
        </p:grpSpPr>
        <p:sp>
          <p:nvSpPr>
            <p:cNvPr id="48" name="Oval 61"/>
            <p:cNvSpPr>
              <a:spLocks noChangeArrowheads="1"/>
            </p:cNvSpPr>
            <p:nvPr/>
          </p:nvSpPr>
          <p:spPr bwMode="auto">
            <a:xfrm>
              <a:off x="9075284" y="1228689"/>
              <a:ext cx="140291" cy="142856"/>
            </a:xfrm>
            <a:prstGeom prst="ellipse">
              <a:avLst/>
            </a:prstGeom>
            <a:solidFill>
              <a:srgbClr val="000000"/>
            </a:solidFill>
            <a:ln w="9525">
              <a:solidFill>
                <a:srgbClr val="000000"/>
              </a:solidFill>
              <a:round/>
              <a:headEnd/>
              <a:tailEnd/>
            </a:ln>
          </p:spPr>
          <p:txBody>
            <a:bodyPr/>
            <a:lstStyle/>
            <a:p>
              <a:endParaRPr lang="en-US">
                <a:solidFill>
                  <a:srgbClr val="000000"/>
                </a:solidFill>
              </a:endParaRPr>
            </a:p>
          </p:txBody>
        </p:sp>
        <p:sp>
          <p:nvSpPr>
            <p:cNvPr id="49" name="Oval 62"/>
            <p:cNvSpPr>
              <a:spLocks noChangeArrowheads="1"/>
            </p:cNvSpPr>
            <p:nvPr/>
          </p:nvSpPr>
          <p:spPr bwMode="auto">
            <a:xfrm>
              <a:off x="9415990" y="1385150"/>
              <a:ext cx="143631" cy="142856"/>
            </a:xfrm>
            <a:prstGeom prst="ellipse">
              <a:avLst/>
            </a:prstGeom>
            <a:solidFill>
              <a:srgbClr val="000000"/>
            </a:solidFill>
            <a:ln w="9525">
              <a:solidFill>
                <a:srgbClr val="000000"/>
              </a:solidFill>
              <a:round/>
              <a:headEnd/>
              <a:tailEnd/>
            </a:ln>
          </p:spPr>
          <p:txBody>
            <a:bodyPr/>
            <a:lstStyle/>
            <a:p>
              <a:endParaRPr lang="en-US">
                <a:solidFill>
                  <a:srgbClr val="000000"/>
                </a:solidFill>
              </a:endParaRPr>
            </a:p>
          </p:txBody>
        </p:sp>
        <p:sp>
          <p:nvSpPr>
            <p:cNvPr id="50" name="Oval 63"/>
            <p:cNvSpPr>
              <a:spLocks noChangeArrowheads="1"/>
            </p:cNvSpPr>
            <p:nvPr/>
          </p:nvSpPr>
          <p:spPr bwMode="auto">
            <a:xfrm>
              <a:off x="9289060" y="1232090"/>
              <a:ext cx="140291" cy="142856"/>
            </a:xfrm>
            <a:prstGeom prst="ellipse">
              <a:avLst/>
            </a:prstGeom>
            <a:solidFill>
              <a:srgbClr val="000000"/>
            </a:solidFill>
            <a:ln w="9525">
              <a:solidFill>
                <a:srgbClr val="000000"/>
              </a:solidFill>
              <a:round/>
              <a:headEnd/>
              <a:tailEnd/>
            </a:ln>
          </p:spPr>
          <p:txBody>
            <a:bodyPr/>
            <a:lstStyle/>
            <a:p>
              <a:endParaRPr lang="en-US">
                <a:solidFill>
                  <a:srgbClr val="000000"/>
                </a:solidFill>
              </a:endParaRPr>
            </a:p>
          </p:txBody>
        </p:sp>
        <p:sp>
          <p:nvSpPr>
            <p:cNvPr id="51" name="Oval 64"/>
            <p:cNvSpPr>
              <a:spLocks noChangeArrowheads="1"/>
            </p:cNvSpPr>
            <p:nvPr/>
          </p:nvSpPr>
          <p:spPr bwMode="auto">
            <a:xfrm>
              <a:off x="9055243" y="1381749"/>
              <a:ext cx="140291" cy="142856"/>
            </a:xfrm>
            <a:prstGeom prst="ellipse">
              <a:avLst/>
            </a:prstGeom>
            <a:solidFill>
              <a:srgbClr val="000000"/>
            </a:solidFill>
            <a:ln w="9525">
              <a:solidFill>
                <a:srgbClr val="000000"/>
              </a:solidFill>
              <a:round/>
              <a:headEnd/>
              <a:tailEnd/>
            </a:ln>
          </p:spPr>
          <p:txBody>
            <a:bodyPr/>
            <a:lstStyle/>
            <a:p>
              <a:endParaRPr lang="en-US">
                <a:solidFill>
                  <a:srgbClr val="000000"/>
                </a:solidFill>
              </a:endParaRPr>
            </a:p>
          </p:txBody>
        </p:sp>
        <p:sp>
          <p:nvSpPr>
            <p:cNvPr id="52" name="Oval 65"/>
            <p:cNvSpPr>
              <a:spLocks noChangeArrowheads="1"/>
            </p:cNvSpPr>
            <p:nvPr/>
          </p:nvSpPr>
          <p:spPr bwMode="auto">
            <a:xfrm>
              <a:off x="9255658" y="1480388"/>
              <a:ext cx="140291" cy="142856"/>
            </a:xfrm>
            <a:prstGeom prst="ellipse">
              <a:avLst/>
            </a:prstGeom>
            <a:solidFill>
              <a:srgbClr val="000000"/>
            </a:solidFill>
            <a:ln w="9525">
              <a:solidFill>
                <a:srgbClr val="000000"/>
              </a:solidFill>
              <a:round/>
              <a:headEnd/>
              <a:tailEnd/>
            </a:ln>
          </p:spPr>
          <p:txBody>
            <a:bodyPr/>
            <a:lstStyle/>
            <a:p>
              <a:endParaRPr lang="en-US">
                <a:solidFill>
                  <a:srgbClr val="000000"/>
                </a:solidFill>
              </a:endParaRPr>
            </a:p>
          </p:txBody>
        </p:sp>
      </p:grpSp>
      <p:sp>
        <p:nvSpPr>
          <p:cNvPr id="56" name="ZoneTexte 55"/>
          <p:cNvSpPr txBox="1"/>
          <p:nvPr/>
        </p:nvSpPr>
        <p:spPr>
          <a:xfrm>
            <a:off x="9123534" y="1269725"/>
            <a:ext cx="295275" cy="307777"/>
          </a:xfrm>
          <a:prstGeom prst="rect">
            <a:avLst/>
          </a:prstGeom>
          <a:noFill/>
        </p:spPr>
        <p:txBody>
          <a:bodyPr wrap="square" rtlCol="0">
            <a:spAutoFit/>
          </a:bodyPr>
          <a:lstStyle/>
          <a:p>
            <a:r>
              <a:rPr lang="fr-FR" sz="1400" dirty="0">
                <a:latin typeface="Arial Black" panose="020B0A04020102020204" pitchFamily="34" charset="0"/>
              </a:rPr>
              <a:t>+</a:t>
            </a:r>
            <a:endParaRPr lang="fr-FR" dirty="0">
              <a:latin typeface="Arial Black" panose="020B0A04020102020204" pitchFamily="34" charset="0"/>
            </a:endParaRPr>
          </a:p>
        </p:txBody>
      </p:sp>
      <p:sp>
        <p:nvSpPr>
          <p:cNvPr id="20485" name="Line 73"/>
          <p:cNvSpPr>
            <a:spLocks noChangeShapeType="1"/>
          </p:cNvSpPr>
          <p:nvPr/>
        </p:nvSpPr>
        <p:spPr bwMode="auto">
          <a:xfrm>
            <a:off x="9317653" y="1450505"/>
            <a:ext cx="752506" cy="1004348"/>
          </a:xfrm>
          <a:prstGeom prst="line">
            <a:avLst/>
          </a:prstGeom>
          <a:noFill/>
          <a:ln w="53975">
            <a:solidFill>
              <a:srgbClr val="FF2D80"/>
            </a:solidFill>
            <a:miter lim="800000"/>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GB">
              <a:solidFill>
                <a:srgbClr val="000000"/>
              </a:solidFill>
            </a:endParaRPr>
          </a:p>
        </p:txBody>
      </p:sp>
      <p:sp>
        <p:nvSpPr>
          <p:cNvPr id="53" name="Rectangle 3" descr="Rectangle: Click to edit Master text styles&#10;Second level&#10;Third level&#10;Fourth level&#10;Fifth level"/>
          <p:cNvSpPr>
            <a:spLocks noChangeArrowheads="1"/>
          </p:cNvSpPr>
          <p:nvPr/>
        </p:nvSpPr>
        <p:spPr bwMode="auto">
          <a:xfrm>
            <a:off x="743494" y="4862563"/>
            <a:ext cx="6562080" cy="1628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0" hangingPunct="0">
              <a:lnSpc>
                <a:spcPct val="90000"/>
              </a:lnSpc>
              <a:spcBef>
                <a:spcPts val="600"/>
              </a:spcBef>
              <a:buClr>
                <a:schemeClr val="accent1"/>
              </a:buClr>
              <a:buSzPct val="70000"/>
            </a:pPr>
            <a:r>
              <a:rPr kumimoji="1" lang="fr-FR" sz="1600" dirty="0">
                <a:latin typeface="Arial" charset="0"/>
                <a:cs typeface="Times New Roman" pitchFamily="18" charset="0"/>
              </a:rPr>
              <a:t>Les erreurs systématiques sont liées à un mauvais réglage de l’instrument de mesure ou à une mauvaise manipulation de l ’expérimentateur.</a:t>
            </a:r>
          </a:p>
          <a:p>
            <a:pPr algn="just" eaLnBrk="0" hangingPunct="0">
              <a:lnSpc>
                <a:spcPct val="90000"/>
              </a:lnSpc>
              <a:spcBef>
                <a:spcPts val="600"/>
              </a:spcBef>
              <a:buClr>
                <a:schemeClr val="accent1"/>
              </a:buClr>
              <a:buSzPct val="70000"/>
            </a:pPr>
            <a:r>
              <a:rPr kumimoji="1" lang="fr-FR" sz="1600" dirty="0">
                <a:latin typeface="Arial" charset="0"/>
                <a:cs typeface="Times New Roman" pitchFamily="18" charset="0"/>
              </a:rPr>
              <a:t>Ce type d’erreur affect toujours le résultat de la mesure dans le même sens, les mesure se répartissant alors autour d’une autre valeur que la valeur vraie affectant la justesse de la mesure.</a:t>
            </a:r>
            <a:endParaRPr kumimoji="1" lang="en-GB" sz="1200" i="1" dirty="0">
              <a:latin typeface="Arial" charset="0"/>
              <a:cs typeface="Times New Roman" pitchFamily="18" charset="0"/>
            </a:endParaRPr>
          </a:p>
        </p:txBody>
      </p:sp>
    </p:spTree>
    <p:extLst>
      <p:ext uri="{BB962C8B-B14F-4D97-AF65-F5344CB8AC3E}">
        <p14:creationId xmlns:p14="http://schemas.microsoft.com/office/powerpoint/2010/main" val="9141237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re 1"/>
          <p:cNvSpPr>
            <a:spLocks noGrp="1"/>
          </p:cNvSpPr>
          <p:nvPr>
            <p:ph type="title"/>
          </p:nvPr>
        </p:nvSpPr>
        <p:spPr>
          <a:xfrm>
            <a:off x="397626" y="1000928"/>
            <a:ext cx="10515600" cy="513821"/>
          </a:xfrm>
        </p:spPr>
        <p:txBody>
          <a:bodyPr>
            <a:noAutofit/>
          </a:bodyPr>
          <a:lstStyle/>
          <a:p>
            <a:pPr>
              <a:defRPr/>
            </a:pPr>
            <a:r>
              <a:rPr lang="fr-FR" dirty="0"/>
              <a:t>Mesure &amp; métrologie </a:t>
            </a:r>
            <a:br>
              <a:rPr lang="fr-FR" dirty="0"/>
            </a:br>
            <a:r>
              <a:rPr lang="fr-FR" sz="2400" dirty="0">
                <a:solidFill>
                  <a:srgbClr val="FF2D80"/>
                </a:solidFill>
                <a:sym typeface="Wingdings" pitchFamily="2" charset="2"/>
              </a:rPr>
              <a:t>Concept d’exactitude</a:t>
            </a:r>
          </a:p>
        </p:txBody>
      </p:sp>
      <p:sp>
        <p:nvSpPr>
          <p:cNvPr id="44" name="Rectangle 29"/>
          <p:cNvSpPr>
            <a:spLocks noGrp="1" noChangeArrowheads="1"/>
          </p:cNvSpPr>
          <p:nvPr>
            <p:ph type="sldNum" sz="quarter" idx="12"/>
          </p:nvPr>
        </p:nvSpPr>
        <p:spPr/>
        <p:txBody>
          <a:bodyPr/>
          <a:lstStyle/>
          <a:p>
            <a:pPr>
              <a:defRPr/>
            </a:pPr>
            <a:fld id="{A4A57CD2-B454-4C05-B919-2837AFF905FB}" type="slidenum">
              <a:rPr lang="fr-FR"/>
              <a:pPr>
                <a:defRPr/>
              </a:pPr>
              <a:t>14</a:t>
            </a:fld>
            <a:endParaRPr lang="fr-FR" dirty="0"/>
          </a:p>
        </p:txBody>
      </p:sp>
      <p:grpSp>
        <p:nvGrpSpPr>
          <p:cNvPr id="1571877" name="Group 37"/>
          <p:cNvGrpSpPr>
            <a:grpSpLocks/>
          </p:cNvGrpSpPr>
          <p:nvPr/>
        </p:nvGrpSpPr>
        <p:grpSpPr bwMode="auto">
          <a:xfrm>
            <a:off x="6302205" y="2114911"/>
            <a:ext cx="1833563" cy="1526863"/>
            <a:chOff x="4929" y="1877"/>
            <a:chExt cx="833" cy="685"/>
          </a:xfrm>
        </p:grpSpPr>
        <p:grpSp>
          <p:nvGrpSpPr>
            <p:cNvPr id="21557" name="Group 38"/>
            <p:cNvGrpSpPr>
              <a:grpSpLocks/>
            </p:cNvGrpSpPr>
            <p:nvPr/>
          </p:nvGrpSpPr>
          <p:grpSpPr bwMode="auto">
            <a:xfrm>
              <a:off x="5265" y="2169"/>
              <a:ext cx="144" cy="114"/>
              <a:chOff x="7231" y="4186"/>
              <a:chExt cx="192" cy="153"/>
            </a:xfrm>
          </p:grpSpPr>
          <p:sp>
            <p:nvSpPr>
              <p:cNvPr id="21565" name="Oval 39"/>
              <p:cNvSpPr>
                <a:spLocks noChangeArrowheads="1"/>
              </p:cNvSpPr>
              <p:nvPr/>
            </p:nvSpPr>
            <p:spPr bwMode="auto">
              <a:xfrm>
                <a:off x="7263" y="4217"/>
                <a:ext cx="56" cy="56"/>
              </a:xfrm>
              <a:prstGeom prst="ellipse">
                <a:avLst/>
              </a:prstGeom>
              <a:solidFill>
                <a:srgbClr val="000000"/>
              </a:solidFill>
              <a:ln w="9525">
                <a:solidFill>
                  <a:srgbClr val="000000"/>
                </a:solidFill>
                <a:round/>
                <a:headEnd/>
                <a:tailEnd/>
              </a:ln>
            </p:spPr>
            <p:txBody>
              <a:bodyPr/>
              <a:lstStyle/>
              <a:p>
                <a:endParaRPr lang="en-US" sz="1600">
                  <a:solidFill>
                    <a:srgbClr val="000000"/>
                  </a:solidFill>
                </a:endParaRPr>
              </a:p>
            </p:txBody>
          </p:sp>
          <p:sp>
            <p:nvSpPr>
              <p:cNvPr id="21566" name="Oval 40"/>
              <p:cNvSpPr>
                <a:spLocks noChangeArrowheads="1"/>
              </p:cNvSpPr>
              <p:nvPr/>
            </p:nvSpPr>
            <p:spPr bwMode="auto">
              <a:xfrm>
                <a:off x="7367" y="4246"/>
                <a:ext cx="56" cy="56"/>
              </a:xfrm>
              <a:prstGeom prst="ellipse">
                <a:avLst/>
              </a:prstGeom>
              <a:solidFill>
                <a:srgbClr val="000000"/>
              </a:solidFill>
              <a:ln w="9525">
                <a:solidFill>
                  <a:srgbClr val="000000"/>
                </a:solidFill>
                <a:round/>
                <a:headEnd/>
                <a:tailEnd/>
              </a:ln>
            </p:spPr>
            <p:txBody>
              <a:bodyPr/>
              <a:lstStyle/>
              <a:p>
                <a:endParaRPr lang="en-US" sz="1600">
                  <a:solidFill>
                    <a:srgbClr val="000000"/>
                  </a:solidFill>
                </a:endParaRPr>
              </a:p>
            </p:txBody>
          </p:sp>
          <p:sp>
            <p:nvSpPr>
              <p:cNvPr id="21567" name="Oval 41"/>
              <p:cNvSpPr>
                <a:spLocks noChangeArrowheads="1"/>
              </p:cNvSpPr>
              <p:nvPr/>
            </p:nvSpPr>
            <p:spPr bwMode="auto">
              <a:xfrm>
                <a:off x="7308" y="4186"/>
                <a:ext cx="56" cy="56"/>
              </a:xfrm>
              <a:prstGeom prst="ellipse">
                <a:avLst/>
              </a:prstGeom>
              <a:solidFill>
                <a:srgbClr val="000000"/>
              </a:solidFill>
              <a:ln w="9525">
                <a:solidFill>
                  <a:srgbClr val="000000"/>
                </a:solidFill>
                <a:round/>
                <a:headEnd/>
                <a:tailEnd/>
              </a:ln>
            </p:spPr>
            <p:txBody>
              <a:bodyPr/>
              <a:lstStyle/>
              <a:p>
                <a:endParaRPr lang="en-US" sz="1600">
                  <a:solidFill>
                    <a:srgbClr val="000000"/>
                  </a:solidFill>
                </a:endParaRPr>
              </a:p>
            </p:txBody>
          </p:sp>
          <p:sp>
            <p:nvSpPr>
              <p:cNvPr id="21568" name="Oval 42"/>
              <p:cNvSpPr>
                <a:spLocks noChangeArrowheads="1"/>
              </p:cNvSpPr>
              <p:nvPr/>
            </p:nvSpPr>
            <p:spPr bwMode="auto">
              <a:xfrm>
                <a:off x="7231" y="4277"/>
                <a:ext cx="56" cy="56"/>
              </a:xfrm>
              <a:prstGeom prst="ellipse">
                <a:avLst/>
              </a:prstGeom>
              <a:solidFill>
                <a:srgbClr val="000000"/>
              </a:solidFill>
              <a:ln w="9525">
                <a:solidFill>
                  <a:srgbClr val="000000"/>
                </a:solidFill>
                <a:round/>
                <a:headEnd/>
                <a:tailEnd/>
              </a:ln>
            </p:spPr>
            <p:txBody>
              <a:bodyPr/>
              <a:lstStyle/>
              <a:p>
                <a:endParaRPr lang="en-US" sz="1600">
                  <a:solidFill>
                    <a:srgbClr val="000000"/>
                  </a:solidFill>
                </a:endParaRPr>
              </a:p>
            </p:txBody>
          </p:sp>
          <p:sp>
            <p:nvSpPr>
              <p:cNvPr id="21569" name="Oval 43"/>
              <p:cNvSpPr>
                <a:spLocks noChangeArrowheads="1"/>
              </p:cNvSpPr>
              <p:nvPr/>
            </p:nvSpPr>
            <p:spPr bwMode="auto">
              <a:xfrm>
                <a:off x="7295" y="4283"/>
                <a:ext cx="56" cy="56"/>
              </a:xfrm>
              <a:prstGeom prst="ellipse">
                <a:avLst/>
              </a:prstGeom>
              <a:solidFill>
                <a:srgbClr val="000000"/>
              </a:solidFill>
              <a:ln w="9525">
                <a:solidFill>
                  <a:srgbClr val="000000"/>
                </a:solidFill>
                <a:round/>
                <a:headEnd/>
                <a:tailEnd/>
              </a:ln>
            </p:spPr>
            <p:txBody>
              <a:bodyPr/>
              <a:lstStyle/>
              <a:p>
                <a:endParaRPr lang="en-US" sz="1600">
                  <a:solidFill>
                    <a:srgbClr val="000000"/>
                  </a:solidFill>
                </a:endParaRPr>
              </a:p>
            </p:txBody>
          </p:sp>
        </p:grpSp>
        <p:grpSp>
          <p:nvGrpSpPr>
            <p:cNvPr id="21558" name="Group 44"/>
            <p:cNvGrpSpPr>
              <a:grpSpLocks/>
            </p:cNvGrpSpPr>
            <p:nvPr/>
          </p:nvGrpSpPr>
          <p:grpSpPr bwMode="auto">
            <a:xfrm>
              <a:off x="4929" y="1943"/>
              <a:ext cx="833" cy="570"/>
              <a:chOff x="6026" y="4242"/>
              <a:chExt cx="1109" cy="760"/>
            </a:xfrm>
          </p:grpSpPr>
          <p:sp>
            <p:nvSpPr>
              <p:cNvPr id="21560" name="Oval 45"/>
              <p:cNvSpPr>
                <a:spLocks noChangeArrowheads="1"/>
              </p:cNvSpPr>
              <p:nvPr/>
            </p:nvSpPr>
            <p:spPr bwMode="auto">
              <a:xfrm>
                <a:off x="6225" y="4242"/>
                <a:ext cx="760" cy="760"/>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1600">
                  <a:solidFill>
                    <a:srgbClr val="000000"/>
                  </a:solidFill>
                </a:endParaRPr>
              </a:p>
            </p:txBody>
          </p:sp>
          <p:sp>
            <p:nvSpPr>
              <p:cNvPr id="21561" name="Line 46"/>
              <p:cNvSpPr>
                <a:spLocks noChangeShapeType="1"/>
              </p:cNvSpPr>
              <p:nvPr/>
            </p:nvSpPr>
            <p:spPr bwMode="auto">
              <a:xfrm>
                <a:off x="6026" y="4622"/>
                <a:ext cx="1109"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GB">
                  <a:solidFill>
                    <a:srgbClr val="000000"/>
                  </a:solidFill>
                </a:endParaRPr>
              </a:p>
            </p:txBody>
          </p:sp>
          <p:sp>
            <p:nvSpPr>
              <p:cNvPr id="21562" name="Oval 47"/>
              <p:cNvSpPr>
                <a:spLocks noChangeArrowheads="1"/>
              </p:cNvSpPr>
              <p:nvPr/>
            </p:nvSpPr>
            <p:spPr bwMode="auto">
              <a:xfrm>
                <a:off x="6316" y="4333"/>
                <a:ext cx="578" cy="578"/>
              </a:xfrm>
              <a:prstGeom prst="ellipse">
                <a:avLst/>
              </a:prstGeom>
              <a:noFill/>
              <a:ln w="9525">
                <a:solidFill>
                  <a:srgbClr val="000000"/>
                </a:solidFill>
                <a:round/>
                <a:headEnd/>
                <a:tailEnd/>
              </a:ln>
              <a:extLst>
                <a:ext uri="{909E8E84-426E-40DD-AFC4-6F175D3DCCD1}">
                  <a14:hiddenFill xmlns:a14="http://schemas.microsoft.com/office/drawing/2010/main">
                    <a:solidFill>
                      <a:srgbClr val="333333"/>
                    </a:solidFill>
                  </a14:hiddenFill>
                </a:ext>
              </a:extLst>
            </p:spPr>
            <p:txBody>
              <a:bodyPr/>
              <a:lstStyle/>
              <a:p>
                <a:endParaRPr lang="en-US" sz="1600">
                  <a:solidFill>
                    <a:srgbClr val="000000"/>
                  </a:solidFill>
                </a:endParaRPr>
              </a:p>
            </p:txBody>
          </p:sp>
          <p:sp>
            <p:nvSpPr>
              <p:cNvPr id="21563" name="Oval 48"/>
              <p:cNvSpPr>
                <a:spLocks noChangeArrowheads="1"/>
              </p:cNvSpPr>
              <p:nvPr/>
            </p:nvSpPr>
            <p:spPr bwMode="auto">
              <a:xfrm>
                <a:off x="6392" y="4409"/>
                <a:ext cx="426" cy="426"/>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1600">
                  <a:solidFill>
                    <a:srgbClr val="000000"/>
                  </a:solidFill>
                </a:endParaRPr>
              </a:p>
            </p:txBody>
          </p:sp>
          <p:sp>
            <p:nvSpPr>
              <p:cNvPr id="21564" name="Oval 49"/>
              <p:cNvSpPr>
                <a:spLocks noChangeArrowheads="1"/>
              </p:cNvSpPr>
              <p:nvPr/>
            </p:nvSpPr>
            <p:spPr bwMode="auto">
              <a:xfrm>
                <a:off x="6457" y="4475"/>
                <a:ext cx="295" cy="295"/>
              </a:xfrm>
              <a:prstGeom prst="ellipse">
                <a:avLst/>
              </a:prstGeom>
              <a:noFill/>
              <a:ln w="9525">
                <a:solidFill>
                  <a:srgbClr val="000000"/>
                </a:solidFill>
                <a:round/>
                <a:headEnd/>
                <a:tailEnd/>
              </a:ln>
              <a:extLst>
                <a:ext uri="{909E8E84-426E-40DD-AFC4-6F175D3DCCD1}">
                  <a14:hiddenFill xmlns:a14="http://schemas.microsoft.com/office/drawing/2010/main">
                    <a:solidFill>
                      <a:srgbClr val="000000"/>
                    </a:solidFill>
                  </a14:hiddenFill>
                </a:ext>
              </a:extLst>
            </p:spPr>
            <p:txBody>
              <a:bodyPr/>
              <a:lstStyle/>
              <a:p>
                <a:endParaRPr lang="en-US" sz="1600">
                  <a:solidFill>
                    <a:srgbClr val="000000"/>
                  </a:solidFill>
                </a:endParaRPr>
              </a:p>
            </p:txBody>
          </p:sp>
        </p:grpSp>
        <p:sp>
          <p:nvSpPr>
            <p:cNvPr id="21559" name="Line 50"/>
            <p:cNvSpPr>
              <a:spLocks noChangeShapeType="1"/>
            </p:cNvSpPr>
            <p:nvPr/>
          </p:nvSpPr>
          <p:spPr bwMode="auto">
            <a:xfrm>
              <a:off x="5357" y="1877"/>
              <a:ext cx="0" cy="68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GB">
                <a:solidFill>
                  <a:srgbClr val="000000"/>
                </a:solidFill>
              </a:endParaRPr>
            </a:p>
          </p:txBody>
        </p:sp>
      </p:grpSp>
      <p:sp>
        <p:nvSpPr>
          <p:cNvPr id="1571895" name="Rectangle 55"/>
          <p:cNvSpPr>
            <a:spLocks noChangeArrowheads="1"/>
          </p:cNvSpPr>
          <p:nvPr/>
        </p:nvSpPr>
        <p:spPr bwMode="auto">
          <a:xfrm>
            <a:off x="5925326" y="954683"/>
            <a:ext cx="25400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r>
              <a:rPr lang="fr-FR" sz="2400" b="1" dirty="0">
                <a:solidFill>
                  <a:srgbClr val="000000"/>
                </a:solidFill>
                <a:latin typeface="Arial Narrow" pitchFamily="34" charset="0"/>
              </a:rPr>
              <a:t>Exactitude</a:t>
            </a:r>
            <a:r>
              <a:rPr lang="fr-FR" dirty="0">
                <a:solidFill>
                  <a:srgbClr val="000000"/>
                </a:solidFill>
                <a:latin typeface="Arial Narrow" pitchFamily="34" charset="0"/>
              </a:rPr>
              <a:t> </a:t>
            </a:r>
          </a:p>
        </p:txBody>
      </p:sp>
      <p:grpSp>
        <p:nvGrpSpPr>
          <p:cNvPr id="21510" name="Group 59"/>
          <p:cNvGrpSpPr>
            <a:grpSpLocks/>
          </p:cNvGrpSpPr>
          <p:nvPr/>
        </p:nvGrpSpPr>
        <p:grpSpPr bwMode="auto">
          <a:xfrm>
            <a:off x="1695866" y="2250074"/>
            <a:ext cx="1322388" cy="1190625"/>
            <a:chOff x="3061" y="1863"/>
            <a:chExt cx="833" cy="750"/>
          </a:xfrm>
        </p:grpSpPr>
        <p:sp>
          <p:nvSpPr>
            <p:cNvPr id="21545" name="Line 60"/>
            <p:cNvSpPr>
              <a:spLocks noChangeShapeType="1"/>
            </p:cNvSpPr>
            <p:nvPr/>
          </p:nvSpPr>
          <p:spPr bwMode="auto">
            <a:xfrm>
              <a:off x="3496" y="1875"/>
              <a:ext cx="0" cy="73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GB">
                <a:solidFill>
                  <a:srgbClr val="000000"/>
                </a:solidFill>
              </a:endParaRPr>
            </a:p>
          </p:txBody>
        </p:sp>
        <p:sp>
          <p:nvSpPr>
            <p:cNvPr id="21546" name="Oval 61"/>
            <p:cNvSpPr>
              <a:spLocks noChangeArrowheads="1"/>
            </p:cNvSpPr>
            <p:nvPr/>
          </p:nvSpPr>
          <p:spPr bwMode="auto">
            <a:xfrm>
              <a:off x="3195" y="1863"/>
              <a:ext cx="42" cy="42"/>
            </a:xfrm>
            <a:prstGeom prst="ellipse">
              <a:avLst/>
            </a:prstGeom>
            <a:solidFill>
              <a:srgbClr val="000000"/>
            </a:solidFill>
            <a:ln w="9525">
              <a:solidFill>
                <a:srgbClr val="000000"/>
              </a:solidFill>
              <a:round/>
              <a:headEnd/>
              <a:tailEnd/>
            </a:ln>
          </p:spPr>
          <p:txBody>
            <a:bodyPr/>
            <a:lstStyle/>
            <a:p>
              <a:endParaRPr lang="en-US" sz="1600">
                <a:solidFill>
                  <a:srgbClr val="000000"/>
                </a:solidFill>
              </a:endParaRPr>
            </a:p>
          </p:txBody>
        </p:sp>
        <p:sp>
          <p:nvSpPr>
            <p:cNvPr id="21547" name="Oval 62"/>
            <p:cNvSpPr>
              <a:spLocks noChangeArrowheads="1"/>
            </p:cNvSpPr>
            <p:nvPr/>
          </p:nvSpPr>
          <p:spPr bwMode="auto">
            <a:xfrm>
              <a:off x="3297" y="1909"/>
              <a:ext cx="43" cy="42"/>
            </a:xfrm>
            <a:prstGeom prst="ellipse">
              <a:avLst/>
            </a:prstGeom>
            <a:solidFill>
              <a:srgbClr val="000000"/>
            </a:solidFill>
            <a:ln w="9525">
              <a:solidFill>
                <a:srgbClr val="000000"/>
              </a:solidFill>
              <a:round/>
              <a:headEnd/>
              <a:tailEnd/>
            </a:ln>
          </p:spPr>
          <p:txBody>
            <a:bodyPr/>
            <a:lstStyle/>
            <a:p>
              <a:endParaRPr lang="en-US" sz="1600">
                <a:solidFill>
                  <a:srgbClr val="000000"/>
                </a:solidFill>
              </a:endParaRPr>
            </a:p>
          </p:txBody>
        </p:sp>
        <p:sp>
          <p:nvSpPr>
            <p:cNvPr id="21548" name="Oval 63"/>
            <p:cNvSpPr>
              <a:spLocks noChangeArrowheads="1"/>
            </p:cNvSpPr>
            <p:nvPr/>
          </p:nvSpPr>
          <p:spPr bwMode="auto">
            <a:xfrm>
              <a:off x="3259" y="1864"/>
              <a:ext cx="42" cy="42"/>
            </a:xfrm>
            <a:prstGeom prst="ellipse">
              <a:avLst/>
            </a:prstGeom>
            <a:solidFill>
              <a:srgbClr val="000000"/>
            </a:solidFill>
            <a:ln w="9525">
              <a:solidFill>
                <a:srgbClr val="000000"/>
              </a:solidFill>
              <a:round/>
              <a:headEnd/>
              <a:tailEnd/>
            </a:ln>
          </p:spPr>
          <p:txBody>
            <a:bodyPr/>
            <a:lstStyle/>
            <a:p>
              <a:endParaRPr lang="en-US" sz="1600">
                <a:solidFill>
                  <a:srgbClr val="000000"/>
                </a:solidFill>
              </a:endParaRPr>
            </a:p>
          </p:txBody>
        </p:sp>
        <p:sp>
          <p:nvSpPr>
            <p:cNvPr id="21549" name="Oval 64"/>
            <p:cNvSpPr>
              <a:spLocks noChangeArrowheads="1"/>
            </p:cNvSpPr>
            <p:nvPr/>
          </p:nvSpPr>
          <p:spPr bwMode="auto">
            <a:xfrm>
              <a:off x="3189" y="1908"/>
              <a:ext cx="42" cy="42"/>
            </a:xfrm>
            <a:prstGeom prst="ellipse">
              <a:avLst/>
            </a:prstGeom>
            <a:solidFill>
              <a:srgbClr val="000000"/>
            </a:solidFill>
            <a:ln w="9525">
              <a:solidFill>
                <a:srgbClr val="000000"/>
              </a:solidFill>
              <a:round/>
              <a:headEnd/>
              <a:tailEnd/>
            </a:ln>
          </p:spPr>
          <p:txBody>
            <a:bodyPr/>
            <a:lstStyle/>
            <a:p>
              <a:endParaRPr lang="en-US" sz="1600">
                <a:solidFill>
                  <a:srgbClr val="000000"/>
                </a:solidFill>
              </a:endParaRPr>
            </a:p>
          </p:txBody>
        </p:sp>
        <p:sp>
          <p:nvSpPr>
            <p:cNvPr id="21550" name="Oval 65"/>
            <p:cNvSpPr>
              <a:spLocks noChangeArrowheads="1"/>
            </p:cNvSpPr>
            <p:nvPr/>
          </p:nvSpPr>
          <p:spPr bwMode="auto">
            <a:xfrm>
              <a:off x="3249" y="1937"/>
              <a:ext cx="42" cy="42"/>
            </a:xfrm>
            <a:prstGeom prst="ellipse">
              <a:avLst/>
            </a:prstGeom>
            <a:solidFill>
              <a:srgbClr val="000000"/>
            </a:solidFill>
            <a:ln w="9525">
              <a:solidFill>
                <a:srgbClr val="000000"/>
              </a:solidFill>
              <a:round/>
              <a:headEnd/>
              <a:tailEnd/>
            </a:ln>
          </p:spPr>
          <p:txBody>
            <a:bodyPr/>
            <a:lstStyle/>
            <a:p>
              <a:endParaRPr lang="en-US" sz="1600">
                <a:solidFill>
                  <a:srgbClr val="000000"/>
                </a:solidFill>
              </a:endParaRPr>
            </a:p>
          </p:txBody>
        </p:sp>
        <p:grpSp>
          <p:nvGrpSpPr>
            <p:cNvPr id="21551" name="Group 66"/>
            <p:cNvGrpSpPr>
              <a:grpSpLocks/>
            </p:cNvGrpSpPr>
            <p:nvPr/>
          </p:nvGrpSpPr>
          <p:grpSpPr bwMode="auto">
            <a:xfrm>
              <a:off x="3061" y="1940"/>
              <a:ext cx="833" cy="571"/>
              <a:chOff x="6026" y="4242"/>
              <a:chExt cx="1109" cy="760"/>
            </a:xfrm>
          </p:grpSpPr>
          <p:sp>
            <p:nvSpPr>
              <p:cNvPr id="21552" name="Oval 67"/>
              <p:cNvSpPr>
                <a:spLocks noChangeArrowheads="1"/>
              </p:cNvSpPr>
              <p:nvPr/>
            </p:nvSpPr>
            <p:spPr bwMode="auto">
              <a:xfrm>
                <a:off x="6225" y="4242"/>
                <a:ext cx="760" cy="760"/>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1600">
                  <a:solidFill>
                    <a:srgbClr val="000000"/>
                  </a:solidFill>
                </a:endParaRPr>
              </a:p>
            </p:txBody>
          </p:sp>
          <p:sp>
            <p:nvSpPr>
              <p:cNvPr id="21553" name="Line 68"/>
              <p:cNvSpPr>
                <a:spLocks noChangeShapeType="1"/>
              </p:cNvSpPr>
              <p:nvPr/>
            </p:nvSpPr>
            <p:spPr bwMode="auto">
              <a:xfrm>
                <a:off x="6026" y="4622"/>
                <a:ext cx="1109"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GB">
                  <a:solidFill>
                    <a:srgbClr val="000000"/>
                  </a:solidFill>
                </a:endParaRPr>
              </a:p>
            </p:txBody>
          </p:sp>
          <p:sp>
            <p:nvSpPr>
              <p:cNvPr id="21554" name="Oval 69"/>
              <p:cNvSpPr>
                <a:spLocks noChangeArrowheads="1"/>
              </p:cNvSpPr>
              <p:nvPr/>
            </p:nvSpPr>
            <p:spPr bwMode="auto">
              <a:xfrm>
                <a:off x="6316" y="4333"/>
                <a:ext cx="578" cy="578"/>
              </a:xfrm>
              <a:prstGeom prst="ellipse">
                <a:avLst/>
              </a:prstGeom>
              <a:noFill/>
              <a:ln w="9525">
                <a:solidFill>
                  <a:srgbClr val="000000"/>
                </a:solidFill>
                <a:round/>
                <a:headEnd/>
                <a:tailEnd/>
              </a:ln>
              <a:extLst>
                <a:ext uri="{909E8E84-426E-40DD-AFC4-6F175D3DCCD1}">
                  <a14:hiddenFill xmlns:a14="http://schemas.microsoft.com/office/drawing/2010/main">
                    <a:solidFill>
                      <a:srgbClr val="333333"/>
                    </a:solidFill>
                  </a14:hiddenFill>
                </a:ext>
              </a:extLst>
            </p:spPr>
            <p:txBody>
              <a:bodyPr/>
              <a:lstStyle/>
              <a:p>
                <a:endParaRPr lang="en-US" sz="1600">
                  <a:solidFill>
                    <a:srgbClr val="000000"/>
                  </a:solidFill>
                </a:endParaRPr>
              </a:p>
            </p:txBody>
          </p:sp>
          <p:sp>
            <p:nvSpPr>
              <p:cNvPr id="21555" name="Oval 70"/>
              <p:cNvSpPr>
                <a:spLocks noChangeArrowheads="1"/>
              </p:cNvSpPr>
              <p:nvPr/>
            </p:nvSpPr>
            <p:spPr bwMode="auto">
              <a:xfrm>
                <a:off x="6392" y="4409"/>
                <a:ext cx="426" cy="426"/>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1600">
                  <a:solidFill>
                    <a:srgbClr val="000000"/>
                  </a:solidFill>
                </a:endParaRPr>
              </a:p>
            </p:txBody>
          </p:sp>
          <p:sp>
            <p:nvSpPr>
              <p:cNvPr id="21556" name="Oval 71"/>
              <p:cNvSpPr>
                <a:spLocks noChangeArrowheads="1"/>
              </p:cNvSpPr>
              <p:nvPr/>
            </p:nvSpPr>
            <p:spPr bwMode="auto">
              <a:xfrm>
                <a:off x="6457" y="4475"/>
                <a:ext cx="295" cy="295"/>
              </a:xfrm>
              <a:prstGeom prst="ellipse">
                <a:avLst/>
              </a:prstGeom>
              <a:noFill/>
              <a:ln w="9525">
                <a:solidFill>
                  <a:srgbClr val="000000"/>
                </a:solidFill>
                <a:round/>
                <a:headEnd/>
                <a:tailEnd/>
              </a:ln>
              <a:extLst>
                <a:ext uri="{909E8E84-426E-40DD-AFC4-6F175D3DCCD1}">
                  <a14:hiddenFill xmlns:a14="http://schemas.microsoft.com/office/drawing/2010/main">
                    <a:solidFill>
                      <a:srgbClr val="000000"/>
                    </a:solidFill>
                  </a14:hiddenFill>
                </a:ext>
              </a:extLst>
            </p:spPr>
            <p:txBody>
              <a:bodyPr/>
              <a:lstStyle/>
              <a:p>
                <a:endParaRPr lang="en-US" sz="1600">
                  <a:solidFill>
                    <a:srgbClr val="000000"/>
                  </a:solidFill>
                </a:endParaRPr>
              </a:p>
            </p:txBody>
          </p:sp>
        </p:grpSp>
      </p:grpSp>
      <p:sp>
        <p:nvSpPr>
          <p:cNvPr id="21511" name="Text Box 72"/>
          <p:cNvSpPr txBox="1">
            <a:spLocks noChangeArrowheads="1"/>
          </p:cNvSpPr>
          <p:nvPr/>
        </p:nvSpPr>
        <p:spPr bwMode="auto">
          <a:xfrm>
            <a:off x="2138779" y="2032222"/>
            <a:ext cx="1127125" cy="319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fr-FR" sz="1200" i="1" dirty="0">
                <a:solidFill>
                  <a:srgbClr val="FF2D80"/>
                </a:solidFill>
                <a:latin typeface="Arial Narrow" pitchFamily="34" charset="0"/>
              </a:rPr>
              <a:t>erreur de fidélité</a:t>
            </a:r>
          </a:p>
          <a:p>
            <a:pPr eaLnBrk="1" hangingPunct="1"/>
            <a:endParaRPr lang="fr-FR" sz="1200" i="1" dirty="0">
              <a:solidFill>
                <a:srgbClr val="FF2D80"/>
              </a:solidFill>
              <a:latin typeface="Arial Narrow" pitchFamily="34" charset="0"/>
            </a:endParaRPr>
          </a:p>
          <a:p>
            <a:pPr eaLnBrk="1" hangingPunct="1"/>
            <a:endParaRPr lang="fr-FR" sz="1200" i="1" dirty="0">
              <a:solidFill>
                <a:srgbClr val="FF2D80"/>
              </a:solidFill>
              <a:latin typeface="Arial Narrow" pitchFamily="34" charset="0"/>
            </a:endParaRPr>
          </a:p>
          <a:p>
            <a:pPr eaLnBrk="1" hangingPunct="1"/>
            <a:r>
              <a:rPr lang="fr-FR" sz="1200" i="1" dirty="0">
                <a:solidFill>
                  <a:srgbClr val="FF2D80"/>
                </a:solidFill>
                <a:latin typeface="Arial Narrow" pitchFamily="34" charset="0"/>
              </a:rPr>
              <a:t>                            </a:t>
            </a:r>
          </a:p>
        </p:txBody>
      </p:sp>
      <p:sp>
        <p:nvSpPr>
          <p:cNvPr id="21513" name="Line 74"/>
          <p:cNvSpPr>
            <a:spLocks noChangeShapeType="1"/>
          </p:cNvSpPr>
          <p:nvPr/>
        </p:nvSpPr>
        <p:spPr bwMode="auto">
          <a:xfrm>
            <a:off x="2022682" y="2129123"/>
            <a:ext cx="195262" cy="196850"/>
          </a:xfrm>
          <a:prstGeom prst="line">
            <a:avLst/>
          </a:prstGeom>
          <a:noFill/>
          <a:ln w="22225">
            <a:solidFill>
              <a:srgbClr val="FF2D80"/>
            </a:solidFill>
            <a:miter lim="800000"/>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GB">
              <a:solidFill>
                <a:srgbClr val="000000"/>
              </a:solidFill>
            </a:endParaRPr>
          </a:p>
        </p:txBody>
      </p:sp>
      <p:sp>
        <p:nvSpPr>
          <p:cNvPr id="64526" name="Rectangle 45"/>
          <p:cNvSpPr>
            <a:spLocks noChangeArrowheads="1"/>
          </p:cNvSpPr>
          <p:nvPr/>
        </p:nvSpPr>
        <p:spPr bwMode="auto">
          <a:xfrm>
            <a:off x="5343275" y="1355327"/>
            <a:ext cx="3791298" cy="10464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eaLnBrk="0" hangingPunct="0"/>
            <a:r>
              <a:rPr lang="fr-FR" sz="1600" dirty="0">
                <a:solidFill>
                  <a:srgbClr val="000000"/>
                </a:solidFill>
                <a:latin typeface="Arial" charset="0"/>
              </a:rPr>
              <a:t>Concept qualitatif qui combine </a:t>
            </a:r>
          </a:p>
          <a:p>
            <a:pPr algn="ctr" eaLnBrk="0" hangingPunct="0"/>
            <a:r>
              <a:rPr lang="fr-FR" sz="1600" b="1" dirty="0">
                <a:solidFill>
                  <a:srgbClr val="1B376D"/>
                </a:solidFill>
                <a:latin typeface="Arial" charset="0"/>
              </a:rPr>
              <a:t>la justesse </a:t>
            </a:r>
            <a:r>
              <a:rPr lang="fr-FR" sz="1600" dirty="0">
                <a:solidFill>
                  <a:srgbClr val="000000"/>
                </a:solidFill>
                <a:latin typeface="Arial" charset="0"/>
              </a:rPr>
              <a:t>et </a:t>
            </a:r>
            <a:r>
              <a:rPr lang="fr-FR" sz="1600" b="1" dirty="0">
                <a:solidFill>
                  <a:srgbClr val="FF2D80"/>
                </a:solidFill>
                <a:latin typeface="Arial" charset="0"/>
              </a:rPr>
              <a:t>la fidélité </a:t>
            </a:r>
          </a:p>
          <a:p>
            <a:pPr algn="ctr" eaLnBrk="0" hangingPunct="0"/>
            <a:r>
              <a:rPr lang="fr-FR" sz="1600" dirty="0">
                <a:solidFill>
                  <a:srgbClr val="000000"/>
                </a:solidFill>
                <a:latin typeface="Arial" charset="0"/>
              </a:rPr>
              <a:t>(qui sont des concepts quantitatifs).</a:t>
            </a:r>
            <a:endParaRPr lang="fr-FR" sz="1600" b="1" dirty="0">
              <a:solidFill>
                <a:srgbClr val="FF2D80"/>
              </a:solidFill>
              <a:latin typeface="Arial" charset="0"/>
            </a:endParaRPr>
          </a:p>
          <a:p>
            <a:pPr algn="ctr" eaLnBrk="0" hangingPunct="0"/>
            <a:endParaRPr lang="fr-FR" sz="1400" b="1" dirty="0">
              <a:solidFill>
                <a:srgbClr val="FF2D80"/>
              </a:solidFill>
              <a:latin typeface="Arial" charset="0"/>
            </a:endParaRPr>
          </a:p>
        </p:txBody>
      </p:sp>
      <p:pic>
        <p:nvPicPr>
          <p:cNvPr id="21516" name="Picture 84" descr="fid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33992" y="1774944"/>
            <a:ext cx="2231077" cy="166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17" name="Text Box 100"/>
          <p:cNvSpPr txBox="1">
            <a:spLocks noChangeArrowheads="1"/>
          </p:cNvSpPr>
          <p:nvPr/>
        </p:nvSpPr>
        <p:spPr bwMode="auto">
          <a:xfrm>
            <a:off x="3567293" y="3418994"/>
            <a:ext cx="152461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a:lnSpc>
                <a:spcPct val="80000"/>
              </a:lnSpc>
            </a:pPr>
            <a:r>
              <a:rPr lang="fr-FR" sz="1400" i="1" dirty="0">
                <a:solidFill>
                  <a:srgbClr val="FF2D80"/>
                </a:solidFill>
                <a:latin typeface="Arial Narrow" pitchFamily="34" charset="0"/>
              </a:rPr>
              <a:t>Quantifie l’étroitesse de la courbe</a:t>
            </a:r>
          </a:p>
        </p:txBody>
      </p:sp>
      <p:pic>
        <p:nvPicPr>
          <p:cNvPr id="21518" name="Picture 83" descr="just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52899" y="4094197"/>
            <a:ext cx="2186221" cy="14649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19" name="Text Box 100"/>
          <p:cNvSpPr txBox="1">
            <a:spLocks noChangeArrowheads="1"/>
          </p:cNvSpPr>
          <p:nvPr/>
        </p:nvSpPr>
        <p:spPr bwMode="auto">
          <a:xfrm>
            <a:off x="3526254" y="5592884"/>
            <a:ext cx="1606688"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a:lnSpc>
                <a:spcPct val="80000"/>
              </a:lnSpc>
              <a:spcBef>
                <a:spcPts val="300"/>
              </a:spcBef>
              <a:spcAft>
                <a:spcPts val="300"/>
              </a:spcAft>
            </a:pPr>
            <a:r>
              <a:rPr lang="fr-FR" sz="1400" i="1" dirty="0">
                <a:solidFill>
                  <a:srgbClr val="1B376D"/>
                </a:solidFill>
                <a:latin typeface="Arial Narrow" pitchFamily="34" charset="0"/>
              </a:rPr>
              <a:t>Quantifie le centrage de la courbe </a:t>
            </a:r>
          </a:p>
        </p:txBody>
      </p:sp>
      <p:sp>
        <p:nvSpPr>
          <p:cNvPr id="65" name="Text Box 100"/>
          <p:cNvSpPr txBox="1">
            <a:spLocks noChangeArrowheads="1"/>
          </p:cNvSpPr>
          <p:nvPr/>
        </p:nvSpPr>
        <p:spPr bwMode="auto">
          <a:xfrm>
            <a:off x="8358991" y="5183638"/>
            <a:ext cx="3380629" cy="2339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algn="ctr">
              <a:lnSpc>
                <a:spcPct val="80000"/>
              </a:lnSpc>
              <a:spcBef>
                <a:spcPts val="300"/>
              </a:spcBef>
              <a:spcAft>
                <a:spcPts val="300"/>
              </a:spcAft>
              <a:defRPr/>
            </a:pPr>
            <a:r>
              <a:rPr lang="fr-FR" sz="1200" i="1" dirty="0">
                <a:solidFill>
                  <a:srgbClr val="007373"/>
                </a:solidFill>
                <a:latin typeface="Arial Narrow" pitchFamily="34" charset="0"/>
              </a:rPr>
              <a:t>Si la courbe est étroite et centrée sur la valeur vraie</a:t>
            </a:r>
          </a:p>
          <a:p>
            <a:pPr algn="ctr">
              <a:lnSpc>
                <a:spcPct val="80000"/>
              </a:lnSpc>
              <a:spcBef>
                <a:spcPts val="300"/>
              </a:spcBef>
              <a:spcAft>
                <a:spcPts val="300"/>
              </a:spcAft>
              <a:defRPr/>
            </a:pPr>
            <a:r>
              <a:rPr lang="fr-FR" sz="1600" i="1" dirty="0">
                <a:solidFill>
                  <a:srgbClr val="007373"/>
                </a:solidFill>
                <a:latin typeface="Arial Narrow" pitchFamily="34" charset="0"/>
              </a:rPr>
              <a:t>&gt;</a:t>
            </a:r>
            <a:r>
              <a:rPr lang="fr-FR" sz="1200" i="1" dirty="0">
                <a:solidFill>
                  <a:srgbClr val="007373"/>
                </a:solidFill>
                <a:latin typeface="Arial Narrow" pitchFamily="34" charset="0"/>
              </a:rPr>
              <a:t> </a:t>
            </a:r>
            <a:r>
              <a:rPr lang="fr-FR" sz="1600" i="1" dirty="0">
                <a:solidFill>
                  <a:srgbClr val="007373"/>
                </a:solidFill>
                <a:latin typeface="Arial Narrow" pitchFamily="34" charset="0"/>
              </a:rPr>
              <a:t>l’instrument est exact</a:t>
            </a:r>
            <a:endParaRPr lang="fr-FR" sz="1200" i="1" dirty="0">
              <a:solidFill>
                <a:srgbClr val="007373"/>
              </a:solidFill>
              <a:latin typeface="Arial Narrow" pitchFamily="34" charset="0"/>
            </a:endParaRPr>
          </a:p>
        </p:txBody>
      </p:sp>
      <p:grpSp>
        <p:nvGrpSpPr>
          <p:cNvPr id="66" name="Groupe 65"/>
          <p:cNvGrpSpPr>
            <a:grpSpLocks/>
          </p:cNvGrpSpPr>
          <p:nvPr/>
        </p:nvGrpSpPr>
        <p:grpSpPr bwMode="auto">
          <a:xfrm>
            <a:off x="6272766" y="3778300"/>
            <a:ext cx="2968229" cy="2159182"/>
            <a:chOff x="526462" y="4821373"/>
            <a:chExt cx="1926806" cy="1498601"/>
          </a:xfrm>
        </p:grpSpPr>
        <p:pic>
          <p:nvPicPr>
            <p:cNvPr id="21528" name="Picture 2"/>
            <p:cNvPicPr>
              <a:picLocks noChangeAspect="1" noChangeArrowheads="1"/>
            </p:cNvPicPr>
            <p:nvPr/>
          </p:nvPicPr>
          <p:blipFill>
            <a:blip r:embed="rId4">
              <a:extLst>
                <a:ext uri="{28A0092B-C50C-407E-A947-70E740481C1C}">
                  <a14:useLocalDpi xmlns:a14="http://schemas.microsoft.com/office/drawing/2010/main" val="0"/>
                </a:ext>
              </a:extLst>
            </a:blip>
            <a:srcRect l="31761" t="14360" r="15346"/>
            <a:stretch>
              <a:fillRect/>
            </a:stretch>
          </p:blipFill>
          <p:spPr bwMode="auto">
            <a:xfrm>
              <a:off x="1255055" y="5035221"/>
              <a:ext cx="432962" cy="12847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529" name="Picture 83" descr="juste"/>
            <p:cNvPicPr>
              <a:picLocks noChangeAspect="1" noChangeArrowheads="1"/>
            </p:cNvPicPr>
            <p:nvPr/>
          </p:nvPicPr>
          <p:blipFill>
            <a:blip r:embed="rId3">
              <a:extLst>
                <a:ext uri="{28A0092B-C50C-407E-A947-70E740481C1C}">
                  <a14:useLocalDpi xmlns:a14="http://schemas.microsoft.com/office/drawing/2010/main" val="0"/>
                </a:ext>
              </a:extLst>
            </a:blip>
            <a:srcRect r="67390"/>
            <a:stretch>
              <a:fillRect/>
            </a:stretch>
          </p:blipFill>
          <p:spPr bwMode="auto">
            <a:xfrm>
              <a:off x="526462" y="4821373"/>
              <a:ext cx="729909" cy="14985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1530" name="Connecteur droit avec flèche 68"/>
            <p:cNvCxnSpPr>
              <a:cxnSpLocks noChangeShapeType="1"/>
            </p:cNvCxnSpPr>
            <p:nvPr/>
          </p:nvCxnSpPr>
          <p:spPr bwMode="auto">
            <a:xfrm>
              <a:off x="1688017" y="6177776"/>
              <a:ext cx="405895" cy="0"/>
            </a:xfrm>
            <a:prstGeom prst="straightConnector1">
              <a:avLst/>
            </a:prstGeom>
            <a:noFill/>
            <a:ln w="12700" algn="ctr">
              <a:solidFill>
                <a:schemeClr val="tx1"/>
              </a:solidFill>
              <a:miter lim="800000"/>
              <a:headEnd/>
              <a:tailEnd type="triangle" w="med" len="med"/>
            </a:ln>
            <a:extLst>
              <a:ext uri="{909E8E84-426E-40DD-AFC4-6F175D3DCCD1}">
                <a14:hiddenFill xmlns:a14="http://schemas.microsoft.com/office/drawing/2010/main">
                  <a:noFill/>
                </a14:hiddenFill>
              </a:ext>
            </a:extLst>
          </p:spPr>
        </p:cxnSp>
        <p:sp>
          <p:nvSpPr>
            <p:cNvPr id="21531" name="ZoneTexte 69"/>
            <p:cNvSpPr txBox="1">
              <a:spLocks noChangeArrowheads="1"/>
            </p:cNvSpPr>
            <p:nvPr/>
          </p:nvSpPr>
          <p:spPr bwMode="auto">
            <a:xfrm>
              <a:off x="1935705" y="5935731"/>
              <a:ext cx="258225" cy="357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fr-FR" sz="1600" dirty="0">
                  <a:solidFill>
                    <a:srgbClr val="000000"/>
                  </a:solidFill>
                  <a:latin typeface="Gabriola" pitchFamily="82" charset="0"/>
                </a:rPr>
                <a:t>x</a:t>
              </a:r>
            </a:p>
          </p:txBody>
        </p:sp>
        <p:sp>
          <p:nvSpPr>
            <p:cNvPr id="71" name="ZoneTexte 70"/>
            <p:cNvSpPr txBox="1"/>
            <p:nvPr/>
          </p:nvSpPr>
          <p:spPr>
            <a:xfrm>
              <a:off x="1308174" y="4829767"/>
              <a:ext cx="1145094" cy="268467"/>
            </a:xfrm>
            <a:prstGeom prst="rect">
              <a:avLst/>
            </a:prstGeom>
            <a:noFill/>
          </p:spPr>
          <p:txBody>
            <a:bodyPr>
              <a:spAutoFit/>
            </a:bodyPr>
            <a:lstStyle/>
            <a:p>
              <a:pPr>
                <a:defRPr/>
              </a:pPr>
              <a:r>
                <a:rPr lang="fr-FR" sz="1050" i="1" dirty="0">
                  <a:solidFill>
                    <a:srgbClr val="000000"/>
                  </a:solidFill>
                  <a:latin typeface="Arial"/>
                </a:rPr>
                <a:t>X valeur vraie</a:t>
              </a:r>
            </a:p>
          </p:txBody>
        </p:sp>
      </p:grpSp>
      <p:sp>
        <p:nvSpPr>
          <p:cNvPr id="4" name="Flèche droite 3"/>
          <p:cNvSpPr>
            <a:spLocks noChangeArrowheads="1"/>
          </p:cNvSpPr>
          <p:nvPr/>
        </p:nvSpPr>
        <p:spPr bwMode="auto">
          <a:xfrm rot="1295514">
            <a:off x="5428220" y="2770975"/>
            <a:ext cx="688975" cy="206375"/>
          </a:xfrm>
          <a:prstGeom prst="rightArrow">
            <a:avLst>
              <a:gd name="adj1" fmla="val 50000"/>
              <a:gd name="adj2" fmla="val 49752"/>
            </a:avLst>
          </a:prstGeom>
          <a:solidFill>
            <a:srgbClr val="FF2D80"/>
          </a:solidFill>
          <a:ln w="9525" algn="ctr">
            <a:solidFill>
              <a:srgbClr val="FF2D80"/>
            </a:solidFill>
            <a:miter lim="800000"/>
            <a:headEnd/>
            <a:tailEnd/>
          </a:ln>
        </p:spPr>
        <p:txBody>
          <a:bodyPr wrap="none"/>
          <a:lstStyle/>
          <a:p>
            <a:endParaRPr lang="fr-FR">
              <a:solidFill>
                <a:srgbClr val="FF5008"/>
              </a:solidFill>
            </a:endParaRPr>
          </a:p>
        </p:txBody>
      </p:sp>
      <p:sp>
        <p:nvSpPr>
          <p:cNvPr id="72" name="Flèche droite 71"/>
          <p:cNvSpPr>
            <a:spLocks noChangeArrowheads="1"/>
          </p:cNvSpPr>
          <p:nvPr/>
        </p:nvSpPr>
        <p:spPr bwMode="auto">
          <a:xfrm rot="19275367" flipV="1">
            <a:off x="5529901" y="4771529"/>
            <a:ext cx="688975" cy="204788"/>
          </a:xfrm>
          <a:prstGeom prst="rightArrow">
            <a:avLst>
              <a:gd name="adj1" fmla="val 50000"/>
              <a:gd name="adj2" fmla="val 50138"/>
            </a:avLst>
          </a:prstGeom>
          <a:solidFill>
            <a:srgbClr val="1B376D"/>
          </a:solidFill>
          <a:ln w="9525" algn="ctr">
            <a:solidFill>
              <a:schemeClr val="tx1"/>
            </a:solidFill>
            <a:miter lim="800000"/>
            <a:headEnd/>
            <a:tailEnd/>
          </a:ln>
        </p:spPr>
        <p:txBody>
          <a:bodyPr wrap="none"/>
          <a:lstStyle/>
          <a:p>
            <a:endParaRPr lang="fr-FR">
              <a:solidFill>
                <a:srgbClr val="FF5008"/>
              </a:solidFill>
            </a:endParaRPr>
          </a:p>
        </p:txBody>
      </p:sp>
      <p:sp>
        <p:nvSpPr>
          <p:cNvPr id="21526" name="Rectangle 55"/>
          <p:cNvSpPr>
            <a:spLocks noChangeArrowheads="1"/>
          </p:cNvSpPr>
          <p:nvPr/>
        </p:nvSpPr>
        <p:spPr bwMode="auto">
          <a:xfrm>
            <a:off x="-640934" y="2589798"/>
            <a:ext cx="254000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r>
              <a:rPr lang="fr-FR" b="1" dirty="0">
                <a:solidFill>
                  <a:srgbClr val="FF2D80"/>
                </a:solidFill>
                <a:latin typeface="Arial Narrow" pitchFamily="34" charset="0"/>
              </a:rPr>
              <a:t>Fidélité</a:t>
            </a:r>
            <a:endParaRPr lang="fr-FR" dirty="0">
              <a:solidFill>
                <a:srgbClr val="FF2D80"/>
              </a:solidFill>
              <a:latin typeface="Arial Narrow" pitchFamily="34" charset="0"/>
            </a:endParaRPr>
          </a:p>
        </p:txBody>
      </p:sp>
      <p:sp>
        <p:nvSpPr>
          <p:cNvPr id="21527" name="Rectangle 55"/>
          <p:cNvSpPr>
            <a:spLocks noChangeArrowheads="1"/>
          </p:cNvSpPr>
          <p:nvPr/>
        </p:nvSpPr>
        <p:spPr bwMode="auto">
          <a:xfrm>
            <a:off x="-608670" y="4777984"/>
            <a:ext cx="254000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r>
              <a:rPr lang="fr-FR" b="1" dirty="0">
                <a:solidFill>
                  <a:srgbClr val="1B376D"/>
                </a:solidFill>
                <a:latin typeface="Arial Narrow" pitchFamily="34" charset="0"/>
              </a:rPr>
              <a:t>Justesse</a:t>
            </a:r>
            <a:endParaRPr lang="fr-FR" dirty="0">
              <a:solidFill>
                <a:srgbClr val="1B376D"/>
              </a:solidFill>
              <a:latin typeface="Arial Narrow" pitchFamily="34" charset="0"/>
            </a:endParaRPr>
          </a:p>
        </p:txBody>
      </p:sp>
      <p:sp>
        <p:nvSpPr>
          <p:cNvPr id="67" name="Rectangle 45"/>
          <p:cNvSpPr>
            <a:spLocks noChangeArrowheads="1"/>
          </p:cNvSpPr>
          <p:nvPr/>
        </p:nvSpPr>
        <p:spPr bwMode="auto">
          <a:xfrm>
            <a:off x="5365069" y="6175817"/>
            <a:ext cx="695185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r>
              <a:rPr lang="fr-FR" sz="1600" dirty="0">
                <a:solidFill>
                  <a:srgbClr val="000000"/>
                </a:solidFill>
                <a:latin typeface="Arial" charset="0"/>
              </a:rPr>
              <a:t>L'idéal est bien sûr une mesure à la fois juste et fidèle. </a:t>
            </a:r>
          </a:p>
          <a:p>
            <a:pPr eaLnBrk="0" hangingPunct="0"/>
            <a:r>
              <a:rPr lang="fr-FR" sz="1600" dirty="0">
                <a:solidFill>
                  <a:srgbClr val="000000"/>
                </a:solidFill>
                <a:latin typeface="Arial" charset="0"/>
              </a:rPr>
              <a:t>Les erreurs les plus difficiles à détecter sont les erreurs systématiques.</a:t>
            </a:r>
            <a:endParaRPr lang="fr-FR" sz="1600" b="1" dirty="0">
              <a:solidFill>
                <a:srgbClr val="FF2D80"/>
              </a:solidFill>
              <a:latin typeface="Arial" charset="0"/>
            </a:endParaRPr>
          </a:p>
        </p:txBody>
      </p:sp>
      <p:sp>
        <p:nvSpPr>
          <p:cNvPr id="68" name="Rectangle 45"/>
          <p:cNvSpPr>
            <a:spLocks noChangeArrowheads="1"/>
          </p:cNvSpPr>
          <p:nvPr/>
        </p:nvSpPr>
        <p:spPr bwMode="auto">
          <a:xfrm>
            <a:off x="8685796" y="2468116"/>
            <a:ext cx="3101938"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r>
              <a:rPr lang="fr-FR" sz="1600" dirty="0">
                <a:solidFill>
                  <a:srgbClr val="000000"/>
                </a:solidFill>
                <a:latin typeface="Arial" charset="0"/>
              </a:rPr>
              <a:t>Etroitesse de l’accord entre le résultat d’un mesurage et la valeur vraie du </a:t>
            </a:r>
            <a:r>
              <a:rPr lang="fr-FR" sz="1600" dirty="0" err="1">
                <a:solidFill>
                  <a:srgbClr val="000000"/>
                </a:solidFill>
                <a:latin typeface="Arial" charset="0"/>
              </a:rPr>
              <a:t>mesurande</a:t>
            </a:r>
            <a:r>
              <a:rPr lang="fr-FR" sz="1600" dirty="0">
                <a:solidFill>
                  <a:srgbClr val="000000"/>
                </a:solidFill>
                <a:latin typeface="Arial" charset="0"/>
              </a:rPr>
              <a:t>. </a:t>
            </a:r>
            <a:endParaRPr lang="fr-FR" sz="1600" b="1" dirty="0">
              <a:solidFill>
                <a:srgbClr val="FF2D80"/>
              </a:solidFill>
              <a:latin typeface="Arial" charset="0"/>
            </a:endParaRPr>
          </a:p>
        </p:txBody>
      </p:sp>
      <p:grpSp>
        <p:nvGrpSpPr>
          <p:cNvPr id="69" name="Group 59"/>
          <p:cNvGrpSpPr>
            <a:grpSpLocks/>
          </p:cNvGrpSpPr>
          <p:nvPr/>
        </p:nvGrpSpPr>
        <p:grpSpPr bwMode="auto">
          <a:xfrm>
            <a:off x="1668575" y="4483998"/>
            <a:ext cx="1322388" cy="1190625"/>
            <a:chOff x="3061" y="1863"/>
            <a:chExt cx="833" cy="750"/>
          </a:xfrm>
        </p:grpSpPr>
        <p:sp>
          <p:nvSpPr>
            <p:cNvPr id="70" name="Line 60"/>
            <p:cNvSpPr>
              <a:spLocks noChangeShapeType="1"/>
            </p:cNvSpPr>
            <p:nvPr/>
          </p:nvSpPr>
          <p:spPr bwMode="auto">
            <a:xfrm>
              <a:off x="3496" y="1875"/>
              <a:ext cx="0" cy="73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GB">
                <a:solidFill>
                  <a:srgbClr val="000000"/>
                </a:solidFill>
              </a:endParaRPr>
            </a:p>
          </p:txBody>
        </p:sp>
        <p:sp>
          <p:nvSpPr>
            <p:cNvPr id="73" name="Oval 61"/>
            <p:cNvSpPr>
              <a:spLocks noChangeArrowheads="1"/>
            </p:cNvSpPr>
            <p:nvPr/>
          </p:nvSpPr>
          <p:spPr bwMode="auto">
            <a:xfrm>
              <a:off x="3195" y="1863"/>
              <a:ext cx="42" cy="42"/>
            </a:xfrm>
            <a:prstGeom prst="ellipse">
              <a:avLst/>
            </a:prstGeom>
            <a:solidFill>
              <a:srgbClr val="000000"/>
            </a:solidFill>
            <a:ln w="9525">
              <a:solidFill>
                <a:srgbClr val="000000"/>
              </a:solidFill>
              <a:round/>
              <a:headEnd/>
              <a:tailEnd/>
            </a:ln>
          </p:spPr>
          <p:txBody>
            <a:bodyPr/>
            <a:lstStyle/>
            <a:p>
              <a:endParaRPr lang="en-US" sz="1600">
                <a:solidFill>
                  <a:srgbClr val="000000"/>
                </a:solidFill>
              </a:endParaRPr>
            </a:p>
          </p:txBody>
        </p:sp>
        <p:sp>
          <p:nvSpPr>
            <p:cNvPr id="74" name="Oval 62"/>
            <p:cNvSpPr>
              <a:spLocks noChangeArrowheads="1"/>
            </p:cNvSpPr>
            <p:nvPr/>
          </p:nvSpPr>
          <p:spPr bwMode="auto">
            <a:xfrm>
              <a:off x="3297" y="1909"/>
              <a:ext cx="43" cy="42"/>
            </a:xfrm>
            <a:prstGeom prst="ellipse">
              <a:avLst/>
            </a:prstGeom>
            <a:solidFill>
              <a:srgbClr val="000000"/>
            </a:solidFill>
            <a:ln w="9525">
              <a:solidFill>
                <a:srgbClr val="000000"/>
              </a:solidFill>
              <a:round/>
              <a:headEnd/>
              <a:tailEnd/>
            </a:ln>
          </p:spPr>
          <p:txBody>
            <a:bodyPr/>
            <a:lstStyle/>
            <a:p>
              <a:endParaRPr lang="en-US" sz="1600">
                <a:solidFill>
                  <a:srgbClr val="000000"/>
                </a:solidFill>
              </a:endParaRPr>
            </a:p>
          </p:txBody>
        </p:sp>
        <p:sp>
          <p:nvSpPr>
            <p:cNvPr id="75" name="Oval 63"/>
            <p:cNvSpPr>
              <a:spLocks noChangeArrowheads="1"/>
            </p:cNvSpPr>
            <p:nvPr/>
          </p:nvSpPr>
          <p:spPr bwMode="auto">
            <a:xfrm>
              <a:off x="3259" y="1864"/>
              <a:ext cx="42" cy="42"/>
            </a:xfrm>
            <a:prstGeom prst="ellipse">
              <a:avLst/>
            </a:prstGeom>
            <a:solidFill>
              <a:srgbClr val="000000"/>
            </a:solidFill>
            <a:ln w="9525">
              <a:solidFill>
                <a:srgbClr val="000000"/>
              </a:solidFill>
              <a:round/>
              <a:headEnd/>
              <a:tailEnd/>
            </a:ln>
          </p:spPr>
          <p:txBody>
            <a:bodyPr/>
            <a:lstStyle/>
            <a:p>
              <a:endParaRPr lang="en-US" sz="1600">
                <a:solidFill>
                  <a:srgbClr val="000000"/>
                </a:solidFill>
              </a:endParaRPr>
            </a:p>
          </p:txBody>
        </p:sp>
        <p:sp>
          <p:nvSpPr>
            <p:cNvPr id="76" name="Oval 64"/>
            <p:cNvSpPr>
              <a:spLocks noChangeArrowheads="1"/>
            </p:cNvSpPr>
            <p:nvPr/>
          </p:nvSpPr>
          <p:spPr bwMode="auto">
            <a:xfrm>
              <a:off x="3189" y="1908"/>
              <a:ext cx="42" cy="42"/>
            </a:xfrm>
            <a:prstGeom prst="ellipse">
              <a:avLst/>
            </a:prstGeom>
            <a:solidFill>
              <a:srgbClr val="000000"/>
            </a:solidFill>
            <a:ln w="9525">
              <a:solidFill>
                <a:srgbClr val="000000"/>
              </a:solidFill>
              <a:round/>
              <a:headEnd/>
              <a:tailEnd/>
            </a:ln>
          </p:spPr>
          <p:txBody>
            <a:bodyPr/>
            <a:lstStyle/>
            <a:p>
              <a:endParaRPr lang="en-US" sz="1600">
                <a:solidFill>
                  <a:srgbClr val="000000"/>
                </a:solidFill>
              </a:endParaRPr>
            </a:p>
          </p:txBody>
        </p:sp>
        <p:sp>
          <p:nvSpPr>
            <p:cNvPr id="77" name="Oval 65"/>
            <p:cNvSpPr>
              <a:spLocks noChangeArrowheads="1"/>
            </p:cNvSpPr>
            <p:nvPr/>
          </p:nvSpPr>
          <p:spPr bwMode="auto">
            <a:xfrm>
              <a:off x="3249" y="1937"/>
              <a:ext cx="42" cy="42"/>
            </a:xfrm>
            <a:prstGeom prst="ellipse">
              <a:avLst/>
            </a:prstGeom>
            <a:solidFill>
              <a:srgbClr val="000000"/>
            </a:solidFill>
            <a:ln w="9525">
              <a:solidFill>
                <a:srgbClr val="000000"/>
              </a:solidFill>
              <a:round/>
              <a:headEnd/>
              <a:tailEnd/>
            </a:ln>
          </p:spPr>
          <p:txBody>
            <a:bodyPr/>
            <a:lstStyle/>
            <a:p>
              <a:endParaRPr lang="en-US" sz="1600">
                <a:solidFill>
                  <a:srgbClr val="000000"/>
                </a:solidFill>
              </a:endParaRPr>
            </a:p>
          </p:txBody>
        </p:sp>
        <p:grpSp>
          <p:nvGrpSpPr>
            <p:cNvPr id="78" name="Group 66"/>
            <p:cNvGrpSpPr>
              <a:grpSpLocks/>
            </p:cNvGrpSpPr>
            <p:nvPr/>
          </p:nvGrpSpPr>
          <p:grpSpPr bwMode="auto">
            <a:xfrm>
              <a:off x="3061" y="1940"/>
              <a:ext cx="833" cy="571"/>
              <a:chOff x="6026" y="4242"/>
              <a:chExt cx="1109" cy="760"/>
            </a:xfrm>
          </p:grpSpPr>
          <p:sp>
            <p:nvSpPr>
              <p:cNvPr id="79" name="Oval 67"/>
              <p:cNvSpPr>
                <a:spLocks noChangeArrowheads="1"/>
              </p:cNvSpPr>
              <p:nvPr/>
            </p:nvSpPr>
            <p:spPr bwMode="auto">
              <a:xfrm>
                <a:off x="6225" y="4242"/>
                <a:ext cx="760" cy="760"/>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1600">
                  <a:solidFill>
                    <a:srgbClr val="000000"/>
                  </a:solidFill>
                </a:endParaRPr>
              </a:p>
            </p:txBody>
          </p:sp>
          <p:sp>
            <p:nvSpPr>
              <p:cNvPr id="80" name="Line 68"/>
              <p:cNvSpPr>
                <a:spLocks noChangeShapeType="1"/>
              </p:cNvSpPr>
              <p:nvPr/>
            </p:nvSpPr>
            <p:spPr bwMode="auto">
              <a:xfrm>
                <a:off x="6026" y="4622"/>
                <a:ext cx="1109"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GB">
                  <a:solidFill>
                    <a:srgbClr val="000000"/>
                  </a:solidFill>
                </a:endParaRPr>
              </a:p>
            </p:txBody>
          </p:sp>
          <p:sp>
            <p:nvSpPr>
              <p:cNvPr id="81" name="Oval 69"/>
              <p:cNvSpPr>
                <a:spLocks noChangeArrowheads="1"/>
              </p:cNvSpPr>
              <p:nvPr/>
            </p:nvSpPr>
            <p:spPr bwMode="auto">
              <a:xfrm>
                <a:off x="6316" y="4333"/>
                <a:ext cx="578" cy="578"/>
              </a:xfrm>
              <a:prstGeom prst="ellipse">
                <a:avLst/>
              </a:prstGeom>
              <a:noFill/>
              <a:ln w="9525">
                <a:solidFill>
                  <a:srgbClr val="000000"/>
                </a:solidFill>
                <a:round/>
                <a:headEnd/>
                <a:tailEnd/>
              </a:ln>
              <a:extLst>
                <a:ext uri="{909E8E84-426E-40DD-AFC4-6F175D3DCCD1}">
                  <a14:hiddenFill xmlns:a14="http://schemas.microsoft.com/office/drawing/2010/main">
                    <a:solidFill>
                      <a:srgbClr val="333333"/>
                    </a:solidFill>
                  </a14:hiddenFill>
                </a:ext>
              </a:extLst>
            </p:spPr>
            <p:txBody>
              <a:bodyPr/>
              <a:lstStyle/>
              <a:p>
                <a:endParaRPr lang="en-US" sz="1600">
                  <a:solidFill>
                    <a:srgbClr val="000000"/>
                  </a:solidFill>
                </a:endParaRPr>
              </a:p>
            </p:txBody>
          </p:sp>
          <p:sp>
            <p:nvSpPr>
              <p:cNvPr id="82" name="Oval 70"/>
              <p:cNvSpPr>
                <a:spLocks noChangeArrowheads="1"/>
              </p:cNvSpPr>
              <p:nvPr/>
            </p:nvSpPr>
            <p:spPr bwMode="auto">
              <a:xfrm>
                <a:off x="6392" y="4409"/>
                <a:ext cx="426" cy="426"/>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1600">
                  <a:solidFill>
                    <a:srgbClr val="000000"/>
                  </a:solidFill>
                </a:endParaRPr>
              </a:p>
            </p:txBody>
          </p:sp>
          <p:sp>
            <p:nvSpPr>
              <p:cNvPr id="83" name="Oval 71"/>
              <p:cNvSpPr>
                <a:spLocks noChangeArrowheads="1"/>
              </p:cNvSpPr>
              <p:nvPr/>
            </p:nvSpPr>
            <p:spPr bwMode="auto">
              <a:xfrm>
                <a:off x="6457" y="4475"/>
                <a:ext cx="295" cy="295"/>
              </a:xfrm>
              <a:prstGeom prst="ellipse">
                <a:avLst/>
              </a:prstGeom>
              <a:noFill/>
              <a:ln w="9525">
                <a:solidFill>
                  <a:srgbClr val="000000"/>
                </a:solidFill>
                <a:round/>
                <a:headEnd/>
                <a:tailEnd/>
              </a:ln>
              <a:extLst>
                <a:ext uri="{909E8E84-426E-40DD-AFC4-6F175D3DCCD1}">
                  <a14:hiddenFill xmlns:a14="http://schemas.microsoft.com/office/drawing/2010/main">
                    <a:solidFill>
                      <a:srgbClr val="000000"/>
                    </a:solidFill>
                  </a14:hiddenFill>
                </a:ext>
              </a:extLst>
            </p:spPr>
            <p:txBody>
              <a:bodyPr/>
              <a:lstStyle/>
              <a:p>
                <a:endParaRPr lang="en-US" sz="1600">
                  <a:solidFill>
                    <a:srgbClr val="000000"/>
                  </a:solidFill>
                </a:endParaRPr>
              </a:p>
            </p:txBody>
          </p:sp>
        </p:grpSp>
      </p:grpSp>
      <p:sp>
        <p:nvSpPr>
          <p:cNvPr id="87" name="Text Box 72"/>
          <p:cNvSpPr txBox="1">
            <a:spLocks noChangeArrowheads="1"/>
          </p:cNvSpPr>
          <p:nvPr/>
        </p:nvSpPr>
        <p:spPr bwMode="auto">
          <a:xfrm>
            <a:off x="1286062" y="4555436"/>
            <a:ext cx="935037"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fr-FR" sz="1200" i="1" dirty="0">
                <a:solidFill>
                  <a:srgbClr val="1B376D"/>
                </a:solidFill>
                <a:latin typeface="Arial Narrow" pitchFamily="34" charset="0"/>
              </a:rPr>
              <a:t>erreur de justesse</a:t>
            </a:r>
          </a:p>
          <a:p>
            <a:pPr eaLnBrk="1" hangingPunct="1"/>
            <a:endParaRPr lang="fr-FR" sz="1200" i="1" dirty="0">
              <a:solidFill>
                <a:srgbClr val="000000"/>
              </a:solidFill>
              <a:latin typeface="Arial Narrow" pitchFamily="34" charset="0"/>
            </a:endParaRPr>
          </a:p>
          <a:p>
            <a:pPr eaLnBrk="1" hangingPunct="1"/>
            <a:r>
              <a:rPr lang="fr-FR" sz="1200" i="1" dirty="0">
                <a:solidFill>
                  <a:srgbClr val="000000"/>
                </a:solidFill>
                <a:latin typeface="Arial Narrow" pitchFamily="34" charset="0"/>
              </a:rPr>
              <a:t>                            </a:t>
            </a:r>
          </a:p>
        </p:txBody>
      </p:sp>
      <p:sp>
        <p:nvSpPr>
          <p:cNvPr id="88" name="Line 74"/>
          <p:cNvSpPr>
            <a:spLocks noChangeShapeType="1"/>
          </p:cNvSpPr>
          <p:nvPr/>
        </p:nvSpPr>
        <p:spPr bwMode="auto">
          <a:xfrm>
            <a:off x="1985273" y="4574693"/>
            <a:ext cx="373865" cy="484775"/>
          </a:xfrm>
          <a:prstGeom prst="line">
            <a:avLst/>
          </a:prstGeom>
          <a:noFill/>
          <a:ln w="22225">
            <a:solidFill>
              <a:srgbClr val="1B376D"/>
            </a:solidFill>
            <a:miter lim="800000"/>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GB">
              <a:solidFill>
                <a:srgbClr val="000000"/>
              </a:solidFill>
            </a:endParaRPr>
          </a:p>
        </p:txBody>
      </p:sp>
      <p:sp>
        <p:nvSpPr>
          <p:cNvPr id="89" name="ZoneTexte 88"/>
          <p:cNvSpPr txBox="1"/>
          <p:nvPr/>
        </p:nvSpPr>
        <p:spPr>
          <a:xfrm>
            <a:off x="1892794" y="2240417"/>
            <a:ext cx="244377" cy="200055"/>
          </a:xfrm>
          <a:prstGeom prst="rect">
            <a:avLst/>
          </a:prstGeom>
          <a:noFill/>
        </p:spPr>
        <p:txBody>
          <a:bodyPr wrap="square" rtlCol="0">
            <a:spAutoFit/>
          </a:bodyPr>
          <a:lstStyle/>
          <a:p>
            <a:r>
              <a:rPr lang="fr-FR" sz="700" dirty="0">
                <a:latin typeface="Arial Black" panose="020B0A04020102020204" pitchFamily="34" charset="0"/>
              </a:rPr>
              <a:t>+</a:t>
            </a:r>
            <a:endParaRPr lang="fr-FR" dirty="0">
              <a:latin typeface="Arial Black" panose="020B0A04020102020204" pitchFamily="34" charset="0"/>
            </a:endParaRPr>
          </a:p>
        </p:txBody>
      </p:sp>
      <p:sp>
        <p:nvSpPr>
          <p:cNvPr id="90" name="ZoneTexte 89"/>
          <p:cNvSpPr txBox="1"/>
          <p:nvPr/>
        </p:nvSpPr>
        <p:spPr>
          <a:xfrm>
            <a:off x="1860932" y="4478848"/>
            <a:ext cx="244377" cy="200055"/>
          </a:xfrm>
          <a:prstGeom prst="rect">
            <a:avLst/>
          </a:prstGeom>
          <a:noFill/>
        </p:spPr>
        <p:txBody>
          <a:bodyPr wrap="square" rtlCol="0">
            <a:spAutoFit/>
          </a:bodyPr>
          <a:lstStyle/>
          <a:p>
            <a:r>
              <a:rPr lang="fr-FR" sz="700" dirty="0">
                <a:latin typeface="Arial Black" panose="020B0A04020102020204" pitchFamily="34" charset="0"/>
              </a:rPr>
              <a:t>+</a:t>
            </a:r>
            <a:endParaRPr lang="fr-FR" dirty="0">
              <a:latin typeface="Arial Black" panose="020B0A04020102020204" pitchFamily="34" charset="0"/>
            </a:endParaRPr>
          </a:p>
        </p:txBody>
      </p:sp>
      <p:sp>
        <p:nvSpPr>
          <p:cNvPr id="91" name="ZoneTexte 90"/>
          <p:cNvSpPr txBox="1"/>
          <p:nvPr/>
        </p:nvSpPr>
        <p:spPr>
          <a:xfrm>
            <a:off x="7081296" y="2804319"/>
            <a:ext cx="244377" cy="200055"/>
          </a:xfrm>
          <a:prstGeom prst="rect">
            <a:avLst/>
          </a:prstGeom>
          <a:noFill/>
        </p:spPr>
        <p:txBody>
          <a:bodyPr wrap="square" rtlCol="0">
            <a:spAutoFit/>
          </a:bodyPr>
          <a:lstStyle/>
          <a:p>
            <a:r>
              <a:rPr lang="fr-FR" sz="700" dirty="0">
                <a:latin typeface="Arial Black" panose="020B0A04020102020204" pitchFamily="34" charset="0"/>
              </a:rPr>
              <a:t>+</a:t>
            </a:r>
            <a:endParaRPr lang="fr-FR" dirty="0">
              <a:latin typeface="Arial Black" panose="020B0A04020102020204" pitchFamily="34" charset="0"/>
            </a:endParaRPr>
          </a:p>
        </p:txBody>
      </p:sp>
    </p:spTree>
    <p:extLst>
      <p:ext uri="{BB962C8B-B14F-4D97-AF65-F5344CB8AC3E}">
        <p14:creationId xmlns:p14="http://schemas.microsoft.com/office/powerpoint/2010/main" val="12755504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Image 3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39239" y="2737059"/>
            <a:ext cx="1401833" cy="1420278"/>
          </a:xfrm>
          <a:prstGeom prst="rect">
            <a:avLst/>
          </a:prstGeom>
        </p:spPr>
      </p:pic>
      <p:sp>
        <p:nvSpPr>
          <p:cNvPr id="2" name="Titre 1"/>
          <p:cNvSpPr>
            <a:spLocks noGrp="1"/>
          </p:cNvSpPr>
          <p:nvPr>
            <p:ph type="title"/>
          </p:nvPr>
        </p:nvSpPr>
        <p:spPr/>
        <p:txBody>
          <a:bodyPr/>
          <a:lstStyle/>
          <a:p>
            <a:r>
              <a:rPr lang="fr-FR" dirty="0"/>
              <a:t>Qualité des instruments de mesure</a:t>
            </a:r>
          </a:p>
        </p:txBody>
      </p:sp>
      <p:sp>
        <p:nvSpPr>
          <p:cNvPr id="4" name="Espace réservé du numéro de diapositive 3"/>
          <p:cNvSpPr>
            <a:spLocks noGrp="1"/>
          </p:cNvSpPr>
          <p:nvPr>
            <p:ph type="sldNum" sz="quarter" idx="12"/>
          </p:nvPr>
        </p:nvSpPr>
        <p:spPr/>
        <p:txBody>
          <a:bodyPr/>
          <a:lstStyle/>
          <a:p>
            <a:fld id="{7C59E55F-A350-4989-9404-8411324CBBDC}" type="slidenum">
              <a:rPr lang="fr-FR" smtClean="0"/>
              <a:pPr/>
              <a:t>15</a:t>
            </a:fld>
            <a:endParaRPr lang="fr-FR" dirty="0"/>
          </a:p>
        </p:txBody>
      </p:sp>
      <p:sp>
        <p:nvSpPr>
          <p:cNvPr id="3" name="ZoneTexte 2"/>
          <p:cNvSpPr txBox="1"/>
          <p:nvPr/>
        </p:nvSpPr>
        <p:spPr>
          <a:xfrm>
            <a:off x="361824" y="3057502"/>
            <a:ext cx="3374136" cy="923330"/>
          </a:xfrm>
          <a:prstGeom prst="rect">
            <a:avLst/>
          </a:prstGeom>
          <a:noFill/>
        </p:spPr>
        <p:txBody>
          <a:bodyPr wrap="square" rtlCol="0">
            <a:spAutoFit/>
          </a:bodyPr>
          <a:lstStyle/>
          <a:p>
            <a:pPr algn="ctr"/>
            <a:r>
              <a:rPr lang="fr-FR" dirty="0"/>
              <a:t>Juste mais pas fidèle</a:t>
            </a:r>
          </a:p>
          <a:p>
            <a:pPr algn="ctr"/>
            <a:r>
              <a:rPr lang="fr-FR" dirty="0"/>
              <a:t>(valeurs centrées mais dispersées)</a:t>
            </a:r>
          </a:p>
          <a:p>
            <a:pPr algn="ctr"/>
            <a:r>
              <a:rPr lang="fr-FR" dirty="0"/>
              <a:t>Erreurs aléatoires</a:t>
            </a:r>
          </a:p>
        </p:txBody>
      </p:sp>
      <p:sp>
        <p:nvSpPr>
          <p:cNvPr id="7" name="ZoneTexte 6"/>
          <p:cNvSpPr txBox="1"/>
          <p:nvPr/>
        </p:nvSpPr>
        <p:spPr>
          <a:xfrm>
            <a:off x="3981152" y="3051767"/>
            <a:ext cx="3405202" cy="923330"/>
          </a:xfrm>
          <a:prstGeom prst="rect">
            <a:avLst/>
          </a:prstGeom>
          <a:noFill/>
        </p:spPr>
        <p:txBody>
          <a:bodyPr wrap="square" rtlCol="0">
            <a:spAutoFit/>
          </a:bodyPr>
          <a:lstStyle/>
          <a:p>
            <a:pPr algn="ctr"/>
            <a:r>
              <a:rPr lang="fr-FR" dirty="0"/>
              <a:t>Fidèle, mais pas juste</a:t>
            </a:r>
          </a:p>
          <a:p>
            <a:pPr algn="ctr"/>
            <a:r>
              <a:rPr lang="fr-FR" dirty="0"/>
              <a:t>(valeurs centrées mais resserrées)</a:t>
            </a:r>
          </a:p>
          <a:p>
            <a:pPr algn="ctr"/>
            <a:r>
              <a:rPr lang="fr-FR" dirty="0"/>
              <a:t>Erreurs systématiques</a:t>
            </a:r>
          </a:p>
        </p:txBody>
      </p:sp>
      <p:sp>
        <p:nvSpPr>
          <p:cNvPr id="8" name="ZoneTexte 7"/>
          <p:cNvSpPr txBox="1"/>
          <p:nvPr/>
        </p:nvSpPr>
        <p:spPr>
          <a:xfrm>
            <a:off x="305436" y="5852388"/>
            <a:ext cx="3486912" cy="646331"/>
          </a:xfrm>
          <a:prstGeom prst="rect">
            <a:avLst/>
          </a:prstGeom>
          <a:noFill/>
        </p:spPr>
        <p:txBody>
          <a:bodyPr wrap="square" rtlCol="0">
            <a:spAutoFit/>
          </a:bodyPr>
          <a:lstStyle/>
          <a:p>
            <a:pPr algn="ctr"/>
            <a:r>
              <a:rPr lang="fr-FR" dirty="0"/>
              <a:t>Ni juste, ni pas fidèle</a:t>
            </a:r>
          </a:p>
          <a:p>
            <a:pPr algn="ctr"/>
            <a:r>
              <a:rPr lang="fr-FR" dirty="0"/>
              <a:t>Erreurs aléatoires et systématiques</a:t>
            </a:r>
          </a:p>
        </p:txBody>
      </p:sp>
      <p:sp>
        <p:nvSpPr>
          <p:cNvPr id="9" name="ZoneTexte 8"/>
          <p:cNvSpPr txBox="1"/>
          <p:nvPr/>
        </p:nvSpPr>
        <p:spPr>
          <a:xfrm>
            <a:off x="4692320" y="5852388"/>
            <a:ext cx="2437079" cy="646331"/>
          </a:xfrm>
          <a:prstGeom prst="rect">
            <a:avLst/>
          </a:prstGeom>
          <a:noFill/>
        </p:spPr>
        <p:txBody>
          <a:bodyPr wrap="square" rtlCol="0">
            <a:spAutoFit/>
          </a:bodyPr>
          <a:lstStyle/>
          <a:p>
            <a:pPr algn="ctr"/>
            <a:r>
              <a:rPr lang="fr-FR" dirty="0"/>
              <a:t>Exacte = Fidèle et juste</a:t>
            </a:r>
          </a:p>
          <a:p>
            <a:pPr algn="ctr"/>
            <a:r>
              <a:rPr lang="fr-FR" dirty="0"/>
              <a:t>Erreurs faibles</a:t>
            </a:r>
          </a:p>
        </p:txBody>
      </p:sp>
      <p:pic>
        <p:nvPicPr>
          <p:cNvPr id="10" name="Imag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92123" y="1602264"/>
            <a:ext cx="1379980" cy="1398138"/>
          </a:xfrm>
          <a:prstGeom prst="rect">
            <a:avLst/>
          </a:prstGeom>
        </p:spPr>
      </p:pic>
      <p:pic>
        <p:nvPicPr>
          <p:cNvPr id="11" name="Imag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02078" y="4298205"/>
            <a:ext cx="1386032" cy="1494978"/>
          </a:xfrm>
          <a:prstGeom prst="rect">
            <a:avLst/>
          </a:prstGeom>
        </p:spPr>
      </p:pic>
      <p:pic>
        <p:nvPicPr>
          <p:cNvPr id="12" name="Image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06619" y="1610563"/>
            <a:ext cx="1379980" cy="1398138"/>
          </a:xfrm>
          <a:prstGeom prst="rect">
            <a:avLst/>
          </a:prstGeom>
        </p:spPr>
      </p:pic>
      <p:pic>
        <p:nvPicPr>
          <p:cNvPr id="13" name="Image 1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106619" y="4346625"/>
            <a:ext cx="1379980" cy="1398138"/>
          </a:xfrm>
          <a:prstGeom prst="rect">
            <a:avLst/>
          </a:prstGeom>
        </p:spPr>
      </p:pic>
      <p:cxnSp>
        <p:nvCxnSpPr>
          <p:cNvPr id="21" name="Connecteur droit 20"/>
          <p:cNvCxnSpPr/>
          <p:nvPr/>
        </p:nvCxnSpPr>
        <p:spPr>
          <a:xfrm flipH="1">
            <a:off x="7594633" y="1496983"/>
            <a:ext cx="1" cy="5020056"/>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5" name="ZoneTexte 24"/>
          <p:cNvSpPr txBox="1"/>
          <p:nvPr/>
        </p:nvSpPr>
        <p:spPr>
          <a:xfrm>
            <a:off x="9227043" y="3447198"/>
            <a:ext cx="1441460" cy="523220"/>
          </a:xfrm>
          <a:prstGeom prst="rect">
            <a:avLst/>
          </a:prstGeom>
          <a:noFill/>
        </p:spPr>
        <p:txBody>
          <a:bodyPr wrap="square" rtlCol="0">
            <a:spAutoFit/>
          </a:bodyPr>
          <a:lstStyle/>
          <a:p>
            <a:pPr algn="ctr"/>
            <a:r>
              <a:rPr lang="fr-FR" sz="1400" dirty="0">
                <a:solidFill>
                  <a:srgbClr val="FF2D80"/>
                </a:solidFill>
              </a:rPr>
              <a:t>Application d’une correction</a:t>
            </a:r>
          </a:p>
        </p:txBody>
      </p:sp>
      <p:sp>
        <p:nvSpPr>
          <p:cNvPr id="26" name="Flèche droite 25"/>
          <p:cNvSpPr/>
          <p:nvPr/>
        </p:nvSpPr>
        <p:spPr>
          <a:xfrm>
            <a:off x="9549352" y="3254737"/>
            <a:ext cx="896112" cy="225561"/>
          </a:xfrm>
          <a:prstGeom prst="rightArrow">
            <a:avLst/>
          </a:prstGeom>
          <a:solidFill>
            <a:srgbClr val="FF2D80"/>
          </a:solidFill>
          <a:ln>
            <a:solidFill>
              <a:srgbClr val="FF2D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9" name="ZoneTexte 28"/>
          <p:cNvSpPr txBox="1"/>
          <p:nvPr/>
        </p:nvSpPr>
        <p:spPr>
          <a:xfrm>
            <a:off x="8059868" y="2398162"/>
            <a:ext cx="2494448" cy="307777"/>
          </a:xfrm>
          <a:prstGeom prst="rect">
            <a:avLst/>
          </a:prstGeom>
          <a:noFill/>
        </p:spPr>
        <p:txBody>
          <a:bodyPr wrap="square" rtlCol="0">
            <a:spAutoFit/>
          </a:bodyPr>
          <a:lstStyle/>
          <a:p>
            <a:pPr algn="ctr"/>
            <a:r>
              <a:rPr lang="fr-FR" sz="1400" dirty="0">
                <a:solidFill>
                  <a:srgbClr val="1B376D"/>
                </a:solidFill>
              </a:rPr>
              <a:t>Effet d’une erreur systématique</a:t>
            </a:r>
          </a:p>
        </p:txBody>
      </p:sp>
      <p:cxnSp>
        <p:nvCxnSpPr>
          <p:cNvPr id="31" name="Connecteur droit avec flèche 30"/>
          <p:cNvCxnSpPr/>
          <p:nvPr/>
        </p:nvCxnSpPr>
        <p:spPr>
          <a:xfrm>
            <a:off x="8303678" y="2969735"/>
            <a:ext cx="363093" cy="479896"/>
          </a:xfrm>
          <a:prstGeom prst="straightConnector1">
            <a:avLst/>
          </a:prstGeom>
          <a:ln w="38100">
            <a:solidFill>
              <a:srgbClr val="1B376D"/>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3" name="Image 3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663168" y="2657378"/>
            <a:ext cx="1401833" cy="1420278"/>
          </a:xfrm>
          <a:prstGeom prst="rect">
            <a:avLst/>
          </a:prstGeom>
        </p:spPr>
      </p:pic>
    </p:spTree>
    <p:extLst>
      <p:ext uri="{BB962C8B-B14F-4D97-AF65-F5344CB8AC3E}">
        <p14:creationId xmlns:p14="http://schemas.microsoft.com/office/powerpoint/2010/main" val="6474432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GB" dirty="0"/>
              <a:t>‘‘ </a:t>
            </a:r>
            <a:r>
              <a:rPr lang="en-GB" dirty="0" err="1"/>
              <a:t>Précision</a:t>
            </a:r>
            <a:r>
              <a:rPr lang="en-GB" dirty="0"/>
              <a:t> ’’</a:t>
            </a:r>
          </a:p>
        </p:txBody>
      </p:sp>
      <p:sp>
        <p:nvSpPr>
          <p:cNvPr id="6" name="Espace réservé du numéro de diapositive 5"/>
          <p:cNvSpPr>
            <a:spLocks noGrp="1"/>
          </p:cNvSpPr>
          <p:nvPr>
            <p:ph type="sldNum" sz="quarter" idx="12"/>
          </p:nvPr>
        </p:nvSpPr>
        <p:spPr/>
        <p:txBody>
          <a:bodyPr/>
          <a:lstStyle/>
          <a:p>
            <a:fld id="{7C59E55F-A350-4989-9404-8411324CBBDC}" type="slidenum">
              <a:rPr lang="fr-FR" smtClean="0"/>
              <a:pPr/>
              <a:t>16</a:t>
            </a:fld>
            <a:endParaRPr lang="fr-FR" dirty="0"/>
          </a:p>
        </p:txBody>
      </p:sp>
      <p:sp>
        <p:nvSpPr>
          <p:cNvPr id="5" name="Espace réservé du contenu 6"/>
          <p:cNvSpPr txBox="1">
            <a:spLocks/>
          </p:cNvSpPr>
          <p:nvPr/>
        </p:nvSpPr>
        <p:spPr>
          <a:xfrm>
            <a:off x="791375" y="3891127"/>
            <a:ext cx="7169284" cy="1361744"/>
          </a:xfrm>
          <a:prstGeom prst="rect">
            <a:avLst/>
          </a:prstGeom>
        </p:spPr>
        <p:txBody>
          <a:bodyPr vert="horz" lIns="91440" tIns="45720" rIns="91440" bIns="45720" rtlCol="0">
            <a:normAutofit/>
          </a:bodyPr>
          <a:lstStyle>
            <a:lvl1pPr marL="355600" indent="-355600" algn="just" defTabSz="914400" rtl="0" eaLnBrk="1" latinLnBrk="0" hangingPunct="1">
              <a:lnSpc>
                <a:spcPct val="90000"/>
              </a:lnSpc>
              <a:spcBef>
                <a:spcPts val="1000"/>
              </a:spcBef>
              <a:buClr>
                <a:srgbClr val="15376D"/>
              </a:buClr>
              <a:buSzPct val="85000"/>
              <a:buFont typeface="Wingdings" panose="05000000000000000000" pitchFamily="2" charset="2"/>
              <a:buChar char="§"/>
              <a:defRPr lang="fr-FR" sz="2000" kern="1200" dirty="0" smtClean="0">
                <a:solidFill>
                  <a:schemeClr val="tx1"/>
                </a:solidFill>
                <a:latin typeface="Arial MT" panose="020B0604020202020204" pitchFamily="34" charset="0"/>
                <a:ea typeface="+mn-ea"/>
                <a:cs typeface="+mn-cs"/>
              </a:defRPr>
            </a:lvl1pPr>
            <a:lvl2pPr marL="787400" indent="-3429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fr-FR" sz="1600" kern="1200" dirty="0" smtClean="0">
                <a:solidFill>
                  <a:schemeClr val="tx1"/>
                </a:solidFill>
                <a:latin typeface="Arial MT" panose="020B0604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gn="l" eaLnBrk="0" hangingPunct="0">
              <a:lnSpc>
                <a:spcPct val="120000"/>
              </a:lnSpc>
              <a:spcBef>
                <a:spcPct val="20000"/>
              </a:spcBef>
              <a:buSzPct val="70000"/>
              <a:buFont typeface="Monotype Sorts" pitchFamily="2" charset="2"/>
              <a:buChar char="n"/>
            </a:pPr>
            <a:r>
              <a:rPr kumimoji="1" lang="fr-FR" sz="1900" b="1" dirty="0">
                <a:latin typeface="Arial" charset="0"/>
              </a:rPr>
              <a:t>La précision </a:t>
            </a:r>
            <a:r>
              <a:rPr kumimoji="1" lang="fr-FR" sz="1900" dirty="0">
                <a:latin typeface="Arial" charset="0"/>
              </a:rPr>
              <a:t>s’emploie en parlant de capteur. </a:t>
            </a:r>
          </a:p>
          <a:p>
            <a:pPr marL="0" indent="0" algn="l" eaLnBrk="0" hangingPunct="0">
              <a:lnSpc>
                <a:spcPct val="120000"/>
              </a:lnSpc>
              <a:spcBef>
                <a:spcPct val="20000"/>
              </a:spcBef>
              <a:buSzPct val="70000"/>
              <a:buNone/>
            </a:pPr>
            <a:r>
              <a:rPr kumimoji="1" lang="fr-FR" sz="1900" dirty="0">
                <a:latin typeface="Arial" charset="0"/>
              </a:rPr>
              <a:t>      C’est l’aptitude d’un appareil à indiquer avec le minimum</a:t>
            </a:r>
          </a:p>
          <a:p>
            <a:pPr marL="0" indent="0" algn="l" eaLnBrk="0" hangingPunct="0">
              <a:lnSpc>
                <a:spcPct val="100000"/>
              </a:lnSpc>
              <a:spcBef>
                <a:spcPts val="0"/>
              </a:spcBef>
              <a:buSzPct val="70000"/>
              <a:buNone/>
            </a:pPr>
            <a:r>
              <a:rPr kumimoji="1" lang="fr-FR" sz="1900" dirty="0">
                <a:latin typeface="Arial" charset="0"/>
              </a:rPr>
              <a:t>      d’erreur la valeur vraie de la variable mesurée.</a:t>
            </a:r>
            <a:endParaRPr lang="fr-FR" sz="1900" dirty="0">
              <a:latin typeface="Arial" panose="020B0604020202020204" pitchFamily="34" charset="0"/>
              <a:cs typeface="Arial" panose="020B0604020202020204" pitchFamily="34" charset="0"/>
            </a:endParaRPr>
          </a:p>
        </p:txBody>
      </p:sp>
      <p:pic>
        <p:nvPicPr>
          <p:cNvPr id="9" name="Image 8"/>
          <p:cNvPicPr>
            <a:picLocks noChangeAspect="1"/>
          </p:cNvPicPr>
          <p:nvPr/>
        </p:nvPicPr>
        <p:blipFill>
          <a:blip r:embed="rId3"/>
          <a:stretch>
            <a:fillRect/>
          </a:stretch>
        </p:blipFill>
        <p:spPr>
          <a:xfrm>
            <a:off x="9323109" y="4111628"/>
            <a:ext cx="2809875" cy="781050"/>
          </a:xfrm>
          <a:prstGeom prst="rect">
            <a:avLst/>
          </a:prstGeom>
        </p:spPr>
      </p:pic>
      <p:pic>
        <p:nvPicPr>
          <p:cNvPr id="10" name="Image 9"/>
          <p:cNvPicPr>
            <a:picLocks noChangeAspect="1"/>
          </p:cNvPicPr>
          <p:nvPr/>
        </p:nvPicPr>
        <p:blipFill rotWithShape="1">
          <a:blip r:embed="rId4"/>
          <a:srcRect l="2637"/>
          <a:stretch/>
        </p:blipFill>
        <p:spPr>
          <a:xfrm>
            <a:off x="8530779" y="5395182"/>
            <a:ext cx="3575165" cy="634330"/>
          </a:xfrm>
          <a:prstGeom prst="rect">
            <a:avLst/>
          </a:prstGeom>
        </p:spPr>
      </p:pic>
      <p:sp>
        <p:nvSpPr>
          <p:cNvPr id="3" name="Rectangle 2"/>
          <p:cNvSpPr/>
          <p:nvPr/>
        </p:nvSpPr>
        <p:spPr>
          <a:xfrm>
            <a:off x="9351391" y="4157220"/>
            <a:ext cx="2736180" cy="688323"/>
          </a:xfrm>
          <a:prstGeom prst="rect">
            <a:avLst/>
          </a:prstGeom>
          <a:noFill/>
          <a:ln>
            <a:solidFill>
              <a:srgbClr val="FF2D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Rectangle 10"/>
          <p:cNvSpPr/>
          <p:nvPr/>
        </p:nvSpPr>
        <p:spPr>
          <a:xfrm>
            <a:off x="8496574" y="5420353"/>
            <a:ext cx="3609370" cy="635384"/>
          </a:xfrm>
          <a:prstGeom prst="rect">
            <a:avLst/>
          </a:prstGeom>
          <a:noFill/>
          <a:ln>
            <a:solidFill>
              <a:srgbClr val="FF2D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2" name="Image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913226" y="928192"/>
            <a:ext cx="999854" cy="999854"/>
          </a:xfrm>
          <a:prstGeom prst="rect">
            <a:avLst/>
          </a:prstGeom>
        </p:spPr>
      </p:pic>
      <p:sp>
        <p:nvSpPr>
          <p:cNvPr id="13" name="Espace réservé du contenu 6"/>
          <p:cNvSpPr txBox="1">
            <a:spLocks/>
          </p:cNvSpPr>
          <p:nvPr/>
        </p:nvSpPr>
        <p:spPr>
          <a:xfrm>
            <a:off x="768683" y="1749701"/>
            <a:ext cx="10099130" cy="2418405"/>
          </a:xfrm>
          <a:prstGeom prst="rect">
            <a:avLst/>
          </a:prstGeom>
        </p:spPr>
        <p:txBody>
          <a:bodyPr vert="horz" lIns="91440" tIns="45720" rIns="91440" bIns="45720" rtlCol="0">
            <a:normAutofit/>
          </a:bodyPr>
          <a:lstStyle>
            <a:lvl1pPr marL="355600" indent="-355600" algn="just" defTabSz="914400" rtl="0" eaLnBrk="1" latinLnBrk="0" hangingPunct="1">
              <a:lnSpc>
                <a:spcPct val="90000"/>
              </a:lnSpc>
              <a:spcBef>
                <a:spcPts val="1000"/>
              </a:spcBef>
              <a:buClr>
                <a:srgbClr val="15376D"/>
              </a:buClr>
              <a:buSzPct val="85000"/>
              <a:buFont typeface="Wingdings" panose="05000000000000000000" pitchFamily="2" charset="2"/>
              <a:buChar char="§"/>
              <a:defRPr lang="fr-FR" sz="2000" kern="1200" dirty="0" smtClean="0">
                <a:solidFill>
                  <a:schemeClr val="tx1"/>
                </a:solidFill>
                <a:latin typeface="Arial MT" panose="020B0604020202020204" pitchFamily="34" charset="0"/>
                <a:ea typeface="+mn-ea"/>
                <a:cs typeface="+mn-cs"/>
              </a:defRPr>
            </a:lvl1pPr>
            <a:lvl2pPr marL="787400" indent="-3429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fr-FR" sz="1600" kern="1200" dirty="0" smtClean="0">
                <a:solidFill>
                  <a:schemeClr val="tx1"/>
                </a:solidFill>
                <a:latin typeface="Arial MT" panose="020B0604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gn="l" eaLnBrk="0" hangingPunct="0">
              <a:lnSpc>
                <a:spcPct val="120000"/>
              </a:lnSpc>
              <a:spcBef>
                <a:spcPct val="20000"/>
              </a:spcBef>
              <a:buSzPct val="70000"/>
              <a:buFont typeface="Monotype Sorts" pitchFamily="2" charset="2"/>
              <a:buChar char="n"/>
            </a:pPr>
            <a:r>
              <a:rPr kumimoji="1" lang="fr-FR" sz="1900" dirty="0">
                <a:latin typeface="Arial" charset="0"/>
              </a:rPr>
              <a:t>Le mot </a:t>
            </a:r>
            <a:r>
              <a:rPr kumimoji="1" lang="fr-FR" sz="1900" b="1" dirty="0">
                <a:solidFill>
                  <a:srgbClr val="FF2D80"/>
                </a:solidFill>
                <a:latin typeface="Arial" charset="0"/>
              </a:rPr>
              <a:t>précision</a:t>
            </a:r>
            <a:r>
              <a:rPr kumimoji="1" lang="fr-FR" sz="1900" b="1" dirty="0">
                <a:solidFill>
                  <a:srgbClr val="FF0000"/>
                </a:solidFill>
                <a:latin typeface="Arial" charset="0"/>
              </a:rPr>
              <a:t> </a:t>
            </a:r>
            <a:r>
              <a:rPr kumimoji="1" lang="fr-FR" sz="1900" dirty="0">
                <a:latin typeface="Arial" charset="0"/>
              </a:rPr>
              <a:t>n’existe pas dans la version française du Vocabulaire International de Métrologie (VIM). En effet dans la version anglaise, le VIM parle de « </a:t>
            </a:r>
            <a:r>
              <a:rPr kumimoji="1" lang="fr-FR" sz="1900" dirty="0" err="1">
                <a:latin typeface="Arial" charset="0"/>
              </a:rPr>
              <a:t>measurement</a:t>
            </a:r>
            <a:r>
              <a:rPr kumimoji="1" lang="fr-FR" sz="1900" dirty="0">
                <a:latin typeface="Arial" charset="0"/>
              </a:rPr>
              <a:t> </a:t>
            </a:r>
            <a:r>
              <a:rPr kumimoji="1" lang="fr-FR" sz="1900" dirty="0" err="1">
                <a:latin typeface="Arial" charset="0"/>
              </a:rPr>
              <a:t>precision</a:t>
            </a:r>
            <a:r>
              <a:rPr kumimoji="1" lang="fr-FR" sz="1900" dirty="0">
                <a:latin typeface="Arial" charset="0"/>
              </a:rPr>
              <a:t> » ce qui se traduit dans la version française par « fidélité de mesure ».</a:t>
            </a:r>
          </a:p>
          <a:p>
            <a:pPr marL="342900" indent="-342900" algn="l" eaLnBrk="0" hangingPunct="0">
              <a:lnSpc>
                <a:spcPct val="120000"/>
              </a:lnSpc>
              <a:spcBef>
                <a:spcPct val="20000"/>
              </a:spcBef>
              <a:buSzPct val="70000"/>
              <a:buFont typeface="Monotype Sorts" pitchFamily="2" charset="2"/>
              <a:buChar char="n"/>
            </a:pPr>
            <a:r>
              <a:rPr kumimoji="1" lang="fr-FR" sz="1900" dirty="0">
                <a:latin typeface="Arial" charset="0"/>
              </a:rPr>
              <a:t>Il est conseillé de ne pas utiliser le mot « précision » afin d’éviter tout malentendu. </a:t>
            </a:r>
          </a:p>
          <a:p>
            <a:pPr marL="0" indent="0" algn="l" eaLnBrk="0" hangingPunct="0">
              <a:lnSpc>
                <a:spcPct val="120000"/>
              </a:lnSpc>
              <a:spcBef>
                <a:spcPct val="20000"/>
              </a:spcBef>
              <a:buSzPct val="70000"/>
              <a:buNone/>
            </a:pPr>
            <a:r>
              <a:rPr kumimoji="1" lang="fr-FR" sz="1900" dirty="0">
                <a:latin typeface="Arial" charset="0"/>
              </a:rPr>
              <a:t>     On utilisera plutôt le terme </a:t>
            </a:r>
            <a:r>
              <a:rPr kumimoji="1" lang="fr-FR" sz="1900" dirty="0">
                <a:solidFill>
                  <a:srgbClr val="FF2D80"/>
                </a:solidFill>
                <a:latin typeface="Arial" charset="0"/>
              </a:rPr>
              <a:t>« fidélité de mesure »</a:t>
            </a:r>
            <a:endParaRPr lang="fr-FR" sz="1900" dirty="0">
              <a:latin typeface="Arial" panose="020B0604020202020204" pitchFamily="34" charset="0"/>
              <a:cs typeface="Arial" panose="020B0604020202020204" pitchFamily="34" charset="0"/>
            </a:endParaRPr>
          </a:p>
        </p:txBody>
      </p:sp>
      <p:sp>
        <p:nvSpPr>
          <p:cNvPr id="14" name="Espace réservé du contenu 6"/>
          <p:cNvSpPr txBox="1">
            <a:spLocks/>
          </p:cNvSpPr>
          <p:nvPr/>
        </p:nvSpPr>
        <p:spPr>
          <a:xfrm>
            <a:off x="791374" y="5368482"/>
            <a:ext cx="7601511" cy="1191469"/>
          </a:xfrm>
          <a:prstGeom prst="rect">
            <a:avLst/>
          </a:prstGeom>
        </p:spPr>
        <p:txBody>
          <a:bodyPr vert="horz" lIns="91440" tIns="45720" rIns="91440" bIns="45720" rtlCol="0">
            <a:normAutofit/>
          </a:bodyPr>
          <a:lstStyle>
            <a:lvl1pPr marL="355600" indent="-355600" algn="just" defTabSz="914400" rtl="0" eaLnBrk="1" latinLnBrk="0" hangingPunct="1">
              <a:lnSpc>
                <a:spcPct val="90000"/>
              </a:lnSpc>
              <a:spcBef>
                <a:spcPts val="1000"/>
              </a:spcBef>
              <a:buClr>
                <a:srgbClr val="15376D"/>
              </a:buClr>
              <a:buSzPct val="85000"/>
              <a:buFont typeface="Wingdings" panose="05000000000000000000" pitchFamily="2" charset="2"/>
              <a:buChar char="§"/>
              <a:defRPr lang="fr-FR" sz="2000" kern="1200" dirty="0" smtClean="0">
                <a:solidFill>
                  <a:schemeClr val="tx1"/>
                </a:solidFill>
                <a:latin typeface="Arial MT" panose="020B0604020202020204" pitchFamily="34" charset="0"/>
                <a:ea typeface="+mn-ea"/>
                <a:cs typeface="+mn-cs"/>
              </a:defRPr>
            </a:lvl1pPr>
            <a:lvl2pPr marL="787400" indent="-3429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fr-FR" sz="1600" kern="1200" dirty="0" smtClean="0">
                <a:solidFill>
                  <a:schemeClr val="tx1"/>
                </a:solidFill>
                <a:latin typeface="Arial MT" panose="020B0604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gn="l" eaLnBrk="0" hangingPunct="0">
              <a:lnSpc>
                <a:spcPct val="120000"/>
              </a:lnSpc>
              <a:spcBef>
                <a:spcPct val="20000"/>
              </a:spcBef>
              <a:buSzPct val="70000"/>
              <a:buFont typeface="Monotype Sorts" pitchFamily="2" charset="2"/>
              <a:buChar char="n"/>
            </a:pPr>
            <a:r>
              <a:rPr lang="fr-FR" sz="1900" b="1" dirty="0"/>
              <a:t>Classe de précision</a:t>
            </a:r>
            <a:r>
              <a:rPr lang="fr-FR" sz="1900" dirty="0"/>
              <a:t> : </a:t>
            </a:r>
            <a:r>
              <a:rPr lang="fr-FR" sz="1900" dirty="0">
                <a:latin typeface="Arial" panose="020B0604020202020204" pitchFamily="34" charset="0"/>
                <a:cs typeface="Arial" panose="020B0604020202020204" pitchFamily="34" charset="0"/>
              </a:rPr>
              <a:t>La classe d'un appareil de mesure correspond à la valeur en % du rapport entre la plus grande erreur possible sur l'étendue de mesure.</a:t>
            </a:r>
          </a:p>
          <a:p>
            <a:pPr marL="342900" indent="-342900" algn="l" eaLnBrk="0" hangingPunct="0">
              <a:lnSpc>
                <a:spcPct val="120000"/>
              </a:lnSpc>
              <a:spcBef>
                <a:spcPct val="20000"/>
              </a:spcBef>
              <a:buSzPct val="70000"/>
              <a:buFont typeface="Monotype Sorts" pitchFamily="2" charset="2"/>
              <a:buChar char="n"/>
            </a:pPr>
            <a:endParaRPr lang="fr-FR" dirty="0">
              <a:latin typeface="Arial" panose="020B0604020202020204" pitchFamily="34" charset="0"/>
              <a:cs typeface="Arial" panose="020B0604020202020204" pitchFamily="34" charset="0"/>
            </a:endParaRPr>
          </a:p>
        </p:txBody>
      </p:sp>
      <p:sp>
        <p:nvSpPr>
          <p:cNvPr id="16" name="Rectangle 15"/>
          <p:cNvSpPr/>
          <p:nvPr/>
        </p:nvSpPr>
        <p:spPr>
          <a:xfrm>
            <a:off x="9283408" y="3264962"/>
            <a:ext cx="2736180" cy="688323"/>
          </a:xfrm>
          <a:prstGeom prst="rect">
            <a:avLst/>
          </a:prstGeom>
          <a:noFill/>
          <a:ln>
            <a:solidFill>
              <a:srgbClr val="FF2D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ZoneTexte 3"/>
          <p:cNvSpPr txBox="1"/>
          <p:nvPr/>
        </p:nvSpPr>
        <p:spPr>
          <a:xfrm>
            <a:off x="9376429" y="3432648"/>
            <a:ext cx="2590853" cy="369332"/>
          </a:xfrm>
          <a:prstGeom prst="rect">
            <a:avLst/>
          </a:prstGeom>
          <a:noFill/>
        </p:spPr>
        <p:txBody>
          <a:bodyPr wrap="square" rtlCol="0">
            <a:spAutoFit/>
          </a:bodyPr>
          <a:lstStyle/>
          <a:p>
            <a:r>
              <a:rPr lang="fr-FR" dirty="0"/>
              <a:t>Les mesures sont précises</a:t>
            </a:r>
          </a:p>
        </p:txBody>
      </p:sp>
      <p:cxnSp>
        <p:nvCxnSpPr>
          <p:cNvPr id="8" name="Connecteur droit 7"/>
          <p:cNvCxnSpPr/>
          <p:nvPr/>
        </p:nvCxnSpPr>
        <p:spPr>
          <a:xfrm>
            <a:off x="9867900" y="3238737"/>
            <a:ext cx="1545253" cy="652390"/>
          </a:xfrm>
          <a:prstGeom prst="line">
            <a:avLst/>
          </a:prstGeom>
          <a:ln w="76200">
            <a:solidFill>
              <a:srgbClr val="FF2D80"/>
            </a:solidFill>
          </a:ln>
        </p:spPr>
        <p:style>
          <a:lnRef idx="1">
            <a:schemeClr val="accent1"/>
          </a:lnRef>
          <a:fillRef idx="0">
            <a:schemeClr val="accent1"/>
          </a:fillRef>
          <a:effectRef idx="0">
            <a:schemeClr val="accent1"/>
          </a:effectRef>
          <a:fontRef idx="minor">
            <a:schemeClr val="tx1"/>
          </a:fontRef>
        </p:style>
      </p:cxnSp>
      <p:cxnSp>
        <p:nvCxnSpPr>
          <p:cNvPr id="18" name="Connecteur droit 17"/>
          <p:cNvCxnSpPr/>
          <p:nvPr/>
        </p:nvCxnSpPr>
        <p:spPr>
          <a:xfrm flipV="1">
            <a:off x="9744075" y="3204902"/>
            <a:ext cx="1924050" cy="773554"/>
          </a:xfrm>
          <a:prstGeom prst="line">
            <a:avLst/>
          </a:prstGeom>
          <a:ln w="76200">
            <a:solidFill>
              <a:srgbClr val="FF2D8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288986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Erreur ou incertitude ?</a:t>
            </a:r>
            <a:endParaRPr lang="en-US" dirty="0"/>
          </a:p>
        </p:txBody>
      </p:sp>
      <p:sp>
        <p:nvSpPr>
          <p:cNvPr id="13" name="Rectangle 29"/>
          <p:cNvSpPr>
            <a:spLocks noGrp="1" noChangeArrowheads="1"/>
          </p:cNvSpPr>
          <p:nvPr>
            <p:ph type="sldNum" sz="quarter" idx="12"/>
          </p:nvPr>
        </p:nvSpPr>
        <p:spPr/>
        <p:txBody>
          <a:bodyPr/>
          <a:lstStyle/>
          <a:p>
            <a:pPr>
              <a:defRPr/>
            </a:pPr>
            <a:fld id="{279A0469-DE60-4B5C-AF45-F3FFD79DAFDC}" type="slidenum">
              <a:rPr lang="fr-FR"/>
              <a:pPr>
                <a:defRPr/>
              </a:pPr>
              <a:t>17</a:t>
            </a:fld>
            <a:endParaRPr lang="fr-FR"/>
          </a:p>
        </p:txBody>
      </p:sp>
      <p:sp>
        <p:nvSpPr>
          <p:cNvPr id="40963" name="Rectangle 38"/>
          <p:cNvSpPr>
            <a:spLocks noChangeArrowheads="1"/>
          </p:cNvSpPr>
          <p:nvPr/>
        </p:nvSpPr>
        <p:spPr bwMode="auto">
          <a:xfrm>
            <a:off x="955584" y="1941302"/>
            <a:ext cx="10474415" cy="448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eaLnBrk="0" hangingPunct="0">
              <a:spcBef>
                <a:spcPts val="600"/>
              </a:spcBef>
              <a:buSzPct val="70000"/>
              <a:buFont typeface="Monotype Sorts" pitchFamily="2" charset="2"/>
              <a:buChar char="n"/>
            </a:pPr>
            <a:r>
              <a:rPr kumimoji="1" lang="fr-FR" sz="2000" b="1" dirty="0">
                <a:latin typeface="Arial" charset="0"/>
              </a:rPr>
              <a:t>Erreur de mesure </a:t>
            </a:r>
            <a:r>
              <a:rPr kumimoji="1" lang="fr-FR" sz="2000" dirty="0">
                <a:latin typeface="Arial" charset="0"/>
              </a:rPr>
              <a:t>: différence entre la valeur mesurée et la valeur vraie. </a:t>
            </a:r>
          </a:p>
          <a:p>
            <a:pPr eaLnBrk="0" hangingPunct="0">
              <a:spcBef>
                <a:spcPts val="600"/>
              </a:spcBef>
              <a:buSzPct val="70000"/>
            </a:pPr>
            <a:r>
              <a:rPr kumimoji="1" lang="fr-FR" sz="2000" dirty="0">
                <a:latin typeface="Arial" charset="0"/>
              </a:rPr>
              <a:t>     Or cette valeur est inconnue !  </a:t>
            </a:r>
            <a:r>
              <a:rPr kumimoji="1" lang="fr-FR" dirty="0">
                <a:latin typeface="Arial" charset="0"/>
              </a:rPr>
              <a:t>(si elle l’était, il ne serait plus nécessaire de faire des mesures !)</a:t>
            </a:r>
          </a:p>
          <a:p>
            <a:pPr eaLnBrk="0" hangingPunct="0">
              <a:spcBef>
                <a:spcPts val="600"/>
              </a:spcBef>
              <a:buSzPct val="70000"/>
            </a:pPr>
            <a:endParaRPr kumimoji="1" lang="fr-FR" dirty="0">
              <a:latin typeface="Arial" charset="0"/>
            </a:endParaRPr>
          </a:p>
          <a:p>
            <a:pPr marL="342900" indent="-342900" eaLnBrk="0" hangingPunct="0">
              <a:spcBef>
                <a:spcPct val="20000"/>
              </a:spcBef>
              <a:buSzPct val="70000"/>
              <a:buFont typeface="Monotype Sorts" pitchFamily="2" charset="2"/>
              <a:buChar char="n"/>
            </a:pPr>
            <a:endParaRPr kumimoji="1" lang="fr-FR" sz="2000" dirty="0">
              <a:latin typeface="Arial" charset="0"/>
            </a:endParaRPr>
          </a:p>
          <a:p>
            <a:pPr marL="342900" indent="-342900" eaLnBrk="0" hangingPunct="0">
              <a:spcBef>
                <a:spcPct val="20000"/>
              </a:spcBef>
              <a:buSzPct val="70000"/>
              <a:buFont typeface="Monotype Sorts" pitchFamily="2" charset="2"/>
              <a:buChar char="n"/>
            </a:pPr>
            <a:r>
              <a:rPr kumimoji="1" lang="fr-FR" sz="2000" b="1" dirty="0">
                <a:solidFill>
                  <a:srgbClr val="FF2D80"/>
                </a:solidFill>
                <a:latin typeface="Arial" charset="0"/>
              </a:rPr>
              <a:t>Incertitude de mesure </a:t>
            </a:r>
            <a:r>
              <a:rPr kumimoji="1" lang="fr-FR" sz="2000" dirty="0">
                <a:latin typeface="Arial" charset="0"/>
              </a:rPr>
              <a:t>: paramètre, associé au résultat d'un mesurage, qui caractérise la dispersion des valeurs « qui pourraient raisonnablement » être attribuées au </a:t>
            </a:r>
            <a:r>
              <a:rPr kumimoji="1" lang="fr-FR" sz="2000" dirty="0" err="1">
                <a:latin typeface="Arial" charset="0"/>
              </a:rPr>
              <a:t>mesurande</a:t>
            </a:r>
            <a:r>
              <a:rPr kumimoji="1" lang="fr-FR" sz="2000" dirty="0">
                <a:latin typeface="Arial" charset="0"/>
              </a:rPr>
              <a:t> » . Le paramètre peut être, par exemple, un écart-type</a:t>
            </a:r>
          </a:p>
          <a:p>
            <a:pPr marL="342900" indent="-342900" eaLnBrk="0" hangingPunct="0">
              <a:spcBef>
                <a:spcPct val="20000"/>
              </a:spcBef>
              <a:buSzPct val="70000"/>
              <a:buFont typeface="Monotype Sorts" pitchFamily="2" charset="2"/>
              <a:buChar char="n"/>
            </a:pPr>
            <a:endParaRPr kumimoji="1" lang="fr-FR" sz="2000" dirty="0">
              <a:latin typeface="Arial" charset="0"/>
            </a:endParaRPr>
          </a:p>
          <a:p>
            <a:pPr marL="342900" indent="-342900" eaLnBrk="0" hangingPunct="0">
              <a:spcBef>
                <a:spcPct val="20000"/>
              </a:spcBef>
              <a:buSzPct val="70000"/>
              <a:buFont typeface="Monotype Sorts" pitchFamily="2" charset="2"/>
              <a:buChar char="n"/>
            </a:pPr>
            <a:endParaRPr kumimoji="1" lang="fr-FR" sz="2000" dirty="0">
              <a:latin typeface="Arial" charset="0"/>
            </a:endParaRPr>
          </a:p>
          <a:p>
            <a:pPr eaLnBrk="0" hangingPunct="0">
              <a:spcBef>
                <a:spcPct val="20000"/>
              </a:spcBef>
              <a:buSzPct val="70000"/>
            </a:pPr>
            <a:r>
              <a:rPr kumimoji="1" lang="fr-FR" dirty="0">
                <a:latin typeface="Arial" charset="0"/>
              </a:rPr>
              <a:t>On peut donc considérer que l’</a:t>
            </a:r>
            <a:r>
              <a:rPr kumimoji="1" lang="fr-FR" b="1" dirty="0">
                <a:solidFill>
                  <a:srgbClr val="FF2D80"/>
                </a:solidFill>
                <a:latin typeface="Arial" charset="0"/>
              </a:rPr>
              <a:t>incertitude est inéluctable lorsque l’on réalise une mesure</a:t>
            </a:r>
            <a:r>
              <a:rPr kumimoji="1" lang="fr-FR" dirty="0">
                <a:latin typeface="Arial" charset="0"/>
              </a:rPr>
              <a:t> et qu’un des rôles de la métrologie est de donner les outils permettant d’appréhender de manière concrète l’importance de l’erreur commise.</a:t>
            </a:r>
          </a:p>
        </p:txBody>
      </p:sp>
    </p:spTree>
    <p:extLst>
      <p:ext uri="{BB962C8B-B14F-4D97-AF65-F5344CB8AC3E}">
        <p14:creationId xmlns:p14="http://schemas.microsoft.com/office/powerpoint/2010/main" val="22719731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Notion d’incertitude</a:t>
            </a:r>
            <a:endParaRPr lang="en-US" dirty="0"/>
          </a:p>
        </p:txBody>
      </p:sp>
      <p:sp>
        <p:nvSpPr>
          <p:cNvPr id="13" name="Rectangle 29"/>
          <p:cNvSpPr>
            <a:spLocks noGrp="1" noChangeArrowheads="1"/>
          </p:cNvSpPr>
          <p:nvPr>
            <p:ph type="sldNum" sz="quarter" idx="12"/>
          </p:nvPr>
        </p:nvSpPr>
        <p:spPr/>
        <p:txBody>
          <a:bodyPr/>
          <a:lstStyle/>
          <a:p>
            <a:pPr>
              <a:defRPr/>
            </a:pPr>
            <a:fld id="{279A0469-DE60-4B5C-AF45-F3FFD79DAFDC}" type="slidenum">
              <a:rPr lang="fr-FR"/>
              <a:pPr>
                <a:defRPr/>
              </a:pPr>
              <a:t>18</a:t>
            </a:fld>
            <a:endParaRPr lang="fr-FR"/>
          </a:p>
        </p:txBody>
      </p:sp>
      <p:sp>
        <p:nvSpPr>
          <p:cNvPr id="40963" name="Rectangle 38"/>
          <p:cNvSpPr>
            <a:spLocks noChangeArrowheads="1"/>
          </p:cNvSpPr>
          <p:nvPr/>
        </p:nvSpPr>
        <p:spPr bwMode="auto">
          <a:xfrm>
            <a:off x="1285943" y="1672947"/>
            <a:ext cx="10088587"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eaLnBrk="0" hangingPunct="0">
              <a:spcBef>
                <a:spcPct val="20000"/>
              </a:spcBef>
              <a:buSzPct val="70000"/>
              <a:buFont typeface="Arial" panose="020B0604020202020204" pitchFamily="34" charset="0"/>
              <a:buChar char="•"/>
            </a:pPr>
            <a:r>
              <a:rPr kumimoji="1" lang="fr-FR" sz="2000" dirty="0">
                <a:latin typeface="Arial" charset="0"/>
              </a:rPr>
              <a:t>Le résultat de mesure n’est pas une valeur unique, mais une distribution de valeurs. </a:t>
            </a:r>
          </a:p>
          <a:p>
            <a:pPr marL="342900" indent="-342900" eaLnBrk="0" hangingPunct="0">
              <a:spcBef>
                <a:spcPct val="20000"/>
              </a:spcBef>
              <a:buClr>
                <a:schemeClr val="accent1"/>
              </a:buClr>
              <a:buSzPct val="70000"/>
              <a:buFont typeface="Monotype Sorts" pitchFamily="2" charset="2"/>
              <a:buChar char="n"/>
            </a:pPr>
            <a:endParaRPr kumimoji="1" lang="fr-FR" sz="2000" dirty="0">
              <a:latin typeface="Arial" charset="0"/>
            </a:endParaRPr>
          </a:p>
          <a:p>
            <a:pPr marL="342900" indent="-342900" eaLnBrk="0" hangingPunct="0">
              <a:spcBef>
                <a:spcPct val="20000"/>
              </a:spcBef>
              <a:buClr>
                <a:schemeClr val="accent1"/>
              </a:buClr>
              <a:buSzPct val="70000"/>
              <a:buFont typeface="Monotype Sorts" pitchFamily="2" charset="2"/>
              <a:buChar char="n"/>
            </a:pPr>
            <a:endParaRPr kumimoji="1" lang="fr-FR" sz="2000" dirty="0">
              <a:latin typeface="Arial" charset="0"/>
            </a:endParaRPr>
          </a:p>
          <a:p>
            <a:pPr marL="342900" indent="-342900" eaLnBrk="0" hangingPunct="0">
              <a:spcBef>
                <a:spcPct val="20000"/>
              </a:spcBef>
              <a:buClr>
                <a:schemeClr val="accent1"/>
              </a:buClr>
              <a:buSzPct val="70000"/>
              <a:buFont typeface="Monotype Sorts" pitchFamily="2" charset="2"/>
              <a:buChar char="n"/>
            </a:pPr>
            <a:endParaRPr kumimoji="1" lang="fr-FR" sz="2000" dirty="0">
              <a:latin typeface="Arial" charset="0"/>
            </a:endParaRPr>
          </a:p>
          <a:p>
            <a:pPr marL="342900" indent="-342900" eaLnBrk="0" hangingPunct="0">
              <a:spcBef>
                <a:spcPct val="20000"/>
              </a:spcBef>
              <a:buClr>
                <a:schemeClr val="accent1"/>
              </a:buClr>
              <a:buSzPct val="70000"/>
              <a:buFont typeface="Monotype Sorts" pitchFamily="2" charset="2"/>
              <a:buChar char="n"/>
            </a:pPr>
            <a:endParaRPr kumimoji="1" lang="fr-FR" sz="2000" dirty="0">
              <a:latin typeface="Arial" charset="0"/>
            </a:endParaRPr>
          </a:p>
          <a:p>
            <a:pPr marL="342900" indent="-342900" eaLnBrk="0" hangingPunct="0">
              <a:spcBef>
                <a:spcPct val="20000"/>
              </a:spcBef>
              <a:buClr>
                <a:schemeClr val="accent1"/>
              </a:buClr>
              <a:buSzPct val="70000"/>
              <a:buFont typeface="Monotype Sorts" pitchFamily="2" charset="2"/>
              <a:buChar char="n"/>
            </a:pPr>
            <a:endParaRPr kumimoji="1" lang="fr-FR" sz="2000" dirty="0">
              <a:latin typeface="Arial" charset="0"/>
            </a:endParaRPr>
          </a:p>
          <a:p>
            <a:pPr marL="342900" indent="-342900" eaLnBrk="0" hangingPunct="0">
              <a:spcBef>
                <a:spcPct val="20000"/>
              </a:spcBef>
              <a:buClr>
                <a:schemeClr val="accent1"/>
              </a:buClr>
              <a:buSzPct val="70000"/>
              <a:buFont typeface="Monotype Sorts" pitchFamily="2" charset="2"/>
              <a:buChar char="n"/>
            </a:pPr>
            <a:endParaRPr kumimoji="1" lang="fr-FR" sz="2000" dirty="0">
              <a:latin typeface="Arial" charset="0"/>
            </a:endParaRPr>
          </a:p>
          <a:p>
            <a:pPr marL="342900" indent="-342900" eaLnBrk="0" hangingPunct="0">
              <a:spcBef>
                <a:spcPct val="20000"/>
              </a:spcBef>
              <a:buSzPct val="70000"/>
              <a:buFont typeface="Arial" panose="020B0604020202020204" pitchFamily="34" charset="0"/>
              <a:buChar char="•"/>
            </a:pPr>
            <a:r>
              <a:rPr kumimoji="1" lang="fr-FR" sz="2000" dirty="0">
                <a:latin typeface="Arial" charset="0"/>
              </a:rPr>
              <a:t>L’incertitude de mesure est le paramètre qui, associé à la </a:t>
            </a:r>
            <a:r>
              <a:rPr kumimoji="1" lang="fr-FR" sz="2000" dirty="0">
                <a:solidFill>
                  <a:srgbClr val="FF2D80"/>
                </a:solidFill>
                <a:latin typeface="Arial" charset="0"/>
              </a:rPr>
              <a:t>moyenne</a:t>
            </a:r>
            <a:r>
              <a:rPr kumimoji="1" lang="fr-FR" sz="2000" dirty="0">
                <a:latin typeface="Arial" charset="0"/>
              </a:rPr>
              <a:t> des résultats obtenus par le processus de mesure, caractérise la dispersion de ces résultats :</a:t>
            </a:r>
          </a:p>
          <a:p>
            <a:pPr marL="342900" indent="-342900" eaLnBrk="0" hangingPunct="0">
              <a:spcBef>
                <a:spcPts val="1200"/>
              </a:spcBef>
              <a:buClr>
                <a:schemeClr val="accent1"/>
              </a:buClr>
              <a:buSzPct val="70000"/>
            </a:pPr>
            <a:r>
              <a:rPr kumimoji="1" lang="fr-FR" sz="2000" dirty="0">
                <a:solidFill>
                  <a:srgbClr val="007373"/>
                </a:solidFill>
                <a:latin typeface="Arial" charset="0"/>
              </a:rPr>
              <a:t>	</a:t>
            </a:r>
            <a:r>
              <a:rPr kumimoji="1" lang="fr-FR" sz="2000" dirty="0">
                <a:solidFill>
                  <a:srgbClr val="FF2D80"/>
                </a:solidFill>
                <a:latin typeface="Arial" charset="0"/>
              </a:rPr>
              <a:t>C’est le doute sur le résultat de la mesure : </a:t>
            </a:r>
            <a:r>
              <a:rPr kumimoji="1" lang="fr-FR" sz="2000" i="1" dirty="0">
                <a:solidFill>
                  <a:srgbClr val="FF2D80"/>
                </a:solidFill>
                <a:latin typeface="Arial" charset="0"/>
              </a:rPr>
              <a:t>u  pour « </a:t>
            </a:r>
            <a:r>
              <a:rPr kumimoji="1" lang="fr-FR" sz="2000" i="1" dirty="0" err="1">
                <a:solidFill>
                  <a:srgbClr val="FF2D80"/>
                </a:solidFill>
                <a:latin typeface="Arial" charset="0"/>
              </a:rPr>
              <a:t>uncertainty</a:t>
            </a:r>
            <a:r>
              <a:rPr kumimoji="1" lang="fr-FR" sz="2000" i="1" dirty="0">
                <a:solidFill>
                  <a:srgbClr val="FF2D80"/>
                </a:solidFill>
                <a:latin typeface="Arial" charset="0"/>
              </a:rPr>
              <a:t> »</a:t>
            </a:r>
          </a:p>
          <a:p>
            <a:pPr marL="342900" indent="-342900" eaLnBrk="0" hangingPunct="0">
              <a:spcBef>
                <a:spcPct val="20000"/>
              </a:spcBef>
              <a:buClr>
                <a:schemeClr val="accent1"/>
              </a:buClr>
              <a:buSzPct val="70000"/>
            </a:pPr>
            <a:endParaRPr kumimoji="1" lang="fr-FR" sz="2000" i="1" dirty="0">
              <a:latin typeface="Arial" charset="0"/>
            </a:endParaRPr>
          </a:p>
        </p:txBody>
      </p:sp>
      <p:sp>
        <p:nvSpPr>
          <p:cNvPr id="40966" name="Line 40"/>
          <p:cNvSpPr>
            <a:spLocks noChangeShapeType="1"/>
          </p:cNvSpPr>
          <p:nvPr/>
        </p:nvSpPr>
        <p:spPr bwMode="auto">
          <a:xfrm>
            <a:off x="3011601" y="3512368"/>
            <a:ext cx="6296025" cy="0"/>
          </a:xfrm>
          <a:prstGeom prst="line">
            <a:avLst/>
          </a:prstGeom>
          <a:noFill/>
          <a:ln w="9525">
            <a:solidFill>
              <a:srgbClr val="000000"/>
            </a:solidFill>
            <a:round/>
            <a:headEnd/>
            <a:tailEnd type="arrow" w="med" len="med"/>
          </a:ln>
          <a:extLst>
            <a:ext uri="{909E8E84-426E-40DD-AFC4-6F175D3DCCD1}">
              <a14:hiddenFill xmlns:a14="http://schemas.microsoft.com/office/drawing/2010/main">
                <a:noFill/>
              </a14:hiddenFill>
            </a:ext>
          </a:extLst>
        </p:spPr>
        <p:txBody>
          <a:bodyPr/>
          <a:lstStyle/>
          <a:p>
            <a:endParaRPr lang="en-GB"/>
          </a:p>
        </p:txBody>
      </p:sp>
      <p:sp>
        <p:nvSpPr>
          <p:cNvPr id="40967" name="Freeform 41"/>
          <p:cNvSpPr>
            <a:spLocks/>
          </p:cNvSpPr>
          <p:nvPr/>
        </p:nvSpPr>
        <p:spPr bwMode="auto">
          <a:xfrm>
            <a:off x="3011601" y="2266838"/>
            <a:ext cx="5869465" cy="1205718"/>
          </a:xfrm>
          <a:custGeom>
            <a:avLst/>
            <a:gdLst>
              <a:gd name="T0" fmla="*/ 0 w 3788"/>
              <a:gd name="T1" fmla="*/ 0 h 2305"/>
              <a:gd name="T2" fmla="*/ 2147483647 w 3788"/>
              <a:gd name="T3" fmla="*/ 0 h 2305"/>
              <a:gd name="T4" fmla="*/ 2147483647 w 3788"/>
              <a:gd name="T5" fmla="*/ 0 h 2305"/>
              <a:gd name="T6" fmla="*/ 2147483647 w 3788"/>
              <a:gd name="T7" fmla="*/ 0 h 2305"/>
              <a:gd name="T8" fmla="*/ 2147483647 w 3788"/>
              <a:gd name="T9" fmla="*/ 0 h 2305"/>
              <a:gd name="T10" fmla="*/ 2147483647 w 3788"/>
              <a:gd name="T11" fmla="*/ 0 h 2305"/>
              <a:gd name="T12" fmla="*/ 2147483647 w 3788"/>
              <a:gd name="T13" fmla="*/ 0 h 2305"/>
              <a:gd name="T14" fmla="*/ 2147483647 w 3788"/>
              <a:gd name="T15" fmla="*/ 0 h 2305"/>
              <a:gd name="T16" fmla="*/ 2147483647 w 3788"/>
              <a:gd name="T17" fmla="*/ 0 h 2305"/>
              <a:gd name="T18" fmla="*/ 2147483647 w 3788"/>
              <a:gd name="T19" fmla="*/ 0 h 2305"/>
              <a:gd name="T20" fmla="*/ 2147483647 w 3788"/>
              <a:gd name="T21" fmla="*/ 0 h 2305"/>
              <a:gd name="T22" fmla="*/ 2147483647 w 3788"/>
              <a:gd name="T23" fmla="*/ 0 h 2305"/>
              <a:gd name="T24" fmla="*/ 2147483647 w 3788"/>
              <a:gd name="T25" fmla="*/ 0 h 2305"/>
              <a:gd name="T26" fmla="*/ 2147483647 w 3788"/>
              <a:gd name="T27" fmla="*/ 0 h 2305"/>
              <a:gd name="T28" fmla="*/ 2147483647 w 3788"/>
              <a:gd name="T29" fmla="*/ 0 h 2305"/>
              <a:gd name="T30" fmla="*/ 2147483647 w 3788"/>
              <a:gd name="T31" fmla="*/ 0 h 2305"/>
              <a:gd name="T32" fmla="*/ 2147483647 w 3788"/>
              <a:gd name="T33" fmla="*/ 0 h 230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3788"/>
              <a:gd name="T52" fmla="*/ 0 h 2305"/>
              <a:gd name="T53" fmla="*/ 3788 w 3788"/>
              <a:gd name="T54" fmla="*/ 2305 h 2305"/>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3788" h="2305">
                <a:moveTo>
                  <a:pt x="0" y="2295"/>
                </a:moveTo>
                <a:cubicBezTo>
                  <a:pt x="61" y="2257"/>
                  <a:pt x="254" y="2148"/>
                  <a:pt x="368" y="2073"/>
                </a:cubicBezTo>
                <a:cubicBezTo>
                  <a:pt x="482" y="1998"/>
                  <a:pt x="579" y="1969"/>
                  <a:pt x="683" y="1845"/>
                </a:cubicBezTo>
                <a:cubicBezTo>
                  <a:pt x="787" y="1721"/>
                  <a:pt x="886" y="1520"/>
                  <a:pt x="990" y="1327"/>
                </a:cubicBezTo>
                <a:cubicBezTo>
                  <a:pt x="1094" y="1134"/>
                  <a:pt x="1196" y="886"/>
                  <a:pt x="1305" y="690"/>
                </a:cubicBezTo>
                <a:cubicBezTo>
                  <a:pt x="1414" y="494"/>
                  <a:pt x="1546" y="264"/>
                  <a:pt x="1643" y="150"/>
                </a:cubicBezTo>
                <a:cubicBezTo>
                  <a:pt x="1740" y="36"/>
                  <a:pt x="1830" y="14"/>
                  <a:pt x="1890" y="7"/>
                </a:cubicBezTo>
                <a:cubicBezTo>
                  <a:pt x="1950" y="0"/>
                  <a:pt x="1965" y="55"/>
                  <a:pt x="2003" y="105"/>
                </a:cubicBezTo>
                <a:cubicBezTo>
                  <a:pt x="2041" y="155"/>
                  <a:pt x="2060" y="187"/>
                  <a:pt x="2115" y="307"/>
                </a:cubicBezTo>
                <a:cubicBezTo>
                  <a:pt x="2170" y="427"/>
                  <a:pt x="2256" y="654"/>
                  <a:pt x="2333" y="825"/>
                </a:cubicBezTo>
                <a:cubicBezTo>
                  <a:pt x="2410" y="996"/>
                  <a:pt x="2489" y="1180"/>
                  <a:pt x="2580" y="1335"/>
                </a:cubicBezTo>
                <a:cubicBezTo>
                  <a:pt x="2671" y="1490"/>
                  <a:pt x="2809" y="1660"/>
                  <a:pt x="2880" y="1755"/>
                </a:cubicBezTo>
                <a:cubicBezTo>
                  <a:pt x="2951" y="1850"/>
                  <a:pt x="2936" y="1830"/>
                  <a:pt x="3008" y="1905"/>
                </a:cubicBezTo>
                <a:cubicBezTo>
                  <a:pt x="3080" y="1980"/>
                  <a:pt x="3230" y="2144"/>
                  <a:pt x="3315" y="2205"/>
                </a:cubicBezTo>
                <a:cubicBezTo>
                  <a:pt x="3400" y="2266"/>
                  <a:pt x="3443" y="2256"/>
                  <a:pt x="3518" y="2272"/>
                </a:cubicBezTo>
                <a:cubicBezTo>
                  <a:pt x="3593" y="2288"/>
                  <a:pt x="3720" y="2305"/>
                  <a:pt x="3765" y="2302"/>
                </a:cubicBezTo>
                <a:lnTo>
                  <a:pt x="3788" y="2253"/>
                </a:lnTo>
              </a:path>
            </a:pathLst>
          </a:custGeom>
          <a:noFill/>
          <a:ln w="19050">
            <a:solidFill>
              <a:srgbClr val="1B376D"/>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40968" name="Line 42"/>
          <p:cNvSpPr>
            <a:spLocks noChangeShapeType="1"/>
          </p:cNvSpPr>
          <p:nvPr/>
        </p:nvSpPr>
        <p:spPr bwMode="auto">
          <a:xfrm>
            <a:off x="4598404" y="3404308"/>
            <a:ext cx="0" cy="21043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40969" name="Line 43"/>
          <p:cNvSpPr>
            <a:spLocks noChangeShapeType="1"/>
          </p:cNvSpPr>
          <p:nvPr/>
        </p:nvSpPr>
        <p:spPr bwMode="auto">
          <a:xfrm>
            <a:off x="5775710" y="3404308"/>
            <a:ext cx="0" cy="21043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40970" name="Line 44"/>
          <p:cNvSpPr>
            <a:spLocks noChangeShapeType="1"/>
          </p:cNvSpPr>
          <p:nvPr/>
        </p:nvSpPr>
        <p:spPr bwMode="auto">
          <a:xfrm>
            <a:off x="6833578" y="3404308"/>
            <a:ext cx="0" cy="21043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40971" name="Line 45"/>
          <p:cNvSpPr>
            <a:spLocks noChangeShapeType="1"/>
          </p:cNvSpPr>
          <p:nvPr/>
        </p:nvSpPr>
        <p:spPr bwMode="auto">
          <a:xfrm>
            <a:off x="4751966" y="2812824"/>
            <a:ext cx="1979238" cy="0"/>
          </a:xfrm>
          <a:prstGeom prst="line">
            <a:avLst/>
          </a:prstGeom>
          <a:noFill/>
          <a:ln w="19050">
            <a:solidFill>
              <a:srgbClr val="FF2D80"/>
            </a:solidFill>
            <a:round/>
            <a:headEnd type="arrow" w="med" len="med"/>
            <a:tailEnd type="arrow" w="med" len="med"/>
          </a:ln>
          <a:extLst>
            <a:ext uri="{909E8E84-426E-40DD-AFC4-6F175D3DCCD1}">
              <a14:hiddenFill xmlns:a14="http://schemas.microsoft.com/office/drawing/2010/main">
                <a:noFill/>
              </a14:hiddenFill>
            </a:ext>
          </a:extLst>
        </p:spPr>
        <p:txBody>
          <a:bodyPr/>
          <a:lstStyle/>
          <a:p>
            <a:endParaRPr lang="en-GB"/>
          </a:p>
        </p:txBody>
      </p:sp>
      <p:sp>
        <p:nvSpPr>
          <p:cNvPr id="40972" name="Text Box 46"/>
          <p:cNvSpPr txBox="1">
            <a:spLocks noChangeArrowheads="1"/>
          </p:cNvSpPr>
          <p:nvPr/>
        </p:nvSpPr>
        <p:spPr bwMode="auto">
          <a:xfrm>
            <a:off x="5178526" y="2420396"/>
            <a:ext cx="1364992" cy="5459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r>
              <a:rPr lang="fr-FR" sz="2000" i="1" dirty="0">
                <a:solidFill>
                  <a:srgbClr val="FF2D80"/>
                </a:solidFill>
                <a:latin typeface="Times New Roman" pitchFamily="18" charset="0"/>
              </a:rPr>
              <a:t>incertitude</a:t>
            </a:r>
            <a:endParaRPr lang="fr-FR" sz="1000" i="1" dirty="0">
              <a:solidFill>
                <a:srgbClr val="FF2D80"/>
              </a:solidFill>
              <a:latin typeface="Times New Roman" pitchFamily="18" charset="0"/>
            </a:endParaRPr>
          </a:p>
        </p:txBody>
      </p:sp>
      <p:sp>
        <p:nvSpPr>
          <p:cNvPr id="40973" name="Text Box 47"/>
          <p:cNvSpPr txBox="1">
            <a:spLocks noChangeArrowheads="1"/>
          </p:cNvSpPr>
          <p:nvPr/>
        </p:nvSpPr>
        <p:spPr bwMode="auto">
          <a:xfrm>
            <a:off x="3915908" y="3614740"/>
            <a:ext cx="4828659" cy="5459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r>
              <a:rPr lang="fr-FR" sz="1800" i="1">
                <a:latin typeface="Times New Roman" pitchFamily="18" charset="0"/>
              </a:rPr>
              <a:t>résultat1         résultat2       résultat3</a:t>
            </a:r>
          </a:p>
        </p:txBody>
      </p:sp>
      <p:sp>
        <p:nvSpPr>
          <p:cNvPr id="14" name="Text Box 16"/>
          <p:cNvSpPr txBox="1">
            <a:spLocks noChangeArrowheads="1"/>
          </p:cNvSpPr>
          <p:nvPr/>
        </p:nvSpPr>
        <p:spPr bwMode="auto">
          <a:xfrm>
            <a:off x="216371" y="5997123"/>
            <a:ext cx="9924309"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Tahoma" pitchFamily="34" charset="0"/>
              </a:defRPr>
            </a:lvl1pPr>
            <a:lvl2pPr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lvl="1">
              <a:spcBef>
                <a:spcPts val="300"/>
              </a:spcBef>
              <a:spcAft>
                <a:spcPts val="300"/>
              </a:spcAft>
            </a:pPr>
            <a:r>
              <a:rPr lang="fr-FR" sz="1600" b="1" dirty="0">
                <a:solidFill>
                  <a:srgbClr val="1B376D"/>
                </a:solidFill>
                <a:latin typeface="Handlee" panose="02000000000000000000" pitchFamily="2" charset="0"/>
              </a:rPr>
              <a:t>Exemple </a:t>
            </a:r>
            <a:r>
              <a:rPr lang="fr-FR" sz="1800" b="1" dirty="0">
                <a:solidFill>
                  <a:srgbClr val="1B376D"/>
                </a:solidFill>
                <a:latin typeface="Handlee" panose="02000000000000000000" pitchFamily="2" charset="0"/>
              </a:rPr>
              <a:t>:</a:t>
            </a:r>
            <a:r>
              <a:rPr lang="fr-FR" sz="1800" i="1" dirty="0">
                <a:solidFill>
                  <a:srgbClr val="FF5008"/>
                </a:solidFill>
                <a:latin typeface="Handlee" panose="02000000000000000000" pitchFamily="2" charset="0"/>
              </a:rPr>
              <a:t> </a:t>
            </a:r>
            <a:r>
              <a:rPr lang="fr-FR" sz="1600" dirty="0">
                <a:solidFill>
                  <a:srgbClr val="1B376D"/>
                </a:solidFill>
                <a:latin typeface="Handlee" panose="02000000000000000000" pitchFamily="2" charset="0"/>
                <a:cs typeface="Arial" charset="0"/>
              </a:rPr>
              <a:t>Le temps de chute d’une masse a été mesuré 20 fois dans des conditions de répétabilité. </a:t>
            </a:r>
            <a:br>
              <a:rPr lang="fr-FR" sz="1600" dirty="0">
                <a:solidFill>
                  <a:srgbClr val="1B376D"/>
                </a:solidFill>
                <a:latin typeface="Handlee" panose="02000000000000000000" pitchFamily="2" charset="0"/>
                <a:cs typeface="Arial" charset="0"/>
              </a:rPr>
            </a:br>
            <a:r>
              <a:rPr lang="fr-FR" sz="1600" dirty="0">
                <a:solidFill>
                  <a:srgbClr val="1B376D"/>
                </a:solidFill>
                <a:latin typeface="Handlee" panose="02000000000000000000" pitchFamily="2" charset="0"/>
                <a:cs typeface="Arial" charset="0"/>
              </a:rPr>
              <a:t>                  On note t le temps de chute moyen et u(t) l’incertitude sur cette valeur moyenne.</a:t>
            </a:r>
          </a:p>
        </p:txBody>
      </p:sp>
    </p:spTree>
    <p:extLst>
      <p:ext uri="{BB962C8B-B14F-4D97-AF65-F5344CB8AC3E}">
        <p14:creationId xmlns:p14="http://schemas.microsoft.com/office/powerpoint/2010/main" val="27416370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48010" y="2556480"/>
            <a:ext cx="3743990" cy="3439991"/>
          </a:xfrm>
          <a:prstGeom prst="rect">
            <a:avLst/>
          </a:prstGeom>
        </p:spPr>
      </p:pic>
      <p:sp>
        <p:nvSpPr>
          <p:cNvPr id="2" name="Titre 1"/>
          <p:cNvSpPr>
            <a:spLocks noGrp="1"/>
          </p:cNvSpPr>
          <p:nvPr>
            <p:ph type="title"/>
          </p:nvPr>
        </p:nvSpPr>
        <p:spPr/>
        <p:txBody>
          <a:bodyPr>
            <a:normAutofit/>
          </a:bodyPr>
          <a:lstStyle/>
          <a:p>
            <a:r>
              <a:rPr lang="fr-FR" dirty="0"/>
              <a:t>Evaluer l’incertitude</a:t>
            </a:r>
            <a:endParaRPr lang="en-US" dirty="0"/>
          </a:p>
        </p:txBody>
      </p:sp>
      <p:sp>
        <p:nvSpPr>
          <p:cNvPr id="5" name="Rectangle 29"/>
          <p:cNvSpPr>
            <a:spLocks noGrp="1" noChangeArrowheads="1"/>
          </p:cNvSpPr>
          <p:nvPr>
            <p:ph type="sldNum" sz="quarter" idx="12"/>
          </p:nvPr>
        </p:nvSpPr>
        <p:spPr/>
        <p:txBody>
          <a:bodyPr/>
          <a:lstStyle/>
          <a:p>
            <a:pPr>
              <a:defRPr/>
            </a:pPr>
            <a:fld id="{F3C1E0E0-F32D-4298-A4BD-08E5615870F6}" type="slidenum">
              <a:rPr lang="fr-FR"/>
              <a:pPr>
                <a:defRPr/>
              </a:pPr>
              <a:t>19</a:t>
            </a:fld>
            <a:endParaRPr lang="fr-FR"/>
          </a:p>
        </p:txBody>
      </p:sp>
      <p:sp>
        <p:nvSpPr>
          <p:cNvPr id="27651" name="Rectangle 1028"/>
          <p:cNvSpPr>
            <a:spLocks noChangeArrowheads="1"/>
          </p:cNvSpPr>
          <p:nvPr/>
        </p:nvSpPr>
        <p:spPr bwMode="auto">
          <a:xfrm>
            <a:off x="934900" y="1881671"/>
            <a:ext cx="8424253" cy="4114800"/>
          </a:xfrm>
          <a:prstGeom prst="rect">
            <a:avLst/>
          </a:prstGeom>
          <a:noFill/>
          <a:ln w="9525">
            <a:noFill/>
            <a:miter lim="800000"/>
            <a:headEnd/>
            <a:tailEnd/>
          </a:ln>
        </p:spPr>
        <p:txBody>
          <a:bodyPr/>
          <a:lstStyle/>
          <a:p>
            <a:pPr marL="342900" indent="-342900" eaLnBrk="0" hangingPunct="0">
              <a:spcBef>
                <a:spcPct val="20000"/>
              </a:spcBef>
              <a:buSzPct val="70000"/>
              <a:buFont typeface="Monotype Sorts" pitchFamily="2" charset="2"/>
              <a:buChar char="n"/>
              <a:defRPr/>
            </a:pPr>
            <a:r>
              <a:rPr kumimoji="1" lang="fr-FR" sz="2000" dirty="0">
                <a:latin typeface="Arial" charset="0"/>
              </a:rPr>
              <a:t>Document de référence :</a:t>
            </a:r>
          </a:p>
          <a:p>
            <a:pPr marL="342900" indent="-342900" eaLnBrk="0" hangingPunct="0">
              <a:spcBef>
                <a:spcPct val="20000"/>
              </a:spcBef>
              <a:buClr>
                <a:schemeClr val="accent1"/>
              </a:buClr>
              <a:buSzPct val="70000"/>
              <a:defRPr/>
            </a:pPr>
            <a:r>
              <a:rPr kumimoji="1" lang="fr-FR" sz="3200" dirty="0">
                <a:latin typeface="Arial" charset="0"/>
              </a:rPr>
              <a:t>	</a:t>
            </a:r>
            <a:r>
              <a:rPr kumimoji="1" lang="fr-FR" sz="2000" b="1" i="1" dirty="0">
                <a:solidFill>
                  <a:srgbClr val="FF2D80"/>
                </a:solidFill>
                <a:latin typeface="Arial" charset="0"/>
              </a:rPr>
              <a:t>G</a:t>
            </a:r>
            <a:r>
              <a:rPr kumimoji="1" lang="fr-FR" sz="2000" i="1" dirty="0">
                <a:latin typeface="Arial" charset="0"/>
              </a:rPr>
              <a:t>uide to the Expression of </a:t>
            </a:r>
            <a:r>
              <a:rPr kumimoji="1" lang="fr-FR" sz="2000" b="1" i="1" dirty="0" err="1">
                <a:solidFill>
                  <a:srgbClr val="FF2D80"/>
                </a:solidFill>
                <a:latin typeface="Arial" charset="0"/>
              </a:rPr>
              <a:t>U</a:t>
            </a:r>
            <a:r>
              <a:rPr kumimoji="1" lang="fr-FR" sz="2000" i="1" dirty="0" err="1">
                <a:latin typeface="Arial" charset="0"/>
              </a:rPr>
              <a:t>ncertainty</a:t>
            </a:r>
            <a:r>
              <a:rPr kumimoji="1" lang="fr-FR" sz="2000" i="1" dirty="0">
                <a:latin typeface="Arial" charset="0"/>
              </a:rPr>
              <a:t> in </a:t>
            </a:r>
            <a:r>
              <a:rPr kumimoji="1" lang="fr-FR" sz="2000" b="1" i="1" dirty="0" err="1">
                <a:solidFill>
                  <a:srgbClr val="FF2D80"/>
                </a:solidFill>
                <a:latin typeface="Arial" charset="0"/>
              </a:rPr>
              <a:t>M</a:t>
            </a:r>
            <a:r>
              <a:rPr kumimoji="1" lang="fr-FR" sz="2000" i="1" dirty="0" err="1">
                <a:latin typeface="Arial" charset="0"/>
              </a:rPr>
              <a:t>easurement</a:t>
            </a:r>
            <a:r>
              <a:rPr kumimoji="1" lang="fr-FR" sz="2000" i="1" dirty="0">
                <a:latin typeface="Arial" charset="0"/>
              </a:rPr>
              <a:t> (GUM 1995) </a:t>
            </a:r>
          </a:p>
          <a:p>
            <a:pPr marL="342900" indent="-342900" eaLnBrk="0" hangingPunct="0">
              <a:spcBef>
                <a:spcPct val="20000"/>
              </a:spcBef>
              <a:buClr>
                <a:schemeClr val="accent1"/>
              </a:buClr>
              <a:buSzPct val="70000"/>
              <a:defRPr/>
            </a:pPr>
            <a:r>
              <a:rPr kumimoji="1" lang="fr-FR" sz="2000" dirty="0"/>
              <a:t>	</a:t>
            </a:r>
            <a:r>
              <a:rPr kumimoji="1" lang="fr-FR" dirty="0"/>
              <a:t>Publié en 1999 sous la forme d’une </a:t>
            </a:r>
            <a:r>
              <a:rPr lang="fr-FR" dirty="0"/>
              <a:t>norme française NF ENV 13005</a:t>
            </a:r>
            <a:endParaRPr kumimoji="1" lang="fr-FR" dirty="0"/>
          </a:p>
          <a:p>
            <a:pPr marL="342900" indent="-342900" eaLnBrk="0" hangingPunct="0">
              <a:spcBef>
                <a:spcPct val="20000"/>
              </a:spcBef>
              <a:buClr>
                <a:schemeClr val="accent1"/>
              </a:buClr>
              <a:buSzPct val="70000"/>
              <a:defRPr/>
            </a:pPr>
            <a:r>
              <a:rPr kumimoji="1" lang="fr-FR" dirty="0">
                <a:latin typeface="Arial" charset="0"/>
              </a:rPr>
              <a:t>	En développement continu </a:t>
            </a:r>
            <a:r>
              <a:rPr kumimoji="1" lang="fr-FR" sz="1400" dirty="0">
                <a:latin typeface="Arial" charset="0"/>
              </a:rPr>
              <a:t>(dernière mise à jour octobre 2012).</a:t>
            </a:r>
          </a:p>
          <a:p>
            <a:pPr marL="742950" lvl="1" indent="-285750" eaLnBrk="0" hangingPunct="0">
              <a:spcBef>
                <a:spcPct val="20000"/>
              </a:spcBef>
              <a:buFontTx/>
              <a:buChar char="–"/>
              <a:defRPr/>
            </a:pPr>
            <a:endParaRPr kumimoji="1" lang="en-GB" sz="1400" dirty="0">
              <a:latin typeface="Arial" charset="0"/>
            </a:endParaRPr>
          </a:p>
          <a:p>
            <a:pPr marL="342900" indent="-342900" eaLnBrk="0" hangingPunct="0">
              <a:spcBef>
                <a:spcPct val="20000"/>
              </a:spcBef>
              <a:buClr>
                <a:schemeClr val="accent1"/>
              </a:buClr>
              <a:buSzPct val="70000"/>
              <a:buFont typeface="Monotype Sorts" pitchFamily="2" charset="2"/>
              <a:buChar char="n"/>
              <a:defRPr/>
            </a:pPr>
            <a:endParaRPr kumimoji="1" lang="fr-FR" sz="2000" dirty="0">
              <a:latin typeface="Arial" charset="0"/>
            </a:endParaRPr>
          </a:p>
        </p:txBody>
      </p:sp>
      <p:sp>
        <p:nvSpPr>
          <p:cNvPr id="43013" name="Rectangle 40"/>
          <p:cNvSpPr>
            <a:spLocks noChangeArrowheads="1"/>
          </p:cNvSpPr>
          <p:nvPr/>
        </p:nvSpPr>
        <p:spPr bwMode="auto">
          <a:xfrm>
            <a:off x="934900" y="4596642"/>
            <a:ext cx="7761287" cy="2138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eaLnBrk="0" hangingPunct="0">
              <a:spcBef>
                <a:spcPct val="20000"/>
              </a:spcBef>
              <a:spcAft>
                <a:spcPts val="1200"/>
              </a:spcAft>
              <a:buSzPct val="70000"/>
              <a:buFont typeface="Monotype Sorts" pitchFamily="2" charset="2"/>
              <a:buChar char="n"/>
            </a:pPr>
            <a:endParaRPr kumimoji="1" lang="fr-FR" sz="2000" dirty="0">
              <a:latin typeface="Arial" charset="0"/>
            </a:endParaRPr>
          </a:p>
          <a:p>
            <a:pPr marL="342900" indent="-342900" eaLnBrk="0" hangingPunct="0">
              <a:spcBef>
                <a:spcPct val="20000"/>
              </a:spcBef>
              <a:spcAft>
                <a:spcPts val="1200"/>
              </a:spcAft>
              <a:buSzPct val="70000"/>
              <a:buFont typeface="Monotype Sorts" pitchFamily="2" charset="2"/>
              <a:buChar char="n"/>
            </a:pPr>
            <a:r>
              <a:rPr kumimoji="1" lang="fr-FR" sz="2000" dirty="0">
                <a:latin typeface="Arial" charset="0"/>
              </a:rPr>
              <a:t>Objectif : exprimer le doute sur le résultat puis le fiabiliser </a:t>
            </a:r>
            <a:endParaRPr kumimoji="1" lang="fr-FR" dirty="0">
              <a:latin typeface="Arial" charset="0"/>
            </a:endParaRPr>
          </a:p>
          <a:p>
            <a:pPr marL="819150" lvl="1" indent="-285750" eaLnBrk="0" hangingPunct="0">
              <a:spcBef>
                <a:spcPct val="20000"/>
              </a:spcBef>
              <a:buFontTx/>
              <a:buChar char="–"/>
            </a:pPr>
            <a:r>
              <a:rPr kumimoji="1" lang="fr-FR" dirty="0">
                <a:latin typeface="Arial" charset="0"/>
              </a:rPr>
              <a:t>en caractérisant la loi de répartition des résultats des mesures</a:t>
            </a:r>
          </a:p>
          <a:p>
            <a:pPr marL="819150" lvl="1" indent="-285750" eaLnBrk="0" hangingPunct="0">
              <a:spcBef>
                <a:spcPct val="20000"/>
              </a:spcBef>
              <a:buFontTx/>
              <a:buChar char="–"/>
            </a:pPr>
            <a:r>
              <a:rPr kumimoji="1" lang="fr-FR" dirty="0">
                <a:latin typeface="Arial" charset="0"/>
              </a:rPr>
              <a:t>en répétant les mesures </a:t>
            </a:r>
          </a:p>
          <a:p>
            <a:pPr marL="819150" lvl="1" indent="-285750" eaLnBrk="0" hangingPunct="0">
              <a:spcBef>
                <a:spcPct val="20000"/>
              </a:spcBef>
              <a:buFontTx/>
              <a:buChar char="–"/>
            </a:pPr>
            <a:r>
              <a:rPr kumimoji="1" lang="fr-FR" dirty="0">
                <a:latin typeface="Arial" charset="0"/>
              </a:rPr>
              <a:t>en appliquant des corrections</a:t>
            </a:r>
            <a:endParaRPr kumimoji="1" lang="fr-FR" sz="2000" dirty="0">
              <a:latin typeface="Arial" charset="0"/>
            </a:endParaRPr>
          </a:p>
        </p:txBody>
      </p:sp>
      <p:pic>
        <p:nvPicPr>
          <p:cNvPr id="7" name="Image 6">
            <a:extLst>
              <a:ext uri="{FF2B5EF4-FFF2-40B4-BE49-F238E27FC236}">
                <a16:creationId xmlns:a16="http://schemas.microsoft.com/office/drawing/2014/main" id="{DB83B616-E023-457A-96CD-23331CF63FBF}"/>
              </a:ext>
            </a:extLst>
          </p:cNvPr>
          <p:cNvPicPr>
            <a:picLocks noChangeAspect="1"/>
          </p:cNvPicPr>
          <p:nvPr/>
        </p:nvPicPr>
        <p:blipFill>
          <a:blip r:embed="rId3"/>
          <a:stretch>
            <a:fillRect/>
          </a:stretch>
        </p:blipFill>
        <p:spPr>
          <a:xfrm>
            <a:off x="1222940" y="3675159"/>
            <a:ext cx="6589413" cy="1202631"/>
          </a:xfrm>
          <a:prstGeom prst="rect">
            <a:avLst/>
          </a:prstGeom>
          <a:ln w="28575">
            <a:solidFill>
              <a:srgbClr val="2E8A5C"/>
            </a:solidFill>
          </a:ln>
        </p:spPr>
      </p:pic>
    </p:spTree>
    <p:extLst>
      <p:ext uri="{BB962C8B-B14F-4D97-AF65-F5344CB8AC3E}">
        <p14:creationId xmlns:p14="http://schemas.microsoft.com/office/powerpoint/2010/main" val="31109088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ZoneTexte 2"/>
          <p:cNvSpPr txBox="1"/>
          <p:nvPr/>
        </p:nvSpPr>
        <p:spPr>
          <a:xfrm>
            <a:off x="733131" y="1422366"/>
            <a:ext cx="10887075" cy="5045227"/>
          </a:xfrm>
          <a:prstGeom prst="rect">
            <a:avLst/>
          </a:prstGeom>
          <a:solidFill>
            <a:srgbClr val="1B376D"/>
          </a:solidFill>
        </p:spPr>
        <p:txBody>
          <a:bodyPr wrap="square" rtlCol="0">
            <a:spAutoFit/>
          </a:bodyPr>
          <a:lstStyle/>
          <a:p>
            <a:pPr algn="ctr"/>
            <a:endParaRPr lang="fr-FR" dirty="0"/>
          </a:p>
          <a:p>
            <a:pPr algn="ctr"/>
            <a:endParaRPr lang="fr-FR" dirty="0"/>
          </a:p>
          <a:p>
            <a:pPr algn="ctr"/>
            <a:endParaRPr lang="fr-FR" sz="2800" dirty="0"/>
          </a:p>
          <a:p>
            <a:pPr marL="1719263" indent="-914400">
              <a:lnSpc>
                <a:spcPct val="90000"/>
              </a:lnSpc>
              <a:spcBef>
                <a:spcPct val="0"/>
              </a:spcBef>
              <a:buAutoNum type="arabicPeriod"/>
            </a:pPr>
            <a:r>
              <a:rPr lang="fr-FR" sz="4800" b="1" dirty="0">
                <a:solidFill>
                  <a:schemeClr val="bg1"/>
                </a:solidFill>
                <a:latin typeface="Arial" panose="020B0604020202020204" pitchFamily="34" charset="0"/>
                <a:ea typeface="+mj-ea"/>
                <a:cs typeface="Arial" panose="020B0604020202020204" pitchFamily="34" charset="0"/>
              </a:rPr>
              <a:t>Le système international</a:t>
            </a:r>
            <a:br>
              <a:rPr lang="fr-FR" sz="4800" b="1" dirty="0">
                <a:solidFill>
                  <a:schemeClr val="bg1"/>
                </a:solidFill>
                <a:latin typeface="Arial" panose="020B0604020202020204" pitchFamily="34" charset="0"/>
                <a:ea typeface="+mj-ea"/>
                <a:cs typeface="Arial" panose="020B0604020202020204" pitchFamily="34" charset="0"/>
              </a:rPr>
            </a:br>
            <a:r>
              <a:rPr lang="fr-FR" sz="4800" b="1" dirty="0">
                <a:solidFill>
                  <a:schemeClr val="bg1"/>
                </a:solidFill>
                <a:latin typeface="Arial" panose="020B0604020202020204" pitchFamily="34" charset="0"/>
                <a:ea typeface="+mj-ea"/>
                <a:cs typeface="Arial" panose="020B0604020202020204" pitchFamily="34" charset="0"/>
              </a:rPr>
              <a:t>de mesure</a:t>
            </a:r>
          </a:p>
          <a:p>
            <a:pPr algn="ctr">
              <a:lnSpc>
                <a:spcPct val="90000"/>
              </a:lnSpc>
              <a:spcBef>
                <a:spcPct val="0"/>
              </a:spcBef>
            </a:pPr>
            <a:endParaRPr kumimoji="1" lang="fr-FR" sz="3600" b="1" dirty="0">
              <a:solidFill>
                <a:schemeClr val="accent2"/>
              </a:solidFill>
              <a:latin typeface="Arial Narrow" pitchFamily="34" charset="0"/>
              <a:cs typeface="Arial" panose="020B0604020202020204" pitchFamily="34" charset="0"/>
            </a:endParaRPr>
          </a:p>
          <a:p>
            <a:pPr marL="2628900" lvl="5" indent="-342900">
              <a:lnSpc>
                <a:spcPct val="90000"/>
              </a:lnSpc>
              <a:buFont typeface="Arial" panose="020B0604020202020204" pitchFamily="34" charset="0"/>
              <a:buChar char="•"/>
            </a:pPr>
            <a:r>
              <a:rPr lang="fr-FR" sz="3600" dirty="0">
                <a:solidFill>
                  <a:schemeClr val="bg1"/>
                </a:solidFill>
                <a:latin typeface="Arial" panose="020B0604020202020204" pitchFamily="34" charset="0"/>
                <a:cs typeface="Arial" panose="020B0604020202020204" pitchFamily="34" charset="0"/>
              </a:rPr>
              <a:t>Les unités SI</a:t>
            </a:r>
          </a:p>
          <a:p>
            <a:pPr marL="2628900" lvl="5" indent="-342900">
              <a:lnSpc>
                <a:spcPct val="90000"/>
              </a:lnSpc>
              <a:buFont typeface="Arial" panose="020B0604020202020204" pitchFamily="34" charset="0"/>
              <a:buChar char="•"/>
            </a:pPr>
            <a:r>
              <a:rPr lang="fr-FR" sz="3600" dirty="0">
                <a:solidFill>
                  <a:schemeClr val="bg1"/>
                </a:solidFill>
                <a:latin typeface="Arial" panose="020B0604020202020204" pitchFamily="34" charset="0"/>
                <a:cs typeface="Arial" panose="020B0604020202020204" pitchFamily="34" charset="0"/>
              </a:rPr>
              <a:t>Les règles d’écriture</a:t>
            </a:r>
          </a:p>
          <a:p>
            <a:pPr lvl="5">
              <a:lnSpc>
                <a:spcPct val="90000"/>
              </a:lnSpc>
            </a:pPr>
            <a:endParaRPr lang="fr-FR" sz="1050" dirty="0">
              <a:solidFill>
                <a:schemeClr val="bg1"/>
              </a:solidFill>
            </a:endParaRPr>
          </a:p>
          <a:p>
            <a:pPr lvl="5">
              <a:lnSpc>
                <a:spcPct val="90000"/>
              </a:lnSpc>
            </a:pPr>
            <a:endParaRPr lang="fr-FR" sz="2400" dirty="0">
              <a:solidFill>
                <a:schemeClr val="bg1"/>
              </a:solidFill>
            </a:endParaRPr>
          </a:p>
          <a:p>
            <a:pPr lvl="5">
              <a:lnSpc>
                <a:spcPct val="90000"/>
              </a:lnSpc>
            </a:pPr>
            <a:endParaRPr lang="fr-FR" sz="2400" dirty="0">
              <a:solidFill>
                <a:schemeClr val="bg1"/>
              </a:solidFill>
            </a:endParaRPr>
          </a:p>
          <a:p>
            <a:pPr lvl="5">
              <a:lnSpc>
                <a:spcPct val="90000"/>
              </a:lnSpc>
            </a:pPr>
            <a:endParaRPr lang="fr-FR" sz="2400" dirty="0">
              <a:solidFill>
                <a:schemeClr val="bg1"/>
              </a:solidFill>
            </a:endParaRPr>
          </a:p>
        </p:txBody>
      </p:sp>
      <p:sp>
        <p:nvSpPr>
          <p:cNvPr id="2" name="ZoneTexte 1"/>
          <p:cNvSpPr txBox="1"/>
          <p:nvPr/>
        </p:nvSpPr>
        <p:spPr>
          <a:xfrm>
            <a:off x="1109319" y="5519083"/>
            <a:ext cx="10510887" cy="769441"/>
          </a:xfrm>
          <a:prstGeom prst="rect">
            <a:avLst/>
          </a:prstGeom>
          <a:noFill/>
        </p:spPr>
        <p:txBody>
          <a:bodyPr wrap="square" rtlCol="0">
            <a:spAutoFit/>
          </a:bodyPr>
          <a:lstStyle/>
          <a:p>
            <a:r>
              <a:rPr lang="fr-FR" sz="2800" i="1" dirty="0">
                <a:solidFill>
                  <a:schemeClr val="bg1"/>
                </a:solidFill>
                <a:latin typeface="Arial Rounded MT Bold" panose="020F0704030504030204" pitchFamily="34" charset="0"/>
              </a:rPr>
              <a:t>‘‘ </a:t>
            </a:r>
            <a:r>
              <a:rPr lang="fr-FR" sz="1600" i="1" dirty="0">
                <a:solidFill>
                  <a:schemeClr val="bg1"/>
                </a:solidFill>
              </a:rPr>
              <a:t>Si la connerie se mesurait, il servirait de mètre-étalon… Y serait à Sèvres.</a:t>
            </a:r>
            <a:r>
              <a:rPr lang="fr-FR" sz="2800" i="1" dirty="0">
                <a:solidFill>
                  <a:schemeClr val="bg1"/>
                </a:solidFill>
                <a:latin typeface="Arial Rounded MT Bold" panose="020F0704030504030204" pitchFamily="34" charset="0"/>
              </a:rPr>
              <a:t>’’</a:t>
            </a:r>
            <a:r>
              <a:rPr lang="fr-FR" sz="1600" i="1" dirty="0">
                <a:solidFill>
                  <a:schemeClr val="bg1"/>
                </a:solidFill>
                <a:latin typeface="Arial Rounded MT Bold" panose="020F0704030504030204" pitchFamily="34" charset="0"/>
              </a:rPr>
              <a:t> </a:t>
            </a:r>
            <a:r>
              <a:rPr lang="fr-FR" sz="2800" i="1" dirty="0">
                <a:solidFill>
                  <a:schemeClr val="bg1"/>
                </a:solidFill>
                <a:latin typeface="Arial Rounded MT Bold" panose="020F0704030504030204" pitchFamily="34" charset="0"/>
              </a:rPr>
              <a:t> </a:t>
            </a:r>
          </a:p>
          <a:p>
            <a:r>
              <a:rPr lang="fr-FR" sz="1600" i="1" dirty="0">
                <a:solidFill>
                  <a:schemeClr val="bg1"/>
                </a:solidFill>
                <a:latin typeface="Arial Rounded MT Bold" panose="020F0704030504030204" pitchFamily="34" charset="0"/>
              </a:rPr>
              <a:t>-</a:t>
            </a:r>
            <a:r>
              <a:rPr lang="fr-FR" sz="1600" i="1" dirty="0">
                <a:solidFill>
                  <a:schemeClr val="bg1"/>
                </a:solidFill>
              </a:rPr>
              <a:t>- Michel Audiard </a:t>
            </a:r>
            <a:r>
              <a:rPr lang="fr-FR" sz="1600" i="1" dirty="0">
                <a:solidFill>
                  <a:schemeClr val="bg1"/>
                </a:solidFill>
                <a:latin typeface="Arial Rounded MT Bold" panose="020F0704030504030204" pitchFamily="34" charset="0"/>
              </a:rPr>
              <a:t>-</a:t>
            </a:r>
            <a:r>
              <a:rPr lang="fr-FR" sz="1600" i="1" dirty="0">
                <a:solidFill>
                  <a:schemeClr val="bg1"/>
                </a:solidFill>
              </a:rPr>
              <a:t>-</a:t>
            </a:r>
          </a:p>
        </p:txBody>
      </p:sp>
      <p:pic>
        <p:nvPicPr>
          <p:cNvPr id="4" name="Image 3"/>
          <p:cNvPicPr>
            <a:picLocks noChangeAspect="1"/>
          </p:cNvPicPr>
          <p:nvPr/>
        </p:nvPicPr>
        <p:blipFill>
          <a:blip r:embed="rId2">
            <a:lum bright="70000" contrast="-70000"/>
            <a:extLst>
              <a:ext uri="{28A0092B-C50C-407E-A947-70E740481C1C}">
                <a14:useLocalDpi xmlns:a14="http://schemas.microsoft.com/office/drawing/2010/main" val="0"/>
              </a:ext>
            </a:extLst>
          </a:blip>
          <a:stretch>
            <a:fillRect/>
          </a:stretch>
        </p:blipFill>
        <p:spPr>
          <a:xfrm>
            <a:off x="8765486" y="3695308"/>
            <a:ext cx="2456338" cy="2456338"/>
          </a:xfrm>
          <a:prstGeom prst="rect">
            <a:avLst/>
          </a:prstGeom>
        </p:spPr>
      </p:pic>
    </p:spTree>
    <p:extLst>
      <p:ext uri="{BB962C8B-B14F-4D97-AF65-F5344CB8AC3E}">
        <p14:creationId xmlns:p14="http://schemas.microsoft.com/office/powerpoint/2010/main" val="34855688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3" name="Espace réservé du contenu 2"/>
          <p:cNvSpPr>
            <a:spLocks noGrp="1"/>
          </p:cNvSpPr>
          <p:nvPr>
            <p:ph idx="1"/>
          </p:nvPr>
        </p:nvSpPr>
        <p:spPr/>
        <p:txBody>
          <a:bodyPr/>
          <a:lstStyle/>
          <a:p>
            <a:endParaRPr lang="fr-FR"/>
          </a:p>
        </p:txBody>
      </p:sp>
      <p:sp>
        <p:nvSpPr>
          <p:cNvPr id="4" name="Espace réservé du numéro de diapositive 3"/>
          <p:cNvSpPr>
            <a:spLocks noGrp="1"/>
          </p:cNvSpPr>
          <p:nvPr>
            <p:ph type="sldNum" sz="quarter" idx="12"/>
          </p:nvPr>
        </p:nvSpPr>
        <p:spPr/>
        <p:txBody>
          <a:bodyPr/>
          <a:lstStyle/>
          <a:p>
            <a:fld id="{7C59E55F-A350-4989-9404-8411324CBBDC}" type="slidenum">
              <a:rPr lang="fr-FR" smtClean="0"/>
              <a:pPr/>
              <a:t>20</a:t>
            </a:fld>
            <a:endParaRPr lang="fr-FR" dirty="0"/>
          </a:p>
        </p:txBody>
      </p:sp>
      <p:pic>
        <p:nvPicPr>
          <p:cNvPr id="5" name="Image 4"/>
          <p:cNvPicPr>
            <a:picLocks noChangeAspect="1"/>
          </p:cNvPicPr>
          <p:nvPr/>
        </p:nvPicPr>
        <p:blipFill>
          <a:blip r:embed="rId2"/>
          <a:stretch>
            <a:fillRect/>
          </a:stretch>
        </p:blipFill>
        <p:spPr>
          <a:xfrm>
            <a:off x="1717696" y="644492"/>
            <a:ext cx="8341743" cy="6373148"/>
          </a:xfrm>
          <a:prstGeom prst="rect">
            <a:avLst/>
          </a:prstGeom>
        </p:spPr>
      </p:pic>
    </p:spTree>
    <p:extLst>
      <p:ext uri="{BB962C8B-B14F-4D97-AF65-F5344CB8AC3E}">
        <p14:creationId xmlns:p14="http://schemas.microsoft.com/office/powerpoint/2010/main" val="33814419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8BCBD80D-25C3-410B-A16D-48E9F26E25A8}"/>
              </a:ext>
            </a:extLst>
          </p:cNvPr>
          <p:cNvSpPr>
            <a:spLocks noGrp="1"/>
          </p:cNvSpPr>
          <p:nvPr>
            <p:ph type="sldNum" sz="quarter" idx="12"/>
          </p:nvPr>
        </p:nvSpPr>
        <p:spPr/>
        <p:txBody>
          <a:bodyPr/>
          <a:lstStyle/>
          <a:p>
            <a:fld id="{7C59E55F-A350-4989-9404-8411324CBBDC}" type="slidenum">
              <a:rPr lang="fr-FR" smtClean="0"/>
              <a:pPr/>
              <a:t>21</a:t>
            </a:fld>
            <a:endParaRPr lang="fr-FR" dirty="0"/>
          </a:p>
        </p:txBody>
      </p:sp>
      <p:pic>
        <p:nvPicPr>
          <p:cNvPr id="6" name="Image 5">
            <a:extLst>
              <a:ext uri="{FF2B5EF4-FFF2-40B4-BE49-F238E27FC236}">
                <a16:creationId xmlns:a16="http://schemas.microsoft.com/office/drawing/2014/main" id="{936193A8-8625-43EE-AC0F-C6AC93A78412}"/>
              </a:ext>
            </a:extLst>
          </p:cNvPr>
          <p:cNvPicPr>
            <a:picLocks noChangeAspect="1"/>
          </p:cNvPicPr>
          <p:nvPr/>
        </p:nvPicPr>
        <p:blipFill>
          <a:blip r:embed="rId3"/>
          <a:stretch>
            <a:fillRect/>
          </a:stretch>
        </p:blipFill>
        <p:spPr>
          <a:xfrm>
            <a:off x="807204" y="1128543"/>
            <a:ext cx="4882313" cy="5104625"/>
          </a:xfrm>
          <a:prstGeom prst="rect">
            <a:avLst/>
          </a:prstGeom>
        </p:spPr>
      </p:pic>
      <p:sp>
        <p:nvSpPr>
          <p:cNvPr id="8" name="Croix 7">
            <a:extLst>
              <a:ext uri="{FF2B5EF4-FFF2-40B4-BE49-F238E27FC236}">
                <a16:creationId xmlns:a16="http://schemas.microsoft.com/office/drawing/2014/main" id="{87A81EF3-C62A-498F-A6CE-000CD874C85D}"/>
              </a:ext>
            </a:extLst>
          </p:cNvPr>
          <p:cNvSpPr/>
          <p:nvPr/>
        </p:nvSpPr>
        <p:spPr>
          <a:xfrm rot="2630348">
            <a:off x="1961801" y="3096691"/>
            <a:ext cx="3069772" cy="3135085"/>
          </a:xfrm>
          <a:prstGeom prst="plus">
            <a:avLst>
              <a:gd name="adj" fmla="val 41667"/>
            </a:avLst>
          </a:prstGeom>
          <a:solidFill>
            <a:srgbClr val="FF2D80"/>
          </a:solidFill>
          <a:ln>
            <a:solidFill>
              <a:srgbClr val="FF2D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0" name="Image 9">
            <a:extLst>
              <a:ext uri="{FF2B5EF4-FFF2-40B4-BE49-F238E27FC236}">
                <a16:creationId xmlns:a16="http://schemas.microsoft.com/office/drawing/2014/main" id="{AA52A419-228B-4C7C-AAC0-9C1485359371}"/>
              </a:ext>
            </a:extLst>
          </p:cNvPr>
          <p:cNvPicPr>
            <a:picLocks noChangeAspect="1"/>
          </p:cNvPicPr>
          <p:nvPr/>
        </p:nvPicPr>
        <p:blipFill>
          <a:blip r:embed="rId4"/>
          <a:stretch>
            <a:fillRect/>
          </a:stretch>
        </p:blipFill>
        <p:spPr>
          <a:xfrm>
            <a:off x="6638165" y="1128543"/>
            <a:ext cx="5139059" cy="5104625"/>
          </a:xfrm>
          <a:prstGeom prst="rect">
            <a:avLst/>
          </a:prstGeom>
        </p:spPr>
      </p:pic>
      <p:sp>
        <p:nvSpPr>
          <p:cNvPr id="11" name="Flèche : bas 10">
            <a:extLst>
              <a:ext uri="{FF2B5EF4-FFF2-40B4-BE49-F238E27FC236}">
                <a16:creationId xmlns:a16="http://schemas.microsoft.com/office/drawing/2014/main" id="{4D242A82-09E1-40A7-92D5-4BE3A283857D}"/>
              </a:ext>
            </a:extLst>
          </p:cNvPr>
          <p:cNvSpPr/>
          <p:nvPr/>
        </p:nvSpPr>
        <p:spPr>
          <a:xfrm rot="16200000">
            <a:off x="5704117" y="4044344"/>
            <a:ext cx="1153886" cy="2216339"/>
          </a:xfrm>
          <a:prstGeom prst="downArrow">
            <a:avLst/>
          </a:prstGeom>
          <a:solidFill>
            <a:srgbClr val="FF2D80"/>
          </a:solidFill>
          <a:ln>
            <a:solidFill>
              <a:srgbClr val="FF2D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ZoneTexte 11">
            <a:extLst>
              <a:ext uri="{FF2B5EF4-FFF2-40B4-BE49-F238E27FC236}">
                <a16:creationId xmlns:a16="http://schemas.microsoft.com/office/drawing/2014/main" id="{1B991E2C-8288-4F65-8BC4-4595944E6684}"/>
              </a:ext>
            </a:extLst>
          </p:cNvPr>
          <p:cNvSpPr txBox="1"/>
          <p:nvPr/>
        </p:nvSpPr>
        <p:spPr>
          <a:xfrm>
            <a:off x="4001119" y="6345529"/>
            <a:ext cx="4642137" cy="400110"/>
          </a:xfrm>
          <a:prstGeom prst="rect">
            <a:avLst/>
          </a:prstGeom>
          <a:noFill/>
        </p:spPr>
        <p:txBody>
          <a:bodyPr wrap="square" rtlCol="0">
            <a:spAutoFit/>
          </a:bodyPr>
          <a:lstStyle/>
          <a:p>
            <a:r>
              <a:rPr lang="fr-FR" sz="2000" b="1" dirty="0">
                <a:solidFill>
                  <a:srgbClr val="FF2D80"/>
                </a:solidFill>
                <a:latin typeface="Handlee" panose="02000000000000000000" pitchFamily="2" charset="0"/>
              </a:rPr>
              <a:t>Cohérence avec l’incertitude de mesure</a:t>
            </a:r>
          </a:p>
        </p:txBody>
      </p:sp>
    </p:spTree>
    <p:extLst>
      <p:ext uri="{BB962C8B-B14F-4D97-AF65-F5344CB8AC3E}">
        <p14:creationId xmlns:p14="http://schemas.microsoft.com/office/powerpoint/2010/main" val="449398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animBg="1"/>
      <p:bldP spid="12" grpId="0"/>
    </p:bldLst>
  </p:timing>
</p:sld>
</file>

<file path=ppt/slides/slide2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 name="Titre 5"/>
          <p:cNvSpPr>
            <a:spLocks noGrp="1"/>
          </p:cNvSpPr>
          <p:nvPr>
            <p:ph type="title"/>
          </p:nvPr>
        </p:nvSpPr>
        <p:spPr/>
        <p:txBody>
          <a:bodyPr>
            <a:normAutofit/>
          </a:bodyPr>
          <a:lstStyle/>
          <a:p>
            <a:r>
              <a:rPr lang="fr-FR" dirty="0"/>
              <a:t>Expression du résultat d’une mesure</a:t>
            </a:r>
            <a:endParaRPr lang="en-US" dirty="0"/>
          </a:p>
        </p:txBody>
      </p:sp>
      <p:sp>
        <p:nvSpPr>
          <p:cNvPr id="25603" name="Rectangle 3" descr="Rectangle: Click to edit Master text styles&#10;Second level&#10;Third level&#10;Fourth level&#10;Fifth level"/>
          <p:cNvSpPr>
            <a:spLocks noGrp="1" noChangeArrowheads="1"/>
          </p:cNvSpPr>
          <p:nvPr>
            <p:ph idx="1"/>
          </p:nvPr>
        </p:nvSpPr>
        <p:spPr>
          <a:xfrm>
            <a:off x="632341" y="5448263"/>
            <a:ext cx="7466156" cy="1178820"/>
          </a:xfrm>
          <a:noFill/>
        </p:spPr>
        <p:txBody>
          <a:bodyPr>
            <a:normAutofit/>
          </a:bodyPr>
          <a:lstStyle/>
          <a:p>
            <a:pPr marL="0" lvl="1" indent="0" algn="just">
              <a:lnSpc>
                <a:spcPct val="100000"/>
              </a:lnSpc>
              <a:spcBef>
                <a:spcPts val="0"/>
              </a:spcBef>
              <a:spcAft>
                <a:spcPts val="300"/>
              </a:spcAft>
              <a:buClr>
                <a:srgbClr val="15376D"/>
              </a:buClr>
              <a:buSzPct val="85000"/>
              <a:buNone/>
            </a:pPr>
            <a:r>
              <a:rPr lang="fr-FR" sz="1800" b="1" dirty="0">
                <a:latin typeface="Arial MT" panose="020B0604020202020204" pitchFamily="34" charset="0"/>
                <a:ea typeface="Arial Unicode MS" pitchFamily="34" charset="-128"/>
                <a:cs typeface="Arial Unicode MS" pitchFamily="34" charset="-128"/>
              </a:rPr>
              <a:t>Valeur numérique annoncée</a:t>
            </a:r>
          </a:p>
          <a:p>
            <a:pPr marL="179388" lvl="1" indent="-179388" defTabSz="447675">
              <a:lnSpc>
                <a:spcPct val="90000"/>
              </a:lnSpc>
              <a:tabLst>
                <a:tab pos="88900" algn="l"/>
              </a:tabLst>
            </a:pPr>
            <a:r>
              <a:rPr lang="fr-FR" sz="2000" dirty="0">
                <a:ea typeface="Arial Unicode MS" pitchFamily="34" charset="-128"/>
                <a:cs typeface="Arial Unicode MS" pitchFamily="34" charset="-128"/>
              </a:rPr>
              <a:t>Un nombre de chiffres significatifs cohérent avec l’incertitude-type</a:t>
            </a:r>
          </a:p>
          <a:p>
            <a:pPr marL="179388" lvl="1" indent="-179388" defTabSz="447675">
              <a:lnSpc>
                <a:spcPct val="90000"/>
              </a:lnSpc>
              <a:tabLst>
                <a:tab pos="88900" algn="l"/>
              </a:tabLst>
            </a:pPr>
            <a:r>
              <a:rPr lang="fr-FR" sz="2000" dirty="0">
                <a:ea typeface="Arial Unicode MS" pitchFamily="34" charset="-128"/>
                <a:cs typeface="Arial Unicode MS" pitchFamily="34" charset="-128"/>
              </a:rPr>
              <a:t>Même unités pour la valeur et l’incertitude</a:t>
            </a:r>
            <a:endParaRPr lang="fr-FR" sz="1800" dirty="0">
              <a:latin typeface="Arial Unicode MS" pitchFamily="34" charset="-128"/>
              <a:ea typeface="Arial Unicode MS" pitchFamily="34" charset="-128"/>
              <a:cs typeface="Arial Unicode MS" pitchFamily="34" charset="-128"/>
            </a:endParaRPr>
          </a:p>
        </p:txBody>
      </p:sp>
      <p:sp>
        <p:nvSpPr>
          <p:cNvPr id="15" name="Rectangle 29"/>
          <p:cNvSpPr>
            <a:spLocks noGrp="1" noChangeArrowheads="1"/>
          </p:cNvSpPr>
          <p:nvPr>
            <p:ph type="sldNum" sz="quarter" idx="12"/>
          </p:nvPr>
        </p:nvSpPr>
        <p:spPr/>
        <p:txBody>
          <a:bodyPr/>
          <a:lstStyle/>
          <a:p>
            <a:pPr>
              <a:defRPr/>
            </a:pPr>
            <a:fld id="{54DB6450-197F-4242-A5F6-2291251A4B4D}" type="slidenum">
              <a:rPr lang="fr-FR"/>
              <a:pPr>
                <a:defRPr/>
              </a:pPr>
              <a:t>22</a:t>
            </a:fld>
            <a:endParaRPr lang="fr-FR"/>
          </a:p>
        </p:txBody>
      </p:sp>
      <p:sp>
        <p:nvSpPr>
          <p:cNvPr id="41994" name="Text Box 11"/>
          <p:cNvSpPr txBox="1">
            <a:spLocks noChangeArrowheads="1"/>
          </p:cNvSpPr>
          <p:nvPr/>
        </p:nvSpPr>
        <p:spPr bwMode="auto">
          <a:xfrm>
            <a:off x="4705645" y="2885800"/>
            <a:ext cx="345541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kumimoji="1" lang="fr-FR" sz="1800" dirty="0">
                <a:latin typeface="Arial" charset="0"/>
              </a:rPr>
              <a:t>on prend par convention</a:t>
            </a:r>
          </a:p>
          <a:p>
            <a:pPr eaLnBrk="1" hangingPunct="1"/>
            <a:r>
              <a:rPr kumimoji="1" lang="fr-FR" sz="1800" dirty="0">
                <a:latin typeface="Arial" charset="0"/>
              </a:rPr>
              <a:t>un </a:t>
            </a:r>
            <a:r>
              <a:rPr kumimoji="1" lang="fr-FR" sz="1800" dirty="0">
                <a:solidFill>
                  <a:srgbClr val="FF2D80"/>
                </a:solidFill>
                <a:latin typeface="Arial" charset="0"/>
              </a:rPr>
              <a:t>facteur d’élargissement </a:t>
            </a:r>
            <a:r>
              <a:rPr kumimoji="1" lang="fr-FR" sz="1800" b="1" i="1" dirty="0">
                <a:solidFill>
                  <a:srgbClr val="FF2D80"/>
                </a:solidFill>
                <a:latin typeface="Times New Roman" panose="02020603050405020304" pitchFamily="18" charset="0"/>
                <a:cs typeface="Times New Roman" panose="02020603050405020304" pitchFamily="18" charset="0"/>
              </a:rPr>
              <a:t>k</a:t>
            </a:r>
            <a:r>
              <a:rPr kumimoji="1" lang="fr-FR" sz="1800" b="1" dirty="0">
                <a:solidFill>
                  <a:srgbClr val="FF2D80"/>
                </a:solidFill>
                <a:latin typeface="Arial" charset="0"/>
              </a:rPr>
              <a:t> = 2  </a:t>
            </a:r>
            <a:endParaRPr lang="en-US" sz="1800" b="1" dirty="0">
              <a:solidFill>
                <a:srgbClr val="FF2D80"/>
              </a:solidFill>
              <a:latin typeface="Arial" charset="0"/>
            </a:endParaRPr>
          </a:p>
        </p:txBody>
      </p:sp>
      <p:sp>
        <p:nvSpPr>
          <p:cNvPr id="7" name="Rectangle 6"/>
          <p:cNvSpPr/>
          <p:nvPr/>
        </p:nvSpPr>
        <p:spPr>
          <a:xfrm>
            <a:off x="714640" y="1642332"/>
            <a:ext cx="3247757" cy="637425"/>
          </a:xfrm>
          <a:prstGeom prst="rect">
            <a:avLst/>
          </a:prstGeom>
          <a:noFill/>
          <a:ln w="28575">
            <a:solidFill>
              <a:srgbClr val="FF2D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Rectangle 24"/>
          <p:cNvSpPr/>
          <p:nvPr/>
        </p:nvSpPr>
        <p:spPr>
          <a:xfrm>
            <a:off x="714640" y="2967631"/>
            <a:ext cx="3518285" cy="667293"/>
          </a:xfrm>
          <a:prstGeom prst="rect">
            <a:avLst/>
          </a:prstGeom>
          <a:noFill/>
          <a:ln w="28575">
            <a:solidFill>
              <a:srgbClr val="FF2D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8" name="ZoneTexte 27"/>
          <p:cNvSpPr txBox="1"/>
          <p:nvPr/>
        </p:nvSpPr>
        <p:spPr>
          <a:xfrm>
            <a:off x="4616772" y="1694483"/>
            <a:ext cx="2222892" cy="400110"/>
          </a:xfrm>
          <a:prstGeom prst="rect">
            <a:avLst/>
          </a:prstGeom>
          <a:noFill/>
        </p:spPr>
        <p:txBody>
          <a:bodyPr wrap="square">
            <a:spAutoFit/>
          </a:bodyPr>
          <a:lstStyle/>
          <a:p>
            <a:pPr>
              <a:defRPr/>
            </a:pPr>
            <a:r>
              <a:rPr kumimoji="1" lang="fr-FR" dirty="0">
                <a:latin typeface="Arial" charset="0"/>
              </a:rPr>
              <a:t>avec</a:t>
            </a:r>
            <a:r>
              <a:rPr kumimoji="1" lang="fr-FR" b="1" dirty="0">
                <a:latin typeface="Arial" charset="0"/>
              </a:rPr>
              <a:t> </a:t>
            </a:r>
            <a:r>
              <a:rPr kumimoji="1" lang="fr-FR" sz="2000" b="1" dirty="0">
                <a:solidFill>
                  <a:srgbClr val="FF2D80"/>
                </a:solidFill>
                <a:latin typeface="Times New Roman" panose="02020603050405020304" pitchFamily="18" charset="0"/>
                <a:cs typeface="Times New Roman" panose="02020603050405020304" pitchFamily="18" charset="0"/>
              </a:rPr>
              <a:t>U</a:t>
            </a:r>
            <a:r>
              <a:rPr kumimoji="1" lang="fr-FR" b="1" dirty="0">
                <a:latin typeface="Times New Roman" panose="02020603050405020304" pitchFamily="18" charset="0"/>
                <a:cs typeface="Times New Roman" panose="02020603050405020304" pitchFamily="18" charset="0"/>
              </a:rPr>
              <a:t> </a:t>
            </a:r>
            <a:r>
              <a:rPr kumimoji="1" lang="fr-FR" dirty="0">
                <a:latin typeface="Times New Roman" panose="02020603050405020304" pitchFamily="18" charset="0"/>
                <a:cs typeface="Times New Roman" panose="02020603050405020304" pitchFamily="18" charset="0"/>
              </a:rPr>
              <a:t>=</a:t>
            </a:r>
            <a:r>
              <a:rPr kumimoji="1" lang="fr-FR" b="1" dirty="0">
                <a:latin typeface="Times New Roman" panose="02020603050405020304" pitchFamily="18" charset="0"/>
                <a:cs typeface="Times New Roman" panose="02020603050405020304" pitchFamily="18" charset="0"/>
              </a:rPr>
              <a:t> </a:t>
            </a:r>
            <a:r>
              <a:rPr kumimoji="1" lang="fr-FR" b="1" i="1" dirty="0" err="1">
                <a:solidFill>
                  <a:srgbClr val="FF2D80"/>
                </a:solidFill>
                <a:latin typeface="Times New Roman" panose="02020603050405020304" pitchFamily="18" charset="0"/>
                <a:cs typeface="Times New Roman" panose="02020603050405020304" pitchFamily="18" charset="0"/>
              </a:rPr>
              <a:t>k</a:t>
            </a:r>
            <a:r>
              <a:rPr kumimoji="1" lang="fr-FR" b="1" dirty="0" err="1">
                <a:solidFill>
                  <a:srgbClr val="FF2D80"/>
                </a:solidFill>
                <a:latin typeface="Times New Roman" panose="02020603050405020304" pitchFamily="18" charset="0"/>
                <a:cs typeface="Times New Roman" panose="02020603050405020304" pitchFamily="18" charset="0"/>
              </a:rPr>
              <a:t>.</a:t>
            </a:r>
            <a:r>
              <a:rPr kumimoji="1" lang="fr-FR" sz="2000" b="1" i="1" dirty="0" err="1">
                <a:solidFill>
                  <a:srgbClr val="FF2D80"/>
                </a:solidFill>
                <a:latin typeface="Times New Roman" panose="02020603050405020304" pitchFamily="18" charset="0"/>
                <a:cs typeface="Times New Roman" panose="02020603050405020304" pitchFamily="18" charset="0"/>
              </a:rPr>
              <a:t>u</a:t>
            </a:r>
            <a:r>
              <a:rPr kumimoji="1" lang="fr-FR" b="1" i="1" dirty="0">
                <a:solidFill>
                  <a:srgbClr val="FF2D80"/>
                </a:solidFill>
                <a:latin typeface="Times New Roman" panose="02020603050405020304" pitchFamily="18" charset="0"/>
                <a:cs typeface="Times New Roman" panose="02020603050405020304" pitchFamily="18" charset="0"/>
              </a:rPr>
              <a:t>(</a:t>
            </a:r>
            <a:r>
              <a:rPr kumimoji="1" lang="fr-FR" sz="1100" b="1" i="1" dirty="0">
                <a:solidFill>
                  <a:srgbClr val="FF2D80"/>
                </a:solidFill>
                <a:latin typeface="Times New Roman" panose="02020603050405020304" pitchFamily="18" charset="0"/>
                <a:cs typeface="Times New Roman" panose="02020603050405020304" pitchFamily="18" charset="0"/>
              </a:rPr>
              <a:t>X</a:t>
            </a:r>
            <a:r>
              <a:rPr kumimoji="1" lang="fr-FR" b="1" i="1" dirty="0">
                <a:solidFill>
                  <a:srgbClr val="FF2D80"/>
                </a:solidFill>
                <a:latin typeface="Times New Roman" panose="02020603050405020304" pitchFamily="18" charset="0"/>
                <a:cs typeface="Times New Roman" panose="02020603050405020304" pitchFamily="18" charset="0"/>
              </a:rPr>
              <a:t>)</a:t>
            </a:r>
          </a:p>
        </p:txBody>
      </p:sp>
      <p:sp>
        <p:nvSpPr>
          <p:cNvPr id="4" name="Flèche vers le bas 3"/>
          <p:cNvSpPr/>
          <p:nvPr/>
        </p:nvSpPr>
        <p:spPr>
          <a:xfrm>
            <a:off x="2315249" y="2447096"/>
            <a:ext cx="263950" cy="436346"/>
          </a:xfrm>
          <a:prstGeom prst="downArrow">
            <a:avLst/>
          </a:prstGeom>
          <a:solidFill>
            <a:srgbClr val="1B37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 name="Rectangle 22"/>
          <p:cNvSpPr/>
          <p:nvPr/>
        </p:nvSpPr>
        <p:spPr>
          <a:xfrm>
            <a:off x="4614412" y="1624749"/>
            <a:ext cx="2123299" cy="527003"/>
          </a:xfrm>
          <a:prstGeom prst="rect">
            <a:avLst/>
          </a:prstGeom>
          <a:noFill/>
          <a:ln w="28575">
            <a:solidFill>
              <a:srgbClr val="FF2D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4" name="Flèche vers le bas 23"/>
          <p:cNvSpPr/>
          <p:nvPr/>
        </p:nvSpPr>
        <p:spPr>
          <a:xfrm>
            <a:off x="5588837" y="2279757"/>
            <a:ext cx="263950" cy="436346"/>
          </a:xfrm>
          <a:prstGeom prst="downArrow">
            <a:avLst/>
          </a:prstGeom>
          <a:solidFill>
            <a:srgbClr val="1B37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ZoneTexte 7"/>
          <p:cNvSpPr txBox="1"/>
          <p:nvPr/>
        </p:nvSpPr>
        <p:spPr>
          <a:xfrm>
            <a:off x="933201" y="1760488"/>
            <a:ext cx="2925496" cy="400110"/>
          </a:xfrm>
          <a:prstGeom prst="rect">
            <a:avLst/>
          </a:prstGeom>
          <a:noFill/>
        </p:spPr>
        <p:txBody>
          <a:bodyPr wrap="square" rtlCol="0">
            <a:spAutoFit/>
          </a:bodyPr>
          <a:lstStyle/>
          <a:p>
            <a:r>
              <a:rPr lang="fr-FR" sz="2000" b="1" dirty="0">
                <a:solidFill>
                  <a:schemeClr val="tx2"/>
                </a:solidFill>
                <a:latin typeface="ArialMT" pitchFamily="2" charset="0"/>
                <a:ea typeface="Arial Unicode MS" pitchFamily="34" charset="-128"/>
                <a:cs typeface="Arial Unicode MS" pitchFamily="34" charset="-128"/>
              </a:rPr>
              <a:t>X</a:t>
            </a:r>
            <a:r>
              <a:rPr lang="fr-FR" sz="2000" b="1" dirty="0">
                <a:solidFill>
                  <a:srgbClr val="1B376D"/>
                </a:solidFill>
                <a:latin typeface="ArialMT" pitchFamily="2" charset="0"/>
                <a:ea typeface="Arial Unicode MS" pitchFamily="34" charset="-128"/>
                <a:cs typeface="Arial Unicode MS" pitchFamily="34" charset="-128"/>
              </a:rPr>
              <a:t> = ( </a:t>
            </a:r>
            <a:r>
              <a:rPr lang="fr-FR" sz="2000" b="1" dirty="0" err="1">
                <a:solidFill>
                  <a:srgbClr val="1B376D"/>
                </a:solidFill>
                <a:latin typeface="ArialMT" pitchFamily="2" charset="0"/>
                <a:ea typeface="Arial Unicode MS" pitchFamily="34" charset="-128"/>
                <a:cs typeface="Arial Unicode MS" pitchFamily="34" charset="-128"/>
              </a:rPr>
              <a:t>x</a:t>
            </a:r>
            <a:r>
              <a:rPr lang="fr-FR" sz="2000" b="1" baseline="-30000" dirty="0" err="1">
                <a:solidFill>
                  <a:srgbClr val="1B376D"/>
                </a:solidFill>
                <a:latin typeface="ArialMT" pitchFamily="2" charset="0"/>
                <a:ea typeface="Arial Unicode MS" pitchFamily="34" charset="-128"/>
                <a:cs typeface="Arial Unicode MS" pitchFamily="34" charset="-128"/>
              </a:rPr>
              <a:t>moy</a:t>
            </a:r>
            <a:r>
              <a:rPr lang="fr-FR" sz="2000" b="1" dirty="0">
                <a:solidFill>
                  <a:srgbClr val="1B376D"/>
                </a:solidFill>
                <a:latin typeface="ArialMT" pitchFamily="2" charset="0"/>
                <a:ea typeface="Arial Unicode MS" pitchFamily="34" charset="-128"/>
                <a:cs typeface="Arial Unicode MS" pitchFamily="34" charset="-128"/>
              </a:rPr>
              <a:t> </a:t>
            </a:r>
            <a:r>
              <a:rPr lang="fr-FR" sz="2000" b="1" dirty="0">
                <a:solidFill>
                  <a:srgbClr val="1B376D"/>
                </a:solidFill>
                <a:latin typeface="ArialMT" pitchFamily="2" charset="0"/>
                <a:ea typeface="Arial Unicode MS" pitchFamily="34" charset="-128"/>
                <a:cs typeface="Arial Unicode MS" pitchFamily="34" charset="-128"/>
                <a:sym typeface="Symbol" pitchFamily="18" charset="2"/>
              </a:rPr>
              <a:t></a:t>
            </a:r>
            <a:r>
              <a:rPr lang="fr-FR" sz="2000" b="1" dirty="0">
                <a:solidFill>
                  <a:srgbClr val="1B376D"/>
                </a:solidFill>
                <a:latin typeface="ArialMT" pitchFamily="2" charset="0"/>
                <a:ea typeface="Arial Unicode MS" pitchFamily="34" charset="-128"/>
                <a:cs typeface="Arial Unicode MS" pitchFamily="34" charset="-128"/>
              </a:rPr>
              <a:t> </a:t>
            </a:r>
            <a:r>
              <a:rPr lang="fr-FR" sz="2000" b="1" dirty="0">
                <a:solidFill>
                  <a:srgbClr val="FF2D80"/>
                </a:solidFill>
                <a:latin typeface="Times New Roman" panose="02020603050405020304" pitchFamily="18" charset="0"/>
                <a:ea typeface="Arial Unicode MS" pitchFamily="34" charset="-128"/>
                <a:cs typeface="Times New Roman" panose="02020603050405020304" pitchFamily="18" charset="0"/>
              </a:rPr>
              <a:t>U</a:t>
            </a:r>
            <a:r>
              <a:rPr lang="fr-FR" sz="2000" b="1" dirty="0">
                <a:solidFill>
                  <a:srgbClr val="FF2D80"/>
                </a:solidFill>
                <a:latin typeface="ArialMT" pitchFamily="2" charset="0"/>
                <a:ea typeface="Arial Unicode MS" pitchFamily="34" charset="-128"/>
                <a:cs typeface="Arial Unicode MS" pitchFamily="34" charset="-128"/>
              </a:rPr>
              <a:t> </a:t>
            </a:r>
            <a:r>
              <a:rPr lang="fr-FR" sz="2000" b="1" dirty="0">
                <a:solidFill>
                  <a:srgbClr val="1B376D"/>
                </a:solidFill>
                <a:latin typeface="ArialMT" pitchFamily="2" charset="0"/>
                <a:ea typeface="Arial Unicode MS" pitchFamily="34" charset="-128"/>
                <a:cs typeface="Arial Unicode MS" pitchFamily="34" charset="-128"/>
              </a:rPr>
              <a:t>) unité SI</a:t>
            </a:r>
            <a:endParaRPr lang="fr-FR" sz="1400" dirty="0"/>
          </a:p>
        </p:txBody>
      </p:sp>
      <p:sp>
        <p:nvSpPr>
          <p:cNvPr id="26" name="ZoneTexte 25"/>
          <p:cNvSpPr txBox="1"/>
          <p:nvPr/>
        </p:nvSpPr>
        <p:spPr>
          <a:xfrm>
            <a:off x="714639" y="3012618"/>
            <a:ext cx="3427052" cy="523220"/>
          </a:xfrm>
          <a:prstGeom prst="rect">
            <a:avLst/>
          </a:prstGeom>
          <a:noFill/>
        </p:spPr>
        <p:txBody>
          <a:bodyPr wrap="square" rtlCol="0">
            <a:spAutoFit/>
          </a:bodyPr>
          <a:lstStyle/>
          <a:p>
            <a:r>
              <a:rPr lang="fr-FR" sz="2800" b="1" dirty="0">
                <a:solidFill>
                  <a:srgbClr val="1B376D"/>
                </a:solidFill>
                <a:latin typeface="Arial MT" panose="020B0604020202020204" pitchFamily="34" charset="0"/>
                <a:ea typeface="Arial Unicode MS" pitchFamily="34" charset="-128"/>
                <a:cs typeface="Arial Unicode MS" pitchFamily="34" charset="-128"/>
              </a:rPr>
              <a:t> </a:t>
            </a:r>
            <a:r>
              <a:rPr lang="fr-FR" sz="2000" b="1" dirty="0">
                <a:solidFill>
                  <a:srgbClr val="1B376D"/>
                </a:solidFill>
                <a:latin typeface="Arial MT" panose="020B0604020202020204" pitchFamily="34" charset="0"/>
                <a:ea typeface="Arial Unicode MS" pitchFamily="34" charset="-128"/>
                <a:cs typeface="Arial Unicode MS" pitchFamily="34" charset="-128"/>
              </a:rPr>
              <a:t>X = ( </a:t>
            </a:r>
            <a:r>
              <a:rPr lang="fr-FR" sz="2000" b="1" dirty="0" err="1">
                <a:solidFill>
                  <a:srgbClr val="1B376D"/>
                </a:solidFill>
                <a:latin typeface="Arial MT" panose="020B0604020202020204" pitchFamily="34" charset="0"/>
                <a:ea typeface="Arial Unicode MS" pitchFamily="34" charset="-128"/>
                <a:cs typeface="Arial Unicode MS" pitchFamily="34" charset="-128"/>
              </a:rPr>
              <a:t>x</a:t>
            </a:r>
            <a:r>
              <a:rPr lang="fr-FR" sz="2000" b="1" baseline="-30000" dirty="0" err="1">
                <a:solidFill>
                  <a:srgbClr val="1B376D"/>
                </a:solidFill>
                <a:latin typeface="Arial MT" panose="020B0604020202020204" pitchFamily="34" charset="0"/>
                <a:ea typeface="Arial Unicode MS" pitchFamily="34" charset="-128"/>
                <a:cs typeface="Arial Unicode MS" pitchFamily="34" charset="-128"/>
              </a:rPr>
              <a:t>moy</a:t>
            </a:r>
            <a:r>
              <a:rPr lang="fr-FR" sz="2000" b="1" dirty="0">
                <a:solidFill>
                  <a:srgbClr val="1B376D"/>
                </a:solidFill>
                <a:latin typeface="Arial MT" panose="020B0604020202020204" pitchFamily="34" charset="0"/>
                <a:ea typeface="Arial Unicode MS" pitchFamily="34" charset="-128"/>
                <a:cs typeface="Arial Unicode MS" pitchFamily="34" charset="-128"/>
              </a:rPr>
              <a:t> </a:t>
            </a:r>
            <a:r>
              <a:rPr lang="fr-FR" sz="2000" b="1" dirty="0">
                <a:solidFill>
                  <a:srgbClr val="1B376D"/>
                </a:solidFill>
                <a:latin typeface="Arial MT" panose="020B0604020202020204" pitchFamily="34" charset="0"/>
                <a:ea typeface="Arial Unicode MS" pitchFamily="34" charset="-128"/>
                <a:cs typeface="Arial Unicode MS" pitchFamily="34" charset="-128"/>
                <a:sym typeface="Symbol" pitchFamily="18" charset="2"/>
              </a:rPr>
              <a:t></a:t>
            </a:r>
            <a:r>
              <a:rPr lang="fr-FR" sz="2000" b="1" dirty="0">
                <a:solidFill>
                  <a:srgbClr val="1B376D"/>
                </a:solidFill>
                <a:latin typeface="Arial MT" panose="020B0604020202020204" pitchFamily="34" charset="0"/>
                <a:ea typeface="Arial Unicode MS" pitchFamily="34" charset="-128"/>
                <a:cs typeface="Arial Unicode MS" pitchFamily="34" charset="-128"/>
              </a:rPr>
              <a:t> </a:t>
            </a:r>
            <a:r>
              <a:rPr lang="fr-FR" sz="2000" b="1" dirty="0">
                <a:solidFill>
                  <a:srgbClr val="FF2D80"/>
                </a:solidFill>
                <a:latin typeface="Arial MT" panose="020B0604020202020204" pitchFamily="34" charset="0"/>
                <a:ea typeface="Arial Unicode MS" pitchFamily="34" charset="-128"/>
                <a:cs typeface="Arial Unicode MS" pitchFamily="34" charset="-128"/>
              </a:rPr>
              <a:t>2.</a:t>
            </a:r>
            <a:r>
              <a:rPr lang="fr-FR" sz="2000" b="1" i="1" dirty="0">
                <a:solidFill>
                  <a:srgbClr val="FF2D80"/>
                </a:solidFill>
                <a:latin typeface="Times New Roman" panose="02020603050405020304" pitchFamily="18" charset="0"/>
                <a:ea typeface="Arial Unicode MS" pitchFamily="34" charset="-128"/>
                <a:cs typeface="Times New Roman" panose="02020603050405020304" pitchFamily="18" charset="0"/>
              </a:rPr>
              <a:t>u(</a:t>
            </a:r>
            <a:r>
              <a:rPr lang="fr-FR" sz="1400" b="1" i="1" dirty="0">
                <a:solidFill>
                  <a:srgbClr val="FF2D80"/>
                </a:solidFill>
                <a:latin typeface="Times New Roman" panose="02020603050405020304" pitchFamily="18" charset="0"/>
                <a:ea typeface="Arial Unicode MS" pitchFamily="34" charset="-128"/>
                <a:cs typeface="Times New Roman" panose="02020603050405020304" pitchFamily="18" charset="0"/>
              </a:rPr>
              <a:t>X</a:t>
            </a:r>
            <a:r>
              <a:rPr lang="fr-FR" sz="2000" b="1" i="1" dirty="0">
                <a:solidFill>
                  <a:srgbClr val="FF2D80"/>
                </a:solidFill>
                <a:latin typeface="Times New Roman" panose="02020603050405020304" pitchFamily="18" charset="0"/>
                <a:ea typeface="Arial Unicode MS" pitchFamily="34" charset="-128"/>
                <a:cs typeface="Times New Roman" panose="02020603050405020304" pitchFamily="18" charset="0"/>
              </a:rPr>
              <a:t>)</a:t>
            </a:r>
            <a:r>
              <a:rPr lang="fr-FR" sz="2000" b="1" dirty="0">
                <a:solidFill>
                  <a:srgbClr val="FF2D80"/>
                </a:solidFill>
                <a:latin typeface="Times New Roman" panose="02020603050405020304" pitchFamily="18" charset="0"/>
                <a:ea typeface="Arial Unicode MS" pitchFamily="34" charset="-128"/>
                <a:cs typeface="Times New Roman" panose="02020603050405020304" pitchFamily="18" charset="0"/>
              </a:rPr>
              <a:t> </a:t>
            </a:r>
            <a:r>
              <a:rPr lang="fr-FR" sz="2000" b="1" dirty="0">
                <a:solidFill>
                  <a:srgbClr val="1B376D"/>
                </a:solidFill>
                <a:latin typeface="Arial MT" panose="020B0604020202020204" pitchFamily="34" charset="0"/>
                <a:ea typeface="Arial Unicode MS" pitchFamily="34" charset="-128"/>
                <a:cs typeface="Arial Unicode MS" pitchFamily="34" charset="-128"/>
              </a:rPr>
              <a:t>) unité SI</a:t>
            </a:r>
            <a:endParaRPr lang="fr-FR" sz="1400" dirty="0">
              <a:latin typeface="Arial MT" panose="020B0604020202020204" pitchFamily="34" charset="0"/>
            </a:endParaRPr>
          </a:p>
        </p:txBody>
      </p:sp>
      <p:sp>
        <p:nvSpPr>
          <p:cNvPr id="27" name="Rectangle 13" descr="Rectangle: Click to edit Master text styles&#10;Second level&#10;Third level&#10;Fourth level&#10;Fifth level"/>
          <p:cNvSpPr>
            <a:spLocks noChangeArrowheads="1"/>
          </p:cNvSpPr>
          <p:nvPr/>
        </p:nvSpPr>
        <p:spPr bwMode="auto">
          <a:xfrm>
            <a:off x="8913190" y="4688195"/>
            <a:ext cx="3153133" cy="16504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eaLnBrk="0" hangingPunct="0">
              <a:spcAft>
                <a:spcPts val="600"/>
              </a:spcAft>
              <a:buClr>
                <a:schemeClr val="accent1"/>
              </a:buClr>
              <a:buSzPct val="70000"/>
            </a:pPr>
            <a:r>
              <a:rPr kumimoji="1" lang="fr-FR" sz="2000" dirty="0">
                <a:latin typeface="Handlee" panose="02000000000000000000" pitchFamily="2" charset="0"/>
              </a:rPr>
              <a:t>Exemples :</a:t>
            </a:r>
          </a:p>
          <a:p>
            <a:pPr marL="342900" eaLnBrk="0" hangingPunct="0">
              <a:buClr>
                <a:schemeClr val="accent1"/>
              </a:buClr>
              <a:buSzPct val="70000"/>
            </a:pPr>
            <a:r>
              <a:rPr kumimoji="1" lang="fr-FR" sz="2000" dirty="0">
                <a:latin typeface="Handlee" panose="02000000000000000000" pitchFamily="2" charset="0"/>
              </a:rPr>
              <a:t>d = (21 </a:t>
            </a:r>
            <a:r>
              <a:rPr kumimoji="1" lang="fr-FR" sz="2000" dirty="0">
                <a:latin typeface="Handlee" panose="02000000000000000000" pitchFamily="2" charset="0"/>
                <a:sym typeface="Symbol" panose="05050102010706020507" pitchFamily="18" charset="2"/>
              </a:rPr>
              <a:t> 1</a:t>
            </a:r>
            <a:r>
              <a:rPr kumimoji="1" lang="fr-FR" sz="2000" dirty="0">
                <a:latin typeface="Handlee" panose="02000000000000000000" pitchFamily="2" charset="0"/>
              </a:rPr>
              <a:t>) cm</a:t>
            </a:r>
          </a:p>
          <a:p>
            <a:pPr marL="342900" eaLnBrk="0" hangingPunct="0">
              <a:buClr>
                <a:schemeClr val="accent1"/>
              </a:buClr>
              <a:buSzPct val="70000"/>
            </a:pPr>
            <a:r>
              <a:rPr kumimoji="1" lang="fr-FR" sz="2000" dirty="0">
                <a:latin typeface="Handlee" panose="02000000000000000000" pitchFamily="2" charset="0"/>
              </a:rPr>
              <a:t>d = (21,0 </a:t>
            </a:r>
            <a:r>
              <a:rPr kumimoji="1" lang="fr-FR" sz="2000" dirty="0">
                <a:latin typeface="Handlee" panose="02000000000000000000" pitchFamily="2" charset="0"/>
                <a:sym typeface="Symbol" panose="05050102010706020507" pitchFamily="18" charset="2"/>
              </a:rPr>
              <a:t> 0,4</a:t>
            </a:r>
            <a:r>
              <a:rPr kumimoji="1" lang="fr-FR" sz="2000" dirty="0">
                <a:latin typeface="Handlee" panose="02000000000000000000" pitchFamily="2" charset="0"/>
              </a:rPr>
              <a:t>) cm</a:t>
            </a:r>
          </a:p>
          <a:p>
            <a:pPr marL="342900" eaLnBrk="0" hangingPunct="0">
              <a:buClr>
                <a:schemeClr val="accent1"/>
              </a:buClr>
              <a:buSzPct val="70000"/>
            </a:pPr>
            <a:r>
              <a:rPr kumimoji="1" lang="fr-FR" sz="2000" dirty="0">
                <a:latin typeface="Handlee" panose="02000000000000000000" pitchFamily="2" charset="0"/>
              </a:rPr>
              <a:t>d = (21,00 </a:t>
            </a:r>
            <a:r>
              <a:rPr kumimoji="1" lang="fr-FR" sz="2000" dirty="0">
                <a:latin typeface="Handlee" panose="02000000000000000000" pitchFamily="2" charset="0"/>
                <a:sym typeface="Symbol" panose="05050102010706020507" pitchFamily="18" charset="2"/>
              </a:rPr>
              <a:t> 0,04</a:t>
            </a:r>
            <a:r>
              <a:rPr kumimoji="1" lang="fr-FR" sz="2000" dirty="0">
                <a:latin typeface="Handlee" panose="02000000000000000000" pitchFamily="2" charset="0"/>
              </a:rPr>
              <a:t>) cm</a:t>
            </a:r>
          </a:p>
          <a:p>
            <a:pPr marL="342900" eaLnBrk="0" hangingPunct="0">
              <a:buClr>
                <a:schemeClr val="accent1"/>
              </a:buClr>
              <a:buSzPct val="70000"/>
            </a:pPr>
            <a:r>
              <a:rPr kumimoji="1" lang="fr-FR" sz="2000" dirty="0">
                <a:latin typeface="Handlee" panose="02000000000000000000" pitchFamily="2" charset="0"/>
              </a:rPr>
              <a:t>d = (21,21 </a:t>
            </a:r>
            <a:r>
              <a:rPr kumimoji="1" lang="fr-FR" sz="2000" dirty="0">
                <a:latin typeface="Handlee" panose="02000000000000000000" pitchFamily="2" charset="0"/>
                <a:sym typeface="Symbol" panose="05050102010706020507" pitchFamily="18" charset="2"/>
              </a:rPr>
              <a:t> 0,13</a:t>
            </a:r>
            <a:r>
              <a:rPr kumimoji="1" lang="fr-FR" sz="2000" dirty="0">
                <a:latin typeface="Handlee" panose="02000000000000000000" pitchFamily="2" charset="0"/>
              </a:rPr>
              <a:t>) cm</a:t>
            </a:r>
          </a:p>
        </p:txBody>
      </p:sp>
      <p:sp>
        <p:nvSpPr>
          <p:cNvPr id="29" name="ZoneTexte 28">
            <a:extLst>
              <a:ext uri="{FF2B5EF4-FFF2-40B4-BE49-F238E27FC236}">
                <a16:creationId xmlns:a16="http://schemas.microsoft.com/office/drawing/2014/main" id="{96B99EBA-4EEA-4DCB-923D-788738AF3D3E}"/>
              </a:ext>
            </a:extLst>
          </p:cNvPr>
          <p:cNvSpPr txBox="1"/>
          <p:nvPr/>
        </p:nvSpPr>
        <p:spPr>
          <a:xfrm>
            <a:off x="7071015" y="1548553"/>
            <a:ext cx="3058376" cy="677108"/>
          </a:xfrm>
          <a:prstGeom prst="rect">
            <a:avLst/>
          </a:prstGeom>
          <a:noFill/>
        </p:spPr>
        <p:txBody>
          <a:bodyPr wrap="square" rtlCol="0">
            <a:spAutoFit/>
          </a:bodyPr>
          <a:lstStyle/>
          <a:p>
            <a:r>
              <a:rPr kumimoji="1" lang="fr-FR" sz="2000" dirty="0">
                <a:solidFill>
                  <a:srgbClr val="FF2D80"/>
                </a:solidFill>
                <a:latin typeface="Times New Roman" panose="02020603050405020304" pitchFamily="18" charset="0"/>
                <a:cs typeface="Times New Roman" panose="02020603050405020304" pitchFamily="18" charset="0"/>
              </a:rPr>
              <a:t>U </a:t>
            </a:r>
            <a:r>
              <a:rPr lang="fr-FR" dirty="0">
                <a:latin typeface="Handlee" panose="02000000000000000000" pitchFamily="2" charset="0"/>
              </a:rPr>
              <a:t>= Incertitude élargie</a:t>
            </a:r>
          </a:p>
          <a:p>
            <a:r>
              <a:rPr kumimoji="1" lang="fr-FR" i="1" dirty="0">
                <a:solidFill>
                  <a:srgbClr val="FF2D80"/>
                </a:solidFill>
                <a:latin typeface="Times New Roman" panose="02020603050405020304" pitchFamily="18" charset="0"/>
                <a:cs typeface="Times New Roman" panose="02020603050405020304" pitchFamily="18" charset="0"/>
              </a:rPr>
              <a:t>u(</a:t>
            </a:r>
            <a:r>
              <a:rPr kumimoji="1" lang="fr-FR" sz="1200" b="1" i="1" dirty="0">
                <a:solidFill>
                  <a:srgbClr val="FF2D80"/>
                </a:solidFill>
                <a:latin typeface="Times New Roman" panose="02020603050405020304" pitchFamily="18" charset="0"/>
                <a:cs typeface="Times New Roman" panose="02020603050405020304" pitchFamily="18" charset="0"/>
              </a:rPr>
              <a:t>X</a:t>
            </a:r>
            <a:r>
              <a:rPr kumimoji="1" lang="fr-FR" i="1" dirty="0">
                <a:solidFill>
                  <a:srgbClr val="FF2D80"/>
                </a:solidFill>
                <a:latin typeface="Times New Roman" panose="02020603050405020304" pitchFamily="18" charset="0"/>
                <a:cs typeface="Times New Roman" panose="02020603050405020304" pitchFamily="18" charset="0"/>
              </a:rPr>
              <a:t>)</a:t>
            </a:r>
            <a:r>
              <a:rPr lang="fr-FR" dirty="0">
                <a:latin typeface="Handlee" panose="02000000000000000000" pitchFamily="2" charset="0"/>
              </a:rPr>
              <a:t>   = incertitude type sur x</a:t>
            </a:r>
          </a:p>
        </p:txBody>
      </p:sp>
      <p:sp>
        <p:nvSpPr>
          <p:cNvPr id="30" name="Rectangle 29"/>
          <p:cNvSpPr/>
          <p:nvPr/>
        </p:nvSpPr>
        <p:spPr>
          <a:xfrm>
            <a:off x="4614411" y="2828641"/>
            <a:ext cx="3546651" cy="797064"/>
          </a:xfrm>
          <a:prstGeom prst="rect">
            <a:avLst/>
          </a:prstGeom>
          <a:noFill/>
          <a:ln w="28575">
            <a:solidFill>
              <a:srgbClr val="FF2D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Rectangle 3" descr="Rectangle: Click to edit Master text styles&#10;Second level&#10;Third level&#10;Fourth level&#10;Fifth level"/>
          <p:cNvSpPr txBox="1">
            <a:spLocks noChangeArrowheads="1"/>
          </p:cNvSpPr>
          <p:nvPr/>
        </p:nvSpPr>
        <p:spPr>
          <a:xfrm>
            <a:off x="667506" y="4159559"/>
            <a:ext cx="7844846" cy="1212166"/>
          </a:xfrm>
          <a:prstGeom prst="rect">
            <a:avLst/>
          </a:prstGeom>
          <a:noFill/>
        </p:spPr>
        <p:txBody>
          <a:bodyPr vert="horz" lIns="91440" tIns="45720" rIns="91440" bIns="45720" rtlCol="0">
            <a:normAutofit/>
          </a:bodyPr>
          <a:lstStyle>
            <a:lvl1pPr marL="355600" indent="-355600" algn="just" defTabSz="914400" rtl="0" eaLnBrk="1" latinLnBrk="0" hangingPunct="1">
              <a:lnSpc>
                <a:spcPct val="90000"/>
              </a:lnSpc>
              <a:spcBef>
                <a:spcPts val="1000"/>
              </a:spcBef>
              <a:buClr>
                <a:srgbClr val="15376D"/>
              </a:buClr>
              <a:buSzPct val="85000"/>
              <a:buFont typeface="Wingdings" panose="05000000000000000000" pitchFamily="2" charset="2"/>
              <a:buChar char="§"/>
              <a:defRPr lang="fr-FR" sz="2000" kern="1200" dirty="0" smtClean="0">
                <a:solidFill>
                  <a:schemeClr val="tx1"/>
                </a:solidFill>
                <a:latin typeface="Arial MT" panose="020B0604020202020204" pitchFamily="34" charset="0"/>
                <a:ea typeface="+mn-ea"/>
                <a:cs typeface="+mn-cs"/>
              </a:defRPr>
            </a:lvl1pPr>
            <a:lvl2pPr marL="787400" indent="-3429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fr-FR" sz="1600" kern="1200" dirty="0" smtClean="0">
                <a:solidFill>
                  <a:schemeClr val="tx1"/>
                </a:solidFill>
                <a:latin typeface="Arial MT" panose="020B0604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spcAft>
                <a:spcPts val="300"/>
              </a:spcAft>
              <a:buFont typeface="Wingdings" panose="05000000000000000000" pitchFamily="2" charset="2"/>
              <a:buNone/>
            </a:pPr>
            <a:r>
              <a:rPr lang="fr-FR" sz="1800" b="1" dirty="0">
                <a:ea typeface="Arial Unicode MS" pitchFamily="34" charset="-128"/>
                <a:cs typeface="Arial Unicode MS" pitchFamily="34" charset="-128"/>
              </a:rPr>
              <a:t>Arrondi de l’incertitude-type</a:t>
            </a:r>
            <a:endParaRPr lang="fr-FR" sz="900" b="1" dirty="0">
              <a:ea typeface="Arial Unicode MS" pitchFamily="34" charset="-128"/>
              <a:cs typeface="Arial Unicode MS" pitchFamily="34" charset="-128"/>
            </a:endParaRPr>
          </a:p>
          <a:p>
            <a:pPr marL="179388" lvl="1" indent="-179388" defTabSz="447675">
              <a:tabLst>
                <a:tab pos="88900" algn="l"/>
              </a:tabLst>
            </a:pPr>
            <a:r>
              <a:rPr lang="fr-FR" sz="2000" dirty="0">
                <a:ea typeface="Arial Unicode MS" pitchFamily="34" charset="-128"/>
                <a:cs typeface="Arial Unicode MS" pitchFamily="34" charset="-128"/>
              </a:rPr>
              <a:t>2 chiffres significatifs : si le premier chiffre non nul de </a:t>
            </a:r>
            <a:r>
              <a:rPr lang="fr-FR" sz="2000" i="1" dirty="0">
                <a:latin typeface="Times New Roman" panose="02020603050405020304" pitchFamily="18" charset="0"/>
                <a:ea typeface="Arial Unicode MS" pitchFamily="34" charset="-128"/>
                <a:cs typeface="Times New Roman" panose="02020603050405020304" pitchFamily="18" charset="0"/>
              </a:rPr>
              <a:t>u(x)</a:t>
            </a:r>
            <a:r>
              <a:rPr lang="fr-FR" sz="2000" dirty="0">
                <a:ea typeface="Arial Unicode MS" pitchFamily="34" charset="-128"/>
                <a:cs typeface="Arial Unicode MS" pitchFamily="34" charset="-128"/>
              </a:rPr>
              <a:t> est 1,2 ou 3</a:t>
            </a:r>
          </a:p>
          <a:p>
            <a:pPr marL="179388" lvl="1" indent="-179388" defTabSz="447675">
              <a:tabLst>
                <a:tab pos="88900" algn="l"/>
              </a:tabLst>
            </a:pPr>
            <a:r>
              <a:rPr lang="fr-FR" sz="2000" dirty="0">
                <a:ea typeface="Arial Unicode MS" pitchFamily="34" charset="-128"/>
                <a:cs typeface="Arial Unicode MS" pitchFamily="34" charset="-128"/>
              </a:rPr>
              <a:t>1 chiffres significatif : si le premier chiffre non nul de </a:t>
            </a:r>
            <a:r>
              <a:rPr lang="fr-FR" sz="2000" i="1" dirty="0">
                <a:latin typeface="Times New Roman" panose="02020603050405020304" pitchFamily="18" charset="0"/>
                <a:ea typeface="Arial Unicode MS" pitchFamily="34" charset="-128"/>
                <a:cs typeface="Times New Roman" panose="02020603050405020304" pitchFamily="18" charset="0"/>
              </a:rPr>
              <a:t>u(x)</a:t>
            </a:r>
            <a:r>
              <a:rPr lang="fr-FR" sz="2000" dirty="0">
                <a:ea typeface="Arial Unicode MS" pitchFamily="34" charset="-128"/>
                <a:cs typeface="Arial Unicode MS" pitchFamily="34" charset="-128"/>
              </a:rPr>
              <a:t> est </a:t>
            </a:r>
            <a:r>
              <a:rPr lang="fr-FR" sz="2000" dirty="0">
                <a:ea typeface="Arial Unicode MS" pitchFamily="34" charset="-128"/>
                <a:cs typeface="Arial Unicode MS" pitchFamily="34" charset="-128"/>
                <a:sym typeface="Symbol" panose="05050102010706020507" pitchFamily="18" charset="2"/>
              </a:rPr>
              <a:t> 4</a:t>
            </a:r>
            <a:endParaRPr lang="fr-FR" sz="2000" dirty="0">
              <a:ea typeface="Arial Unicode MS" pitchFamily="34" charset="-128"/>
              <a:cs typeface="Arial Unicode MS" pitchFamily="34" charset="-128"/>
            </a:endParaRPr>
          </a:p>
        </p:txBody>
      </p:sp>
      <p:pic>
        <p:nvPicPr>
          <p:cNvPr id="9" name="Imag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3436" y="5518260"/>
            <a:ext cx="488906" cy="262244"/>
          </a:xfrm>
          <a:prstGeom prst="rect">
            <a:avLst/>
          </a:prstGeom>
        </p:spPr>
      </p:pic>
      <p:pic>
        <p:nvPicPr>
          <p:cNvPr id="11" name="Imag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3435" y="4226868"/>
            <a:ext cx="488906" cy="263524"/>
          </a:xfrm>
          <a:prstGeom prst="rect">
            <a:avLst/>
          </a:prstGeom>
        </p:spPr>
      </p:pic>
      <p:sp>
        <p:nvSpPr>
          <p:cNvPr id="13" name="ZoneTexte 12"/>
          <p:cNvSpPr txBox="1"/>
          <p:nvPr/>
        </p:nvSpPr>
        <p:spPr>
          <a:xfrm>
            <a:off x="121353" y="4222966"/>
            <a:ext cx="493058" cy="276999"/>
          </a:xfrm>
          <a:prstGeom prst="rect">
            <a:avLst/>
          </a:prstGeom>
          <a:noFill/>
        </p:spPr>
        <p:txBody>
          <a:bodyPr wrap="square" rtlCol="0">
            <a:spAutoFit/>
          </a:bodyPr>
          <a:lstStyle/>
          <a:p>
            <a:r>
              <a:rPr lang="fr-FR" sz="1200" b="1" dirty="0">
                <a:solidFill>
                  <a:schemeClr val="bg1"/>
                </a:solidFill>
              </a:rPr>
              <a:t>LOI</a:t>
            </a:r>
            <a:endParaRPr lang="fr-FR" sz="1400" b="1" dirty="0">
              <a:solidFill>
                <a:schemeClr val="bg1"/>
              </a:solidFill>
            </a:endParaRPr>
          </a:p>
        </p:txBody>
      </p:sp>
      <p:sp>
        <p:nvSpPr>
          <p:cNvPr id="36" name="ZoneTexte 35"/>
          <p:cNvSpPr txBox="1"/>
          <p:nvPr/>
        </p:nvSpPr>
        <p:spPr>
          <a:xfrm>
            <a:off x="76998" y="5513423"/>
            <a:ext cx="676036" cy="276999"/>
          </a:xfrm>
          <a:prstGeom prst="rect">
            <a:avLst/>
          </a:prstGeom>
          <a:noFill/>
        </p:spPr>
        <p:txBody>
          <a:bodyPr wrap="square" rtlCol="0">
            <a:spAutoFit/>
          </a:bodyPr>
          <a:lstStyle/>
          <a:p>
            <a:r>
              <a:rPr lang="fr-FR" sz="1200" b="1" dirty="0">
                <a:solidFill>
                  <a:schemeClr val="bg1"/>
                </a:solidFill>
              </a:rPr>
              <a:t>REGLE</a:t>
            </a:r>
          </a:p>
        </p:txBody>
      </p:sp>
      <p:sp>
        <p:nvSpPr>
          <p:cNvPr id="34" name="ZoneTexte 33"/>
          <p:cNvSpPr txBox="1"/>
          <p:nvPr/>
        </p:nvSpPr>
        <p:spPr>
          <a:xfrm>
            <a:off x="8429626" y="2357610"/>
            <a:ext cx="3588585" cy="523220"/>
          </a:xfrm>
          <a:prstGeom prst="rect">
            <a:avLst/>
          </a:prstGeom>
          <a:noFill/>
        </p:spPr>
        <p:txBody>
          <a:bodyPr wrap="square" rtlCol="0">
            <a:spAutoFit/>
          </a:bodyPr>
          <a:lstStyle/>
          <a:p>
            <a:r>
              <a:rPr lang="fr-FR" sz="2000" i="1" dirty="0">
                <a:latin typeface="Times New Roman" panose="02020603050405020304" pitchFamily="18" charset="0"/>
                <a:cs typeface="Times New Roman" panose="02020603050405020304" pitchFamily="18" charset="0"/>
              </a:rPr>
              <a:t>u(x)</a:t>
            </a:r>
            <a:r>
              <a:rPr lang="fr-FR" sz="2800" b="1" dirty="0">
                <a:latin typeface="Handlee" panose="02000000000000000000" pitchFamily="2" charset="0"/>
              </a:rPr>
              <a:t>=0,0128   -&gt;  0,0</a:t>
            </a:r>
            <a:r>
              <a:rPr lang="fr-FR" sz="2800" b="1" dirty="0">
                <a:solidFill>
                  <a:srgbClr val="FF2D80"/>
                </a:solidFill>
                <a:latin typeface="Handlee" panose="02000000000000000000" pitchFamily="2" charset="0"/>
              </a:rPr>
              <a:t>13</a:t>
            </a:r>
            <a:endParaRPr lang="fr-FR" sz="2400" b="1" dirty="0">
              <a:solidFill>
                <a:srgbClr val="FF2D80"/>
              </a:solidFill>
              <a:latin typeface="Handlee" panose="02000000000000000000" pitchFamily="2" charset="0"/>
            </a:endParaRPr>
          </a:p>
        </p:txBody>
      </p:sp>
      <p:sp>
        <p:nvSpPr>
          <p:cNvPr id="35" name="Rectangle 13" descr="Rectangle: Click to edit Master text styles&#10;Second level&#10;Third level&#10;Fourth level&#10;Fifth level"/>
          <p:cNvSpPr>
            <a:spLocks noChangeArrowheads="1"/>
          </p:cNvSpPr>
          <p:nvPr/>
        </p:nvSpPr>
        <p:spPr bwMode="auto">
          <a:xfrm>
            <a:off x="8587427" y="2899550"/>
            <a:ext cx="170756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marL="85725" eaLnBrk="0" hangingPunct="0">
              <a:spcAft>
                <a:spcPts val="600"/>
              </a:spcAft>
              <a:buClr>
                <a:schemeClr val="accent1"/>
              </a:buClr>
              <a:buSzPct val="70000"/>
            </a:pPr>
            <a:r>
              <a:rPr kumimoji="1" lang="fr-FR" sz="1400" i="1" dirty="0">
                <a:solidFill>
                  <a:srgbClr val="FF2D80"/>
                </a:solidFill>
                <a:latin typeface="Handlee" panose="02000000000000000000" pitchFamily="2" charset="0"/>
              </a:rPr>
              <a:t>1</a:t>
            </a:r>
            <a:r>
              <a:rPr kumimoji="1" lang="fr-FR" sz="1400" i="1" baseline="30000" dirty="0">
                <a:solidFill>
                  <a:srgbClr val="FF2D80"/>
                </a:solidFill>
                <a:latin typeface="Handlee" panose="02000000000000000000" pitchFamily="2" charset="0"/>
              </a:rPr>
              <a:t>er</a:t>
            </a:r>
            <a:r>
              <a:rPr kumimoji="1" lang="fr-FR" sz="1400" i="1" dirty="0">
                <a:solidFill>
                  <a:srgbClr val="FF2D80"/>
                </a:solidFill>
                <a:latin typeface="Handlee" panose="02000000000000000000" pitchFamily="2" charset="0"/>
              </a:rPr>
              <a:t> chiffre non nul = 1</a:t>
            </a:r>
            <a:endParaRPr kumimoji="1" lang="fr-FR" sz="1400" dirty="0">
              <a:solidFill>
                <a:srgbClr val="FF2D80"/>
              </a:solidFill>
              <a:latin typeface="Handlee" panose="02000000000000000000" pitchFamily="2" charset="0"/>
            </a:endParaRPr>
          </a:p>
        </p:txBody>
      </p:sp>
      <p:cxnSp>
        <p:nvCxnSpPr>
          <p:cNvPr id="37" name="Connecteur droit 36"/>
          <p:cNvCxnSpPr/>
          <p:nvPr/>
        </p:nvCxnSpPr>
        <p:spPr>
          <a:xfrm>
            <a:off x="11489172" y="2793351"/>
            <a:ext cx="305086" cy="0"/>
          </a:xfrm>
          <a:prstGeom prst="line">
            <a:avLst/>
          </a:prstGeom>
          <a:ln w="28575">
            <a:solidFill>
              <a:srgbClr val="FF2D80"/>
            </a:solidFill>
          </a:ln>
        </p:spPr>
        <p:style>
          <a:lnRef idx="1">
            <a:schemeClr val="accent1"/>
          </a:lnRef>
          <a:fillRef idx="0">
            <a:schemeClr val="accent1"/>
          </a:fillRef>
          <a:effectRef idx="0">
            <a:schemeClr val="accent1"/>
          </a:effectRef>
          <a:fontRef idx="minor">
            <a:schemeClr val="tx1"/>
          </a:fontRef>
        </p:style>
      </p:cxnSp>
      <p:cxnSp>
        <p:nvCxnSpPr>
          <p:cNvPr id="38" name="Connecteur droit 37"/>
          <p:cNvCxnSpPr/>
          <p:nvPr/>
        </p:nvCxnSpPr>
        <p:spPr>
          <a:xfrm>
            <a:off x="9641494" y="2793351"/>
            <a:ext cx="152542" cy="0"/>
          </a:xfrm>
          <a:prstGeom prst="line">
            <a:avLst/>
          </a:prstGeom>
          <a:ln w="28575">
            <a:solidFill>
              <a:srgbClr val="FF2D80"/>
            </a:solidFill>
          </a:ln>
        </p:spPr>
        <p:style>
          <a:lnRef idx="1">
            <a:schemeClr val="accent1"/>
          </a:lnRef>
          <a:fillRef idx="0">
            <a:schemeClr val="accent1"/>
          </a:fillRef>
          <a:effectRef idx="0">
            <a:schemeClr val="accent1"/>
          </a:effectRef>
          <a:fontRef idx="minor">
            <a:schemeClr val="tx1"/>
          </a:fontRef>
        </p:style>
      </p:cxnSp>
      <p:sp>
        <p:nvSpPr>
          <p:cNvPr id="39" name="Rectangle 13" descr="Rectangle: Click to edit Master text styles&#10;Second level&#10;Third level&#10;Fourth level&#10;Fifth level"/>
          <p:cNvSpPr>
            <a:spLocks noChangeArrowheads="1"/>
          </p:cNvSpPr>
          <p:nvPr/>
        </p:nvSpPr>
        <p:spPr bwMode="auto">
          <a:xfrm>
            <a:off x="10394067" y="2899550"/>
            <a:ext cx="1647096"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marL="85725" eaLnBrk="0" hangingPunct="0">
              <a:spcAft>
                <a:spcPts val="600"/>
              </a:spcAft>
              <a:buClr>
                <a:schemeClr val="accent1"/>
              </a:buClr>
              <a:buSzPct val="70000"/>
            </a:pPr>
            <a:r>
              <a:rPr kumimoji="1" lang="fr-FR" sz="1400" i="1" dirty="0">
                <a:solidFill>
                  <a:srgbClr val="FF2D80"/>
                </a:solidFill>
                <a:latin typeface="Handlee" panose="02000000000000000000" pitchFamily="2" charset="0"/>
              </a:rPr>
              <a:t>2 chiffres significatifs</a:t>
            </a:r>
            <a:endParaRPr kumimoji="1" lang="fr-FR" sz="1400" dirty="0">
              <a:solidFill>
                <a:srgbClr val="FF2D80"/>
              </a:solidFill>
              <a:latin typeface="Handlee" panose="02000000000000000000" pitchFamily="2" charset="0"/>
            </a:endParaRPr>
          </a:p>
        </p:txBody>
      </p:sp>
      <p:cxnSp>
        <p:nvCxnSpPr>
          <p:cNvPr id="40" name="Connecteur droit 39"/>
          <p:cNvCxnSpPr/>
          <p:nvPr/>
        </p:nvCxnSpPr>
        <p:spPr>
          <a:xfrm flipH="1">
            <a:off x="9722316" y="2782389"/>
            <a:ext cx="1" cy="137358"/>
          </a:xfrm>
          <a:prstGeom prst="line">
            <a:avLst/>
          </a:prstGeom>
          <a:ln>
            <a:solidFill>
              <a:srgbClr val="FF2D80"/>
            </a:solidFill>
          </a:ln>
        </p:spPr>
        <p:style>
          <a:lnRef idx="1">
            <a:schemeClr val="accent1"/>
          </a:lnRef>
          <a:fillRef idx="0">
            <a:schemeClr val="accent1"/>
          </a:fillRef>
          <a:effectRef idx="0">
            <a:schemeClr val="accent1"/>
          </a:effectRef>
          <a:fontRef idx="minor">
            <a:schemeClr val="tx1"/>
          </a:fontRef>
        </p:style>
      </p:cxnSp>
      <p:cxnSp>
        <p:nvCxnSpPr>
          <p:cNvPr id="41" name="Connecteur droit 40"/>
          <p:cNvCxnSpPr/>
          <p:nvPr/>
        </p:nvCxnSpPr>
        <p:spPr>
          <a:xfrm flipH="1">
            <a:off x="11641714" y="2780697"/>
            <a:ext cx="1" cy="137358"/>
          </a:xfrm>
          <a:prstGeom prst="line">
            <a:avLst/>
          </a:prstGeom>
          <a:ln>
            <a:solidFill>
              <a:srgbClr val="FF2D80"/>
            </a:solidFill>
          </a:ln>
        </p:spPr>
        <p:style>
          <a:lnRef idx="1">
            <a:schemeClr val="accent1"/>
          </a:lnRef>
          <a:fillRef idx="0">
            <a:schemeClr val="accent1"/>
          </a:fillRef>
          <a:effectRef idx="0">
            <a:schemeClr val="accent1"/>
          </a:effectRef>
          <a:fontRef idx="minor">
            <a:schemeClr val="tx1"/>
          </a:fontRef>
        </p:style>
      </p:cxnSp>
      <p:sp>
        <p:nvSpPr>
          <p:cNvPr id="42" name="ZoneTexte 41"/>
          <p:cNvSpPr txBox="1"/>
          <p:nvPr/>
        </p:nvSpPr>
        <p:spPr>
          <a:xfrm>
            <a:off x="8429626" y="3232259"/>
            <a:ext cx="3588585" cy="646331"/>
          </a:xfrm>
          <a:prstGeom prst="rect">
            <a:avLst/>
          </a:prstGeom>
          <a:noFill/>
        </p:spPr>
        <p:txBody>
          <a:bodyPr wrap="square" rtlCol="0">
            <a:spAutoFit/>
          </a:bodyPr>
          <a:lstStyle/>
          <a:p>
            <a:r>
              <a:rPr lang="fr-FR" sz="2000" i="1" dirty="0">
                <a:latin typeface="Times New Roman" panose="02020603050405020304" pitchFamily="18" charset="0"/>
                <a:cs typeface="Times New Roman" panose="02020603050405020304" pitchFamily="18" charset="0"/>
              </a:rPr>
              <a:t>u(x)</a:t>
            </a:r>
            <a:r>
              <a:rPr lang="fr-FR" sz="3600" b="1" dirty="0">
                <a:latin typeface="Handlee" panose="02000000000000000000" pitchFamily="2" charset="0"/>
              </a:rPr>
              <a:t>= </a:t>
            </a:r>
            <a:r>
              <a:rPr lang="fr-FR" sz="2800" b="1" dirty="0">
                <a:latin typeface="Handlee" panose="02000000000000000000" pitchFamily="2" charset="0"/>
              </a:rPr>
              <a:t>0,0428   -&gt;  0,0</a:t>
            </a:r>
            <a:r>
              <a:rPr lang="fr-FR" sz="2800" b="1" dirty="0">
                <a:solidFill>
                  <a:srgbClr val="FF2D80"/>
                </a:solidFill>
                <a:latin typeface="Handlee" panose="02000000000000000000" pitchFamily="2" charset="0"/>
              </a:rPr>
              <a:t>4</a:t>
            </a:r>
            <a:endParaRPr lang="fr-FR" sz="2400" b="1" dirty="0">
              <a:solidFill>
                <a:srgbClr val="FF2D80"/>
              </a:solidFill>
              <a:latin typeface="Handlee" panose="02000000000000000000" pitchFamily="2" charset="0"/>
            </a:endParaRPr>
          </a:p>
        </p:txBody>
      </p:sp>
      <p:sp>
        <p:nvSpPr>
          <p:cNvPr id="43" name="Rectangle 13" descr="Rectangle: Click to edit Master text styles&#10;Second level&#10;Third level&#10;Fourth level&#10;Fifth level"/>
          <p:cNvSpPr>
            <a:spLocks noChangeArrowheads="1"/>
          </p:cNvSpPr>
          <p:nvPr/>
        </p:nvSpPr>
        <p:spPr bwMode="auto">
          <a:xfrm>
            <a:off x="8564475" y="3831349"/>
            <a:ext cx="170756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marL="85725" eaLnBrk="0" hangingPunct="0">
              <a:spcAft>
                <a:spcPts val="600"/>
              </a:spcAft>
              <a:buClr>
                <a:schemeClr val="accent1"/>
              </a:buClr>
              <a:buSzPct val="70000"/>
            </a:pPr>
            <a:r>
              <a:rPr kumimoji="1" lang="fr-FR" sz="1400" i="1" dirty="0">
                <a:solidFill>
                  <a:srgbClr val="FF2D80"/>
                </a:solidFill>
                <a:latin typeface="Handlee" panose="02000000000000000000" pitchFamily="2" charset="0"/>
              </a:rPr>
              <a:t>1</a:t>
            </a:r>
            <a:r>
              <a:rPr kumimoji="1" lang="fr-FR" sz="1400" i="1" baseline="30000" dirty="0">
                <a:solidFill>
                  <a:srgbClr val="FF2D80"/>
                </a:solidFill>
                <a:latin typeface="Handlee" panose="02000000000000000000" pitchFamily="2" charset="0"/>
              </a:rPr>
              <a:t>er</a:t>
            </a:r>
            <a:r>
              <a:rPr kumimoji="1" lang="fr-FR" sz="1400" i="1" dirty="0">
                <a:solidFill>
                  <a:srgbClr val="FF2D80"/>
                </a:solidFill>
                <a:latin typeface="Handlee" panose="02000000000000000000" pitchFamily="2" charset="0"/>
              </a:rPr>
              <a:t> chiffre non nul = 4</a:t>
            </a:r>
            <a:endParaRPr kumimoji="1" lang="fr-FR" sz="1400" dirty="0">
              <a:solidFill>
                <a:srgbClr val="FF2D80"/>
              </a:solidFill>
              <a:latin typeface="Handlee" panose="02000000000000000000" pitchFamily="2" charset="0"/>
            </a:endParaRPr>
          </a:p>
        </p:txBody>
      </p:sp>
      <p:cxnSp>
        <p:nvCxnSpPr>
          <p:cNvPr id="44" name="Connecteur droit 43"/>
          <p:cNvCxnSpPr/>
          <p:nvPr/>
        </p:nvCxnSpPr>
        <p:spPr>
          <a:xfrm>
            <a:off x="11675770" y="3725150"/>
            <a:ext cx="305086" cy="0"/>
          </a:xfrm>
          <a:prstGeom prst="line">
            <a:avLst/>
          </a:prstGeom>
          <a:ln w="28575">
            <a:solidFill>
              <a:srgbClr val="FF2D80"/>
            </a:solidFill>
          </a:ln>
        </p:spPr>
        <p:style>
          <a:lnRef idx="1">
            <a:schemeClr val="accent1"/>
          </a:lnRef>
          <a:fillRef idx="0">
            <a:schemeClr val="accent1"/>
          </a:fillRef>
          <a:effectRef idx="0">
            <a:schemeClr val="accent1"/>
          </a:effectRef>
          <a:fontRef idx="minor">
            <a:schemeClr val="tx1"/>
          </a:fontRef>
        </p:style>
      </p:cxnSp>
      <p:cxnSp>
        <p:nvCxnSpPr>
          <p:cNvPr id="45" name="Connecteur droit 44"/>
          <p:cNvCxnSpPr/>
          <p:nvPr/>
        </p:nvCxnSpPr>
        <p:spPr>
          <a:xfrm>
            <a:off x="9866192" y="3725150"/>
            <a:ext cx="152542" cy="0"/>
          </a:xfrm>
          <a:prstGeom prst="line">
            <a:avLst/>
          </a:prstGeom>
          <a:ln w="28575">
            <a:solidFill>
              <a:srgbClr val="FF2D80"/>
            </a:solidFill>
          </a:ln>
        </p:spPr>
        <p:style>
          <a:lnRef idx="1">
            <a:schemeClr val="accent1"/>
          </a:lnRef>
          <a:fillRef idx="0">
            <a:schemeClr val="accent1"/>
          </a:fillRef>
          <a:effectRef idx="0">
            <a:schemeClr val="accent1"/>
          </a:effectRef>
          <a:fontRef idx="minor">
            <a:schemeClr val="tx1"/>
          </a:fontRef>
        </p:style>
      </p:cxnSp>
      <p:sp>
        <p:nvSpPr>
          <p:cNvPr id="46" name="Rectangle 13" descr="Rectangle: Click to edit Master text styles&#10;Second level&#10;Third level&#10;Fourth level&#10;Fifth level"/>
          <p:cNvSpPr>
            <a:spLocks noChangeArrowheads="1"/>
          </p:cNvSpPr>
          <p:nvPr/>
        </p:nvSpPr>
        <p:spPr bwMode="auto">
          <a:xfrm>
            <a:off x="10371115" y="3831349"/>
            <a:ext cx="1647096"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marL="85725" eaLnBrk="0" hangingPunct="0">
              <a:spcAft>
                <a:spcPts val="600"/>
              </a:spcAft>
              <a:buClr>
                <a:schemeClr val="accent1"/>
              </a:buClr>
              <a:buSzPct val="70000"/>
            </a:pPr>
            <a:r>
              <a:rPr kumimoji="1" lang="fr-FR" sz="1400" i="1" dirty="0">
                <a:solidFill>
                  <a:srgbClr val="FF2D80"/>
                </a:solidFill>
                <a:latin typeface="Handlee" panose="02000000000000000000" pitchFamily="2" charset="0"/>
              </a:rPr>
              <a:t>1 chiffres significatifs</a:t>
            </a:r>
            <a:endParaRPr kumimoji="1" lang="fr-FR" sz="1400" dirty="0">
              <a:solidFill>
                <a:srgbClr val="FF2D80"/>
              </a:solidFill>
              <a:latin typeface="Handlee" panose="02000000000000000000" pitchFamily="2" charset="0"/>
            </a:endParaRPr>
          </a:p>
        </p:txBody>
      </p:sp>
      <p:cxnSp>
        <p:nvCxnSpPr>
          <p:cNvPr id="47" name="Connecteur droit 46"/>
          <p:cNvCxnSpPr/>
          <p:nvPr/>
        </p:nvCxnSpPr>
        <p:spPr>
          <a:xfrm flipH="1">
            <a:off x="9947014" y="3714188"/>
            <a:ext cx="1" cy="137358"/>
          </a:xfrm>
          <a:prstGeom prst="line">
            <a:avLst/>
          </a:prstGeom>
          <a:ln>
            <a:solidFill>
              <a:srgbClr val="FF2D80"/>
            </a:solidFill>
          </a:ln>
        </p:spPr>
        <p:style>
          <a:lnRef idx="1">
            <a:schemeClr val="accent1"/>
          </a:lnRef>
          <a:fillRef idx="0">
            <a:schemeClr val="accent1"/>
          </a:fillRef>
          <a:effectRef idx="0">
            <a:schemeClr val="accent1"/>
          </a:effectRef>
          <a:fontRef idx="minor">
            <a:schemeClr val="tx1"/>
          </a:fontRef>
        </p:style>
      </p:cxnSp>
      <p:cxnSp>
        <p:nvCxnSpPr>
          <p:cNvPr id="48" name="Connecteur droit 47"/>
          <p:cNvCxnSpPr/>
          <p:nvPr/>
        </p:nvCxnSpPr>
        <p:spPr>
          <a:xfrm flipH="1">
            <a:off x="11828312" y="3721461"/>
            <a:ext cx="1" cy="137358"/>
          </a:xfrm>
          <a:prstGeom prst="line">
            <a:avLst/>
          </a:prstGeom>
          <a:ln>
            <a:solidFill>
              <a:srgbClr val="FF2D80"/>
            </a:solidFill>
          </a:ln>
        </p:spPr>
        <p:style>
          <a:lnRef idx="1">
            <a:schemeClr val="accent1"/>
          </a:lnRef>
          <a:fillRef idx="0">
            <a:schemeClr val="accent1"/>
          </a:fillRef>
          <a:effectRef idx="0">
            <a:schemeClr val="accent1"/>
          </a:effectRef>
          <a:fontRef idx="minor">
            <a:schemeClr val="tx1"/>
          </a:fontRef>
        </p:style>
      </p:cxnSp>
      <p:sp>
        <p:nvSpPr>
          <p:cNvPr id="49" name="Rectangle 13" descr="Rectangle: Click to edit Master text styles&#10;Second level&#10;Third level&#10;Fourth level&#10;Fifth level"/>
          <p:cNvSpPr>
            <a:spLocks noChangeArrowheads="1"/>
          </p:cNvSpPr>
          <p:nvPr/>
        </p:nvSpPr>
        <p:spPr bwMode="auto">
          <a:xfrm>
            <a:off x="4232925" y="3888418"/>
            <a:ext cx="3067064"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marL="85725" eaLnBrk="0" hangingPunct="0">
              <a:spcAft>
                <a:spcPts val="600"/>
              </a:spcAft>
              <a:buClr>
                <a:schemeClr val="accent1"/>
              </a:buClr>
              <a:buSzPct val="70000"/>
            </a:pPr>
            <a:r>
              <a:rPr kumimoji="1" lang="fr-FR" sz="1400" dirty="0">
                <a:latin typeface="Handlee" panose="02000000000000000000" pitchFamily="2" charset="0"/>
              </a:rPr>
              <a:t>95% de chance d’avoir la bonne valeur</a:t>
            </a:r>
          </a:p>
        </p:txBody>
      </p:sp>
      <p:sp>
        <p:nvSpPr>
          <p:cNvPr id="50" name="Arc 49"/>
          <p:cNvSpPr/>
          <p:nvPr/>
        </p:nvSpPr>
        <p:spPr>
          <a:xfrm rot="6687435">
            <a:off x="6579143" y="2743549"/>
            <a:ext cx="1382899" cy="1151086"/>
          </a:xfrm>
          <a:prstGeom prst="arc">
            <a:avLst>
              <a:gd name="adj1" fmla="val 16200000"/>
              <a:gd name="adj2" fmla="val 20967368"/>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Tree>
    <p:extLst>
      <p:ext uri="{BB962C8B-B14F-4D97-AF65-F5344CB8AC3E}">
        <p14:creationId xmlns:p14="http://schemas.microsoft.com/office/powerpoint/2010/main" val="42941863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Exemple</a:t>
            </a:r>
          </a:p>
        </p:txBody>
      </p:sp>
      <p:sp>
        <p:nvSpPr>
          <p:cNvPr id="4" name="Espace réservé du numéro de diapositive 3"/>
          <p:cNvSpPr>
            <a:spLocks noGrp="1"/>
          </p:cNvSpPr>
          <p:nvPr>
            <p:ph type="sldNum" sz="quarter" idx="12"/>
          </p:nvPr>
        </p:nvSpPr>
        <p:spPr/>
        <p:txBody>
          <a:bodyPr/>
          <a:lstStyle/>
          <a:p>
            <a:fld id="{7C59E55F-A350-4989-9404-8411324CBBDC}" type="slidenum">
              <a:rPr lang="fr-FR" smtClean="0"/>
              <a:pPr/>
              <a:t>23</a:t>
            </a:fld>
            <a:endParaRPr lang="fr-FR" dirty="0"/>
          </a:p>
        </p:txBody>
      </p:sp>
      <p:sp>
        <p:nvSpPr>
          <p:cNvPr id="6" name="Line 13"/>
          <p:cNvSpPr>
            <a:spLocks noChangeShapeType="1"/>
          </p:cNvSpPr>
          <p:nvPr/>
        </p:nvSpPr>
        <p:spPr bwMode="auto">
          <a:xfrm flipH="1">
            <a:off x="5275086" y="3551405"/>
            <a:ext cx="146050" cy="403225"/>
          </a:xfrm>
          <a:prstGeom prst="line">
            <a:avLst/>
          </a:prstGeom>
          <a:noFill/>
          <a:ln w="31750">
            <a:solidFill>
              <a:srgbClr val="FF2D8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GB"/>
          </a:p>
        </p:txBody>
      </p:sp>
      <p:sp>
        <p:nvSpPr>
          <p:cNvPr id="7" name="Line 14"/>
          <p:cNvSpPr>
            <a:spLocks noChangeShapeType="1"/>
          </p:cNvSpPr>
          <p:nvPr/>
        </p:nvSpPr>
        <p:spPr bwMode="auto">
          <a:xfrm flipH="1">
            <a:off x="5453430" y="3551406"/>
            <a:ext cx="146050" cy="403225"/>
          </a:xfrm>
          <a:prstGeom prst="line">
            <a:avLst/>
          </a:prstGeom>
          <a:noFill/>
          <a:ln w="31750">
            <a:solidFill>
              <a:srgbClr val="FF2D8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GB"/>
          </a:p>
        </p:txBody>
      </p:sp>
      <p:sp>
        <p:nvSpPr>
          <p:cNvPr id="8" name="Line 13"/>
          <p:cNvSpPr>
            <a:spLocks noChangeShapeType="1"/>
          </p:cNvSpPr>
          <p:nvPr/>
        </p:nvSpPr>
        <p:spPr bwMode="auto">
          <a:xfrm flipH="1">
            <a:off x="6926330" y="3592228"/>
            <a:ext cx="146050" cy="403225"/>
          </a:xfrm>
          <a:prstGeom prst="line">
            <a:avLst/>
          </a:prstGeom>
          <a:noFill/>
          <a:ln w="31750">
            <a:solidFill>
              <a:srgbClr val="FF2D8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GB"/>
          </a:p>
        </p:txBody>
      </p:sp>
      <p:sp>
        <p:nvSpPr>
          <p:cNvPr id="9" name="Line 14"/>
          <p:cNvSpPr>
            <a:spLocks noChangeShapeType="1"/>
          </p:cNvSpPr>
          <p:nvPr/>
        </p:nvSpPr>
        <p:spPr bwMode="auto">
          <a:xfrm flipH="1">
            <a:off x="7111012" y="3568214"/>
            <a:ext cx="146050" cy="403225"/>
          </a:xfrm>
          <a:prstGeom prst="line">
            <a:avLst/>
          </a:prstGeom>
          <a:noFill/>
          <a:ln w="31750">
            <a:solidFill>
              <a:srgbClr val="FF2D8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GB"/>
          </a:p>
        </p:txBody>
      </p:sp>
      <p:sp>
        <p:nvSpPr>
          <p:cNvPr id="10" name="Rectangle 13" descr="Rectangle: Click to edit Master text styles&#10;Second level&#10;Third level&#10;Fourth level&#10;Fifth level"/>
          <p:cNvSpPr>
            <a:spLocks noChangeArrowheads="1"/>
          </p:cNvSpPr>
          <p:nvPr/>
        </p:nvSpPr>
        <p:spPr bwMode="auto">
          <a:xfrm>
            <a:off x="3605581" y="3521184"/>
            <a:ext cx="4859689" cy="506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eaLnBrk="0" hangingPunct="0">
              <a:buClr>
                <a:schemeClr val="accent1"/>
              </a:buClr>
              <a:buSzPct val="70000"/>
            </a:pPr>
            <a:r>
              <a:rPr kumimoji="1" lang="fr-FR" sz="2800" dirty="0">
                <a:latin typeface="Handlee" panose="02000000000000000000" pitchFamily="2" charset="0"/>
                <a:ea typeface="Arial Unicode MS" pitchFamily="34" charset="-128"/>
                <a:cs typeface="Arial Unicode MS" pitchFamily="34" charset="-128"/>
              </a:rPr>
              <a:t>t=(1,07221 </a:t>
            </a:r>
            <a:r>
              <a:rPr kumimoji="1" lang="fr-FR" sz="2800" dirty="0">
                <a:latin typeface="Handlee" panose="02000000000000000000" pitchFamily="2" charset="0"/>
                <a:ea typeface="Arial Unicode MS" pitchFamily="34" charset="-128"/>
                <a:cs typeface="Arial Unicode MS" pitchFamily="34" charset="-128"/>
                <a:sym typeface="Symbol" pitchFamily="18" charset="2"/>
              </a:rPr>
              <a:t> 0,00524</a:t>
            </a:r>
            <a:r>
              <a:rPr kumimoji="1" lang="fr-FR" sz="2800" dirty="0">
                <a:latin typeface="Handlee" panose="02000000000000000000" pitchFamily="2" charset="0"/>
                <a:ea typeface="Arial Unicode MS" pitchFamily="34" charset="-128"/>
                <a:cs typeface="Arial Unicode MS" pitchFamily="34" charset="-128"/>
              </a:rPr>
              <a:t>) s</a:t>
            </a:r>
          </a:p>
        </p:txBody>
      </p:sp>
      <p:sp>
        <p:nvSpPr>
          <p:cNvPr id="11" name="ZoneTexte 10">
            <a:extLst>
              <a:ext uri="{FF2B5EF4-FFF2-40B4-BE49-F238E27FC236}">
                <a16:creationId xmlns:a16="http://schemas.microsoft.com/office/drawing/2014/main" id="{96B99EBA-4EEA-4DCB-923D-788738AF3D3E}"/>
              </a:ext>
            </a:extLst>
          </p:cNvPr>
          <p:cNvSpPr txBox="1"/>
          <p:nvPr/>
        </p:nvSpPr>
        <p:spPr>
          <a:xfrm>
            <a:off x="4585074" y="5182819"/>
            <a:ext cx="4085134" cy="400110"/>
          </a:xfrm>
          <a:prstGeom prst="rect">
            <a:avLst/>
          </a:prstGeom>
          <a:noFill/>
        </p:spPr>
        <p:txBody>
          <a:bodyPr wrap="square" rtlCol="0">
            <a:spAutoFit/>
          </a:bodyPr>
          <a:lstStyle/>
          <a:p>
            <a:r>
              <a:rPr lang="fr-FR" sz="2000" dirty="0">
                <a:latin typeface="Handlee" panose="02000000000000000000" pitchFamily="2" charset="0"/>
              </a:rPr>
              <a:t>1. On garde 1 chiffre significatif</a:t>
            </a:r>
          </a:p>
        </p:txBody>
      </p:sp>
      <p:sp>
        <p:nvSpPr>
          <p:cNvPr id="12" name="ZoneTexte 11">
            <a:extLst>
              <a:ext uri="{FF2B5EF4-FFF2-40B4-BE49-F238E27FC236}">
                <a16:creationId xmlns:a16="http://schemas.microsoft.com/office/drawing/2014/main" id="{96B99EBA-4EEA-4DCB-923D-788738AF3D3E}"/>
              </a:ext>
            </a:extLst>
          </p:cNvPr>
          <p:cNvSpPr txBox="1"/>
          <p:nvPr/>
        </p:nvSpPr>
        <p:spPr>
          <a:xfrm>
            <a:off x="1159949" y="4640578"/>
            <a:ext cx="3861076" cy="400110"/>
          </a:xfrm>
          <a:prstGeom prst="rect">
            <a:avLst/>
          </a:prstGeom>
          <a:noFill/>
        </p:spPr>
        <p:txBody>
          <a:bodyPr wrap="square" rtlCol="0">
            <a:spAutoFit/>
          </a:bodyPr>
          <a:lstStyle/>
          <a:p>
            <a:r>
              <a:rPr lang="fr-FR" sz="2000" dirty="0">
                <a:latin typeface="Handlee" panose="02000000000000000000" pitchFamily="2" charset="0"/>
              </a:rPr>
              <a:t>2. Cohérence avec l’incertitude</a:t>
            </a:r>
          </a:p>
        </p:txBody>
      </p:sp>
      <p:sp>
        <p:nvSpPr>
          <p:cNvPr id="13" name="Forme libre 12"/>
          <p:cNvSpPr/>
          <p:nvPr/>
        </p:nvSpPr>
        <p:spPr>
          <a:xfrm rot="10800000">
            <a:off x="4553679" y="4583015"/>
            <a:ext cx="385482" cy="217896"/>
          </a:xfrm>
          <a:custGeom>
            <a:avLst/>
            <a:gdLst>
              <a:gd name="connsiteX0" fmla="*/ 0 w 385482"/>
              <a:gd name="connsiteY0" fmla="*/ 217896 h 217896"/>
              <a:gd name="connsiteX1" fmla="*/ 385482 w 385482"/>
              <a:gd name="connsiteY1" fmla="*/ 2743 h 217896"/>
            </a:gdLst>
            <a:ahLst/>
            <a:cxnLst>
              <a:cxn ang="0">
                <a:pos x="connsiteX0" y="connsiteY0"/>
              </a:cxn>
              <a:cxn ang="0">
                <a:pos x="connsiteX1" y="connsiteY1"/>
              </a:cxn>
            </a:cxnLst>
            <a:rect l="l" t="t" r="r" b="b"/>
            <a:pathLst>
              <a:path w="385482" h="217896">
                <a:moveTo>
                  <a:pt x="0" y="217896"/>
                </a:moveTo>
                <a:cubicBezTo>
                  <a:pt x="121770" y="99113"/>
                  <a:pt x="243541" y="-19669"/>
                  <a:pt x="385482" y="2743"/>
                </a:cubicBezTo>
              </a:path>
            </a:pathLst>
          </a:custGeom>
          <a:noFill/>
          <a:ln>
            <a:solidFill>
              <a:srgbClr val="FF2D80"/>
            </a:solidFill>
            <a:headEnd type="triangl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Forme libre 13"/>
          <p:cNvSpPr/>
          <p:nvPr/>
        </p:nvSpPr>
        <p:spPr>
          <a:xfrm>
            <a:off x="6470437" y="4516848"/>
            <a:ext cx="528918" cy="510988"/>
          </a:xfrm>
          <a:custGeom>
            <a:avLst/>
            <a:gdLst>
              <a:gd name="connsiteX0" fmla="*/ 0 w 528918"/>
              <a:gd name="connsiteY0" fmla="*/ 510988 h 510988"/>
              <a:gd name="connsiteX1" fmla="*/ 268941 w 528918"/>
              <a:gd name="connsiteY1" fmla="*/ 412376 h 510988"/>
              <a:gd name="connsiteX2" fmla="*/ 475130 w 528918"/>
              <a:gd name="connsiteY2" fmla="*/ 197223 h 510988"/>
              <a:gd name="connsiteX3" fmla="*/ 528918 w 528918"/>
              <a:gd name="connsiteY3" fmla="*/ 0 h 510988"/>
            </a:gdLst>
            <a:ahLst/>
            <a:cxnLst>
              <a:cxn ang="0">
                <a:pos x="connsiteX0" y="connsiteY0"/>
              </a:cxn>
              <a:cxn ang="0">
                <a:pos x="connsiteX1" y="connsiteY1"/>
              </a:cxn>
              <a:cxn ang="0">
                <a:pos x="connsiteX2" y="connsiteY2"/>
              </a:cxn>
              <a:cxn ang="0">
                <a:pos x="connsiteX3" y="connsiteY3"/>
              </a:cxn>
            </a:cxnLst>
            <a:rect l="l" t="t" r="r" b="b"/>
            <a:pathLst>
              <a:path w="528918" h="510988">
                <a:moveTo>
                  <a:pt x="0" y="510988"/>
                </a:moveTo>
                <a:cubicBezTo>
                  <a:pt x="94876" y="487829"/>
                  <a:pt x="189753" y="464670"/>
                  <a:pt x="268941" y="412376"/>
                </a:cubicBezTo>
                <a:cubicBezTo>
                  <a:pt x="348129" y="360082"/>
                  <a:pt x="431801" y="265952"/>
                  <a:pt x="475130" y="197223"/>
                </a:cubicBezTo>
                <a:cubicBezTo>
                  <a:pt x="518459" y="128494"/>
                  <a:pt x="523688" y="64247"/>
                  <a:pt x="528918" y="0"/>
                </a:cubicBezTo>
              </a:path>
            </a:pathLst>
          </a:custGeom>
          <a:noFill/>
          <a:ln>
            <a:solidFill>
              <a:srgbClr val="FF2D8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835329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1" grpId="0"/>
      <p:bldP spid="12" grpId="0"/>
      <p:bldP spid="13" grpId="0" animBg="1"/>
      <p:bldP spid="14" grpId="0" animBg="1"/>
    </p:bldLst>
  </p:timing>
</p:sld>
</file>

<file path=ppt/slides/slide2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 name="Titre 5"/>
          <p:cNvSpPr>
            <a:spLocks noGrp="1"/>
          </p:cNvSpPr>
          <p:nvPr>
            <p:ph type="title"/>
          </p:nvPr>
        </p:nvSpPr>
        <p:spPr>
          <a:xfrm>
            <a:off x="397626" y="810668"/>
            <a:ext cx="10515600" cy="1019481"/>
          </a:xfrm>
        </p:spPr>
        <p:txBody>
          <a:bodyPr>
            <a:normAutofit/>
          </a:bodyPr>
          <a:lstStyle/>
          <a:p>
            <a:r>
              <a:rPr lang="fr-FR" dirty="0"/>
              <a:t>Facteur d’élargissement</a:t>
            </a:r>
            <a:br>
              <a:rPr lang="fr-FR" dirty="0"/>
            </a:br>
            <a:r>
              <a:rPr lang="fr-FR" dirty="0">
                <a:solidFill>
                  <a:srgbClr val="FF2D80"/>
                </a:solidFill>
                <a:sym typeface="Wingdings" pitchFamily="2" charset="2"/>
              </a:rPr>
              <a:t>Distribution Normale</a:t>
            </a:r>
            <a:endParaRPr lang="en-US" dirty="0"/>
          </a:p>
        </p:txBody>
      </p:sp>
      <p:sp>
        <p:nvSpPr>
          <p:cNvPr id="15" name="Rectangle 29"/>
          <p:cNvSpPr>
            <a:spLocks noGrp="1" noChangeArrowheads="1"/>
          </p:cNvSpPr>
          <p:nvPr>
            <p:ph type="sldNum" sz="quarter" idx="12"/>
          </p:nvPr>
        </p:nvSpPr>
        <p:spPr/>
        <p:txBody>
          <a:bodyPr/>
          <a:lstStyle/>
          <a:p>
            <a:pPr>
              <a:defRPr/>
            </a:pPr>
            <a:fld id="{54DB6450-197F-4242-A5F6-2291251A4B4D}" type="slidenum">
              <a:rPr lang="fr-FR"/>
              <a:pPr>
                <a:defRPr/>
              </a:pPr>
              <a:t>24</a:t>
            </a:fld>
            <a:endParaRPr lang="fr-FR"/>
          </a:p>
        </p:txBody>
      </p:sp>
      <p:sp>
        <p:nvSpPr>
          <p:cNvPr id="31" name="Espace réservé du contenu 2"/>
          <p:cNvSpPr>
            <a:spLocks noGrp="1"/>
          </p:cNvSpPr>
          <p:nvPr>
            <p:ph idx="1"/>
          </p:nvPr>
        </p:nvSpPr>
        <p:spPr>
          <a:xfrm>
            <a:off x="744249" y="2385989"/>
            <a:ext cx="10927799" cy="4203070"/>
          </a:xfrm>
        </p:spPr>
        <p:txBody>
          <a:bodyPr>
            <a:normAutofit/>
          </a:bodyPr>
          <a:lstStyle/>
          <a:p>
            <a:r>
              <a:rPr lang="fr-FR" dirty="0"/>
              <a:t>U l’incertitude élargie s’obtient en multipliant l’incertitude type </a:t>
            </a:r>
            <a:r>
              <a:rPr lang="fr-FR" i="1" dirty="0">
                <a:latin typeface="Times New Roman" panose="02020603050405020304" pitchFamily="18" charset="0"/>
                <a:cs typeface="Times New Roman" panose="02020603050405020304" pitchFamily="18" charset="0"/>
              </a:rPr>
              <a:t>u(x) </a:t>
            </a:r>
            <a:r>
              <a:rPr lang="fr-FR" dirty="0"/>
              <a:t>par un facteur d’élargissement </a:t>
            </a:r>
            <a:r>
              <a:rPr lang="fr-FR" i="1" dirty="0">
                <a:latin typeface="Times New Roman" panose="02020603050405020304" pitchFamily="18" charset="0"/>
                <a:cs typeface="Times New Roman" panose="02020603050405020304" pitchFamily="18" charset="0"/>
              </a:rPr>
              <a:t>k</a:t>
            </a:r>
            <a:r>
              <a:rPr lang="fr-FR" dirty="0"/>
              <a:t>, tel que :</a:t>
            </a:r>
          </a:p>
          <a:p>
            <a:endParaRPr lang="fr-FR" dirty="0"/>
          </a:p>
          <a:p>
            <a:endParaRPr lang="fr-FR" dirty="0"/>
          </a:p>
          <a:p>
            <a:endParaRPr lang="fr-FR" dirty="0"/>
          </a:p>
          <a:p>
            <a:pPr>
              <a:spcAft>
                <a:spcPts val="600"/>
              </a:spcAft>
            </a:pPr>
            <a:r>
              <a:rPr lang="fr-FR" i="1" dirty="0">
                <a:latin typeface="Times New Roman" panose="02020603050405020304" pitchFamily="18" charset="0"/>
                <a:cs typeface="Times New Roman" panose="02020603050405020304" pitchFamily="18" charset="0"/>
              </a:rPr>
              <a:t>k</a:t>
            </a:r>
            <a:r>
              <a:rPr lang="fr-FR" dirty="0"/>
              <a:t> dépend du niveau de confiance demandé :</a:t>
            </a:r>
          </a:p>
          <a:p>
            <a:pPr marL="431800" lvl="1" indent="0">
              <a:spcAft>
                <a:spcPts val="1200"/>
              </a:spcAft>
              <a:buNone/>
            </a:pPr>
            <a:r>
              <a:rPr lang="fr-FR" dirty="0"/>
              <a:t>     </a:t>
            </a:r>
            <a:r>
              <a:rPr lang="fr-FR" sz="2000" dirty="0">
                <a:latin typeface="Arial MT" panose="020B0604020202020204" pitchFamily="34" charset="0"/>
              </a:rPr>
              <a:t>Pour un nombre de mesures </a:t>
            </a:r>
            <a:r>
              <a:rPr lang="fr-FR" sz="2000" dirty="0">
                <a:solidFill>
                  <a:srgbClr val="FF2D80"/>
                </a:solidFill>
                <a:latin typeface="Arial MT" panose="020B0604020202020204" pitchFamily="34" charset="0"/>
              </a:rPr>
              <a:t>N </a:t>
            </a:r>
            <a:r>
              <a:rPr lang="fr-FR" sz="2000" dirty="0">
                <a:solidFill>
                  <a:srgbClr val="FF2D80"/>
                </a:solidFill>
                <a:latin typeface="Arial MT" panose="020B0604020202020204" pitchFamily="34" charset="0"/>
                <a:sym typeface="Symbol" panose="05050102010706020507" pitchFamily="18" charset="2"/>
              </a:rPr>
              <a:t> 30 </a:t>
            </a:r>
            <a:r>
              <a:rPr lang="fr-FR" sz="2000" dirty="0">
                <a:latin typeface="Arial MT" panose="020B0604020202020204" pitchFamily="34" charset="0"/>
                <a:sym typeface="Symbol" panose="05050102010706020507" pitchFamily="18" charset="2"/>
              </a:rPr>
              <a:t>et un niveau de confiance de 95%, on prend </a:t>
            </a:r>
            <a:r>
              <a:rPr lang="fr-FR" sz="2000" i="1" dirty="0">
                <a:solidFill>
                  <a:srgbClr val="FF2D80"/>
                </a:solidFill>
                <a:latin typeface="Times New Roman" panose="02020603050405020304" pitchFamily="18" charset="0"/>
                <a:cs typeface="Times New Roman" panose="02020603050405020304" pitchFamily="18" charset="0"/>
                <a:sym typeface="Symbol" panose="05050102010706020507" pitchFamily="18" charset="2"/>
              </a:rPr>
              <a:t>k = 2</a:t>
            </a:r>
            <a:r>
              <a:rPr lang="fr-FR" sz="2000" dirty="0">
                <a:latin typeface="Arial MT" panose="020B0604020202020204" pitchFamily="34" charset="0"/>
                <a:sym typeface="Symbol" panose="05050102010706020507" pitchFamily="18" charset="2"/>
              </a:rPr>
              <a:t>.</a:t>
            </a:r>
          </a:p>
          <a:p>
            <a:pPr marL="787400" lvl="2" indent="0">
              <a:spcAft>
                <a:spcPts val="1200"/>
              </a:spcAft>
              <a:buNone/>
            </a:pPr>
            <a:r>
              <a:rPr lang="fr-FR" sz="2000" dirty="0">
                <a:sym typeface="Symbol" panose="05050102010706020507" pitchFamily="18" charset="2"/>
              </a:rPr>
              <a:t>Par contre pour </a:t>
            </a:r>
            <a:r>
              <a:rPr lang="fr-FR" sz="2000" dirty="0">
                <a:solidFill>
                  <a:srgbClr val="FF2D80"/>
                </a:solidFill>
                <a:sym typeface="Symbol" panose="05050102010706020507" pitchFamily="18" charset="2"/>
              </a:rPr>
              <a:t>N &lt; 30 </a:t>
            </a:r>
            <a:r>
              <a:rPr lang="fr-FR" sz="2000" dirty="0">
                <a:sym typeface="Symbol" panose="05050102010706020507" pitchFamily="18" charset="2"/>
              </a:rPr>
              <a:t>la valeur de k doit être majorée pour prendre en compte le manque de fiabilité dû au faible nombre de mesures.</a:t>
            </a:r>
          </a:p>
        </p:txBody>
      </p:sp>
      <p:sp>
        <p:nvSpPr>
          <p:cNvPr id="33" name="ZoneTexte 32"/>
          <p:cNvSpPr txBox="1"/>
          <p:nvPr/>
        </p:nvSpPr>
        <p:spPr>
          <a:xfrm>
            <a:off x="4580806" y="2823787"/>
            <a:ext cx="1819994" cy="732848"/>
          </a:xfrm>
          <a:prstGeom prst="rect">
            <a:avLst/>
          </a:prstGeom>
          <a:noFill/>
          <a:ln w="28575">
            <a:solidFill>
              <a:srgbClr val="FF2D80"/>
            </a:solidFill>
          </a:ln>
        </p:spPr>
        <p:txBody>
          <a:bodyPr wrap="square" lIns="180000" tIns="180000" rIns="180000" bIns="180000">
            <a:spAutoFit/>
          </a:bodyPr>
          <a:lstStyle/>
          <a:p>
            <a:pPr>
              <a:defRPr/>
            </a:pPr>
            <a:r>
              <a:rPr kumimoji="1" lang="fr-FR" sz="2400" b="1" dirty="0">
                <a:latin typeface="Times New Roman" panose="02020603050405020304" pitchFamily="18" charset="0"/>
                <a:cs typeface="Times New Roman" panose="02020603050405020304" pitchFamily="18" charset="0"/>
              </a:rPr>
              <a:t> </a:t>
            </a:r>
            <a:r>
              <a:rPr kumimoji="1" lang="fr-FR" sz="2400" dirty="0">
                <a:latin typeface="Arial" panose="020B0604020202020204" pitchFamily="34" charset="0"/>
                <a:cs typeface="Arial" panose="020B0604020202020204" pitchFamily="34" charset="0"/>
              </a:rPr>
              <a:t>U</a:t>
            </a:r>
            <a:r>
              <a:rPr kumimoji="1" lang="fr-FR" sz="2400" b="1" dirty="0">
                <a:latin typeface="Times New Roman" panose="02020603050405020304" pitchFamily="18" charset="0"/>
                <a:cs typeface="Times New Roman" panose="02020603050405020304" pitchFamily="18" charset="0"/>
              </a:rPr>
              <a:t> </a:t>
            </a:r>
            <a:r>
              <a:rPr kumimoji="1" lang="fr-FR" sz="2400" dirty="0">
                <a:latin typeface="Times New Roman" panose="02020603050405020304" pitchFamily="18" charset="0"/>
                <a:cs typeface="Times New Roman" panose="02020603050405020304" pitchFamily="18" charset="0"/>
              </a:rPr>
              <a:t>= </a:t>
            </a:r>
            <a:r>
              <a:rPr kumimoji="1" lang="fr-FR" sz="2400" i="1" dirty="0" err="1">
                <a:latin typeface="Times New Roman" panose="02020603050405020304" pitchFamily="18" charset="0"/>
                <a:cs typeface="Times New Roman" panose="02020603050405020304" pitchFamily="18" charset="0"/>
              </a:rPr>
              <a:t>k</a:t>
            </a:r>
            <a:r>
              <a:rPr kumimoji="1" lang="fr-FR" sz="2400" dirty="0" err="1">
                <a:latin typeface="Times New Roman" panose="02020603050405020304" pitchFamily="18" charset="0"/>
                <a:cs typeface="Times New Roman" panose="02020603050405020304" pitchFamily="18" charset="0"/>
              </a:rPr>
              <a:t>.</a:t>
            </a:r>
            <a:r>
              <a:rPr kumimoji="1" lang="fr-FR" sz="2400" i="1" dirty="0" err="1">
                <a:latin typeface="Times New Roman" panose="02020603050405020304" pitchFamily="18" charset="0"/>
                <a:cs typeface="Times New Roman" panose="02020603050405020304" pitchFamily="18" charset="0"/>
              </a:rPr>
              <a:t>u</a:t>
            </a:r>
            <a:r>
              <a:rPr kumimoji="1" lang="fr-FR" sz="2400" i="1" dirty="0">
                <a:latin typeface="Times New Roman" panose="02020603050405020304" pitchFamily="18" charset="0"/>
                <a:cs typeface="Times New Roman" panose="02020603050405020304" pitchFamily="18" charset="0"/>
              </a:rPr>
              <a:t>(x)</a:t>
            </a:r>
          </a:p>
        </p:txBody>
      </p:sp>
    </p:spTree>
    <p:extLst>
      <p:ext uri="{BB962C8B-B14F-4D97-AF65-F5344CB8AC3E}">
        <p14:creationId xmlns:p14="http://schemas.microsoft.com/office/powerpoint/2010/main" val="2690308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5" name="Imag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92899" y="1545296"/>
            <a:ext cx="4530702" cy="4608818"/>
          </a:xfrm>
          <a:prstGeom prst="rect">
            <a:avLst/>
          </a:prstGeom>
        </p:spPr>
      </p:pic>
      <p:sp>
        <p:nvSpPr>
          <p:cNvPr id="6" name="Titre 5"/>
          <p:cNvSpPr>
            <a:spLocks noGrp="1"/>
          </p:cNvSpPr>
          <p:nvPr>
            <p:ph type="title"/>
          </p:nvPr>
        </p:nvSpPr>
        <p:spPr>
          <a:xfrm>
            <a:off x="397626" y="810668"/>
            <a:ext cx="10515600" cy="1019481"/>
          </a:xfrm>
        </p:spPr>
        <p:txBody>
          <a:bodyPr>
            <a:normAutofit/>
          </a:bodyPr>
          <a:lstStyle/>
          <a:p>
            <a:r>
              <a:rPr lang="fr-FR" dirty="0"/>
              <a:t>Facteur d’élargissement</a:t>
            </a:r>
            <a:br>
              <a:rPr lang="fr-FR" dirty="0"/>
            </a:br>
            <a:r>
              <a:rPr lang="fr-FR" dirty="0">
                <a:solidFill>
                  <a:srgbClr val="FF2D80"/>
                </a:solidFill>
                <a:sym typeface="Wingdings" pitchFamily="2" charset="2"/>
              </a:rPr>
              <a:t>Distribution Normale</a:t>
            </a:r>
            <a:endParaRPr lang="en-US" dirty="0"/>
          </a:p>
        </p:txBody>
      </p:sp>
      <p:sp>
        <p:nvSpPr>
          <p:cNvPr id="15" name="Rectangle 29"/>
          <p:cNvSpPr>
            <a:spLocks noGrp="1" noChangeArrowheads="1"/>
          </p:cNvSpPr>
          <p:nvPr>
            <p:ph type="sldNum" sz="quarter" idx="12"/>
          </p:nvPr>
        </p:nvSpPr>
        <p:spPr/>
        <p:txBody>
          <a:bodyPr/>
          <a:lstStyle/>
          <a:p>
            <a:pPr>
              <a:defRPr/>
            </a:pPr>
            <a:fld id="{54DB6450-197F-4242-A5F6-2291251A4B4D}" type="slidenum">
              <a:rPr lang="fr-FR"/>
              <a:pPr>
                <a:defRPr/>
              </a:pPr>
              <a:t>25</a:t>
            </a:fld>
            <a:endParaRPr lang="fr-FR"/>
          </a:p>
        </p:txBody>
      </p:sp>
      <p:graphicFrame>
        <p:nvGraphicFramePr>
          <p:cNvPr id="2" name="Tableau 1"/>
          <p:cNvGraphicFramePr>
            <a:graphicFrameLocks noGrp="1"/>
          </p:cNvGraphicFramePr>
          <p:nvPr>
            <p:extLst>
              <p:ext uri="{D42A27DB-BD31-4B8C-83A1-F6EECF244321}">
                <p14:modId xmlns:p14="http://schemas.microsoft.com/office/powerpoint/2010/main" val="1483148300"/>
              </p:ext>
            </p:extLst>
          </p:nvPr>
        </p:nvGraphicFramePr>
        <p:xfrm>
          <a:off x="878300" y="3752082"/>
          <a:ext cx="4574414" cy="2865120"/>
        </p:xfrm>
        <a:graphic>
          <a:graphicData uri="http://schemas.openxmlformats.org/drawingml/2006/table">
            <a:tbl>
              <a:tblPr firstRow="1" bandRow="1">
                <a:tableStyleId>{5C22544A-7EE6-4342-B048-85BDC9FD1C3A}</a:tableStyleId>
              </a:tblPr>
              <a:tblGrid>
                <a:gridCol w="2098133">
                  <a:extLst>
                    <a:ext uri="{9D8B030D-6E8A-4147-A177-3AD203B41FA5}">
                      <a16:colId xmlns:a16="http://schemas.microsoft.com/office/drawing/2014/main" val="1813888285"/>
                    </a:ext>
                  </a:extLst>
                </a:gridCol>
                <a:gridCol w="2476281">
                  <a:extLst>
                    <a:ext uri="{9D8B030D-6E8A-4147-A177-3AD203B41FA5}">
                      <a16:colId xmlns:a16="http://schemas.microsoft.com/office/drawing/2014/main" val="160342730"/>
                    </a:ext>
                  </a:extLst>
                </a:gridCol>
              </a:tblGrid>
              <a:tr h="370840">
                <a:tc>
                  <a:txBody>
                    <a:bodyPr/>
                    <a:lstStyle/>
                    <a:p>
                      <a:pPr algn="ctr"/>
                      <a:r>
                        <a:rPr lang="fr-FR" dirty="0">
                          <a:solidFill>
                            <a:schemeClr val="tx1"/>
                          </a:solidFill>
                        </a:rPr>
                        <a:t>Niveau de confiance</a:t>
                      </a:r>
                    </a:p>
                    <a:p>
                      <a:pPr algn="ctr"/>
                      <a:r>
                        <a:rPr lang="fr-FR" dirty="0">
                          <a:solidFill>
                            <a:schemeClr val="tx1"/>
                          </a:solidFill>
                        </a:rPr>
                        <a:t>(1-</a:t>
                      </a:r>
                      <a:r>
                        <a:rPr lang="fr-FR" dirty="0">
                          <a:solidFill>
                            <a:schemeClr val="tx1"/>
                          </a:solidFill>
                          <a:sym typeface="Symbol" panose="05050102010706020507" pitchFamily="18" charset="2"/>
                        </a:rPr>
                        <a:t></a:t>
                      </a:r>
                      <a:r>
                        <a:rPr lang="fr-FR" dirty="0">
                          <a:solidFill>
                            <a:schemeClr val="tx1"/>
                          </a:solidFill>
                        </a:rPr>
                        <a:t>)</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0F0F0"/>
                    </a:solidFill>
                  </a:tcPr>
                </a:tc>
                <a:tc>
                  <a:txBody>
                    <a:bodyPr/>
                    <a:lstStyle/>
                    <a:p>
                      <a:pPr algn="ctr"/>
                      <a:r>
                        <a:rPr lang="fr-FR" dirty="0">
                          <a:solidFill>
                            <a:schemeClr val="tx1"/>
                          </a:solidFill>
                        </a:rPr>
                        <a:t>Facteur d’élargissement</a:t>
                      </a:r>
                    </a:p>
                    <a:p>
                      <a:pPr algn="ctr"/>
                      <a:r>
                        <a:rPr lang="fr-FR" dirty="0">
                          <a:solidFill>
                            <a:schemeClr val="tx1"/>
                          </a:solidFill>
                        </a:rPr>
                        <a:t>k</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0F0F0"/>
                    </a:solidFill>
                  </a:tcPr>
                </a:tc>
                <a:extLst>
                  <a:ext uri="{0D108BD9-81ED-4DB2-BD59-A6C34878D82A}">
                    <a16:rowId xmlns:a16="http://schemas.microsoft.com/office/drawing/2014/main" val="3684076797"/>
                  </a:ext>
                </a:extLst>
              </a:tr>
              <a:tr h="370840">
                <a:tc>
                  <a:txBody>
                    <a:bodyPr/>
                    <a:lstStyle/>
                    <a:p>
                      <a:pPr algn="ctr"/>
                      <a:r>
                        <a:rPr lang="fr-FR" dirty="0"/>
                        <a:t>68,3 %</a:t>
                      </a:r>
                    </a:p>
                  </a:txBody>
                  <a:tcPr>
                    <a:lnT w="12700" cap="flat" cmpd="sng" algn="ctr">
                      <a:solidFill>
                        <a:schemeClr val="tx1"/>
                      </a:solidFill>
                      <a:prstDash val="solid"/>
                      <a:round/>
                      <a:headEnd type="none" w="med" len="med"/>
                      <a:tailEnd type="none" w="med" len="med"/>
                    </a:lnT>
                    <a:noFill/>
                  </a:tcPr>
                </a:tc>
                <a:tc>
                  <a:txBody>
                    <a:bodyPr/>
                    <a:lstStyle/>
                    <a:p>
                      <a:pPr algn="ctr"/>
                      <a:r>
                        <a:rPr lang="fr-FR" dirty="0"/>
                        <a:t>1,00</a:t>
                      </a:r>
                    </a:p>
                  </a:txBody>
                  <a:tcP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2822169343"/>
                  </a:ext>
                </a:extLst>
              </a:tr>
              <a:tr h="370840">
                <a:tc>
                  <a:txBody>
                    <a:bodyPr/>
                    <a:lstStyle/>
                    <a:p>
                      <a:pPr algn="ctr"/>
                      <a:r>
                        <a:rPr lang="fr-FR" dirty="0"/>
                        <a:t>90,0 %</a:t>
                      </a:r>
                    </a:p>
                  </a:txBody>
                  <a:tcPr>
                    <a:noFill/>
                  </a:tcPr>
                </a:tc>
                <a:tc>
                  <a:txBody>
                    <a:bodyPr/>
                    <a:lstStyle/>
                    <a:p>
                      <a:pPr algn="ctr"/>
                      <a:r>
                        <a:rPr lang="fr-FR" dirty="0"/>
                        <a:t>1,64</a:t>
                      </a:r>
                    </a:p>
                  </a:txBody>
                  <a:tcPr>
                    <a:noFill/>
                  </a:tcPr>
                </a:tc>
                <a:extLst>
                  <a:ext uri="{0D108BD9-81ED-4DB2-BD59-A6C34878D82A}">
                    <a16:rowId xmlns:a16="http://schemas.microsoft.com/office/drawing/2014/main" val="3437378272"/>
                  </a:ext>
                </a:extLst>
              </a:tr>
              <a:tr h="370840">
                <a:tc>
                  <a:txBody>
                    <a:bodyPr/>
                    <a:lstStyle/>
                    <a:p>
                      <a:pPr algn="ctr"/>
                      <a:r>
                        <a:rPr lang="fr-FR" dirty="0"/>
                        <a:t>95,0 %</a:t>
                      </a:r>
                    </a:p>
                  </a:txBody>
                  <a:tcPr>
                    <a:noFill/>
                  </a:tcPr>
                </a:tc>
                <a:tc>
                  <a:txBody>
                    <a:bodyPr/>
                    <a:lstStyle/>
                    <a:p>
                      <a:pPr algn="ctr"/>
                      <a:r>
                        <a:rPr lang="fr-FR" dirty="0"/>
                        <a:t>1,96</a:t>
                      </a:r>
                    </a:p>
                  </a:txBody>
                  <a:tcPr>
                    <a:noFill/>
                  </a:tcPr>
                </a:tc>
                <a:extLst>
                  <a:ext uri="{0D108BD9-81ED-4DB2-BD59-A6C34878D82A}">
                    <a16:rowId xmlns:a16="http://schemas.microsoft.com/office/drawing/2014/main" val="1364975831"/>
                  </a:ext>
                </a:extLst>
              </a:tr>
              <a:tr h="370840">
                <a:tc>
                  <a:txBody>
                    <a:bodyPr/>
                    <a:lstStyle/>
                    <a:p>
                      <a:pPr algn="ctr"/>
                      <a:r>
                        <a:rPr lang="fr-FR" dirty="0"/>
                        <a:t>95,4 %</a:t>
                      </a:r>
                    </a:p>
                  </a:txBody>
                  <a:tcPr>
                    <a:noFill/>
                  </a:tcPr>
                </a:tc>
                <a:tc>
                  <a:txBody>
                    <a:bodyPr/>
                    <a:lstStyle/>
                    <a:p>
                      <a:pPr algn="ctr"/>
                      <a:r>
                        <a:rPr lang="fr-FR" dirty="0"/>
                        <a:t>2,00</a:t>
                      </a:r>
                    </a:p>
                  </a:txBody>
                  <a:tcPr>
                    <a:noFill/>
                  </a:tcPr>
                </a:tc>
                <a:extLst>
                  <a:ext uri="{0D108BD9-81ED-4DB2-BD59-A6C34878D82A}">
                    <a16:rowId xmlns:a16="http://schemas.microsoft.com/office/drawing/2014/main" val="2003815769"/>
                  </a:ext>
                </a:extLst>
              </a:tr>
              <a:tr h="370840">
                <a:tc>
                  <a:txBody>
                    <a:bodyPr/>
                    <a:lstStyle/>
                    <a:p>
                      <a:pPr algn="ctr"/>
                      <a:r>
                        <a:rPr lang="fr-FR" dirty="0"/>
                        <a:t>99,0 %</a:t>
                      </a:r>
                    </a:p>
                  </a:txBody>
                  <a:tcPr>
                    <a:lnB w="12700" cmpd="sng">
                      <a:noFill/>
                    </a:lnB>
                    <a:noFill/>
                  </a:tcPr>
                </a:tc>
                <a:tc>
                  <a:txBody>
                    <a:bodyPr/>
                    <a:lstStyle/>
                    <a:p>
                      <a:pPr algn="ctr"/>
                      <a:r>
                        <a:rPr lang="fr-FR" dirty="0"/>
                        <a:t>2,58</a:t>
                      </a:r>
                    </a:p>
                  </a:txBody>
                  <a:tcPr>
                    <a:lnB w="12700" cmpd="sng">
                      <a:noFill/>
                    </a:lnB>
                    <a:noFill/>
                  </a:tcPr>
                </a:tc>
                <a:extLst>
                  <a:ext uri="{0D108BD9-81ED-4DB2-BD59-A6C34878D82A}">
                    <a16:rowId xmlns:a16="http://schemas.microsoft.com/office/drawing/2014/main" val="3436943717"/>
                  </a:ext>
                </a:extLst>
              </a:tr>
              <a:tr h="370840">
                <a:tc>
                  <a:txBody>
                    <a:bodyPr/>
                    <a:lstStyle/>
                    <a:p>
                      <a:pPr algn="ctr"/>
                      <a:r>
                        <a:rPr lang="fr-FR" dirty="0"/>
                        <a:t>99,7 %</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fr-FR" dirty="0"/>
                        <a:t>3,00</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72404486"/>
                  </a:ext>
                </a:extLst>
              </a:tr>
            </a:tbl>
          </a:graphicData>
        </a:graphic>
      </p:graphicFrame>
      <p:sp>
        <p:nvSpPr>
          <p:cNvPr id="3" name="Forme libre 2"/>
          <p:cNvSpPr/>
          <p:nvPr/>
        </p:nvSpPr>
        <p:spPr>
          <a:xfrm>
            <a:off x="8944455" y="1915273"/>
            <a:ext cx="1232681" cy="2701849"/>
          </a:xfrm>
          <a:custGeom>
            <a:avLst/>
            <a:gdLst>
              <a:gd name="connsiteX0" fmla="*/ 0 w 575035"/>
              <a:gd name="connsiteY0" fmla="*/ 2620652 h 2620652"/>
              <a:gd name="connsiteX1" fmla="*/ 575035 w 575035"/>
              <a:gd name="connsiteY1" fmla="*/ 2620652 h 2620652"/>
              <a:gd name="connsiteX2" fmla="*/ 575035 w 575035"/>
              <a:gd name="connsiteY2" fmla="*/ 292231 h 2620652"/>
              <a:gd name="connsiteX3" fmla="*/ 424206 w 575035"/>
              <a:gd name="connsiteY3" fmla="*/ 75415 h 2620652"/>
              <a:gd name="connsiteX4" fmla="*/ 301657 w 575035"/>
              <a:gd name="connsiteY4" fmla="*/ 0 h 2620652"/>
              <a:gd name="connsiteX5" fmla="*/ 75414 w 575035"/>
              <a:gd name="connsiteY5" fmla="*/ 141402 h 2620652"/>
              <a:gd name="connsiteX6" fmla="*/ 18853 w 575035"/>
              <a:gd name="connsiteY6" fmla="*/ 301658 h 2620652"/>
              <a:gd name="connsiteX7" fmla="*/ 0 w 575035"/>
              <a:gd name="connsiteY7" fmla="*/ 2620652 h 2620652"/>
              <a:gd name="connsiteX0" fmla="*/ 0 w 575035"/>
              <a:gd name="connsiteY0" fmla="*/ 2620652 h 2620652"/>
              <a:gd name="connsiteX1" fmla="*/ 575035 w 575035"/>
              <a:gd name="connsiteY1" fmla="*/ 2620652 h 2620652"/>
              <a:gd name="connsiteX2" fmla="*/ 575035 w 575035"/>
              <a:gd name="connsiteY2" fmla="*/ 292231 h 2620652"/>
              <a:gd name="connsiteX3" fmla="*/ 424206 w 575035"/>
              <a:gd name="connsiteY3" fmla="*/ 75415 h 2620652"/>
              <a:gd name="connsiteX4" fmla="*/ 301657 w 575035"/>
              <a:gd name="connsiteY4" fmla="*/ 0 h 2620652"/>
              <a:gd name="connsiteX5" fmla="*/ 131449 w 575035"/>
              <a:gd name="connsiteY5" fmla="*/ 153285 h 2620652"/>
              <a:gd name="connsiteX6" fmla="*/ 18853 w 575035"/>
              <a:gd name="connsiteY6" fmla="*/ 301658 h 2620652"/>
              <a:gd name="connsiteX7" fmla="*/ 0 w 575035"/>
              <a:gd name="connsiteY7" fmla="*/ 2620652 h 2620652"/>
              <a:gd name="connsiteX0" fmla="*/ 0 w 575035"/>
              <a:gd name="connsiteY0" fmla="*/ 2620652 h 2620652"/>
              <a:gd name="connsiteX1" fmla="*/ 575035 w 575035"/>
              <a:gd name="connsiteY1" fmla="*/ 2620652 h 2620652"/>
              <a:gd name="connsiteX2" fmla="*/ 575035 w 575035"/>
              <a:gd name="connsiteY2" fmla="*/ 292231 h 2620652"/>
              <a:gd name="connsiteX3" fmla="*/ 424206 w 575035"/>
              <a:gd name="connsiteY3" fmla="*/ 75415 h 2620652"/>
              <a:gd name="connsiteX4" fmla="*/ 301657 w 575035"/>
              <a:gd name="connsiteY4" fmla="*/ 0 h 2620652"/>
              <a:gd name="connsiteX5" fmla="*/ 131449 w 575035"/>
              <a:gd name="connsiteY5" fmla="*/ 153285 h 2620652"/>
              <a:gd name="connsiteX6" fmla="*/ 18853 w 575035"/>
              <a:gd name="connsiteY6" fmla="*/ 301658 h 2620652"/>
              <a:gd name="connsiteX7" fmla="*/ 0 w 575035"/>
              <a:gd name="connsiteY7" fmla="*/ 2620652 h 2620652"/>
              <a:gd name="connsiteX0" fmla="*/ 0 w 575035"/>
              <a:gd name="connsiteY0" fmla="*/ 2620652 h 2620652"/>
              <a:gd name="connsiteX1" fmla="*/ 575035 w 575035"/>
              <a:gd name="connsiteY1" fmla="*/ 2620652 h 2620652"/>
              <a:gd name="connsiteX2" fmla="*/ 575035 w 575035"/>
              <a:gd name="connsiteY2" fmla="*/ 292231 h 2620652"/>
              <a:gd name="connsiteX3" fmla="*/ 480242 w 575035"/>
              <a:gd name="connsiteY3" fmla="*/ 164538 h 2620652"/>
              <a:gd name="connsiteX4" fmla="*/ 301657 w 575035"/>
              <a:gd name="connsiteY4" fmla="*/ 0 h 2620652"/>
              <a:gd name="connsiteX5" fmla="*/ 131449 w 575035"/>
              <a:gd name="connsiteY5" fmla="*/ 153285 h 2620652"/>
              <a:gd name="connsiteX6" fmla="*/ 18853 w 575035"/>
              <a:gd name="connsiteY6" fmla="*/ 301658 h 2620652"/>
              <a:gd name="connsiteX7" fmla="*/ 0 w 575035"/>
              <a:gd name="connsiteY7" fmla="*/ 2620652 h 2620652"/>
              <a:gd name="connsiteX0" fmla="*/ 0 w 575035"/>
              <a:gd name="connsiteY0" fmla="*/ 2620652 h 2620652"/>
              <a:gd name="connsiteX1" fmla="*/ 575035 w 575035"/>
              <a:gd name="connsiteY1" fmla="*/ 2620652 h 2620652"/>
              <a:gd name="connsiteX2" fmla="*/ 575035 w 575035"/>
              <a:gd name="connsiteY2" fmla="*/ 292231 h 2620652"/>
              <a:gd name="connsiteX3" fmla="*/ 480242 w 575035"/>
              <a:gd name="connsiteY3" fmla="*/ 164538 h 2620652"/>
              <a:gd name="connsiteX4" fmla="*/ 301657 w 575035"/>
              <a:gd name="connsiteY4" fmla="*/ 0 h 2620652"/>
              <a:gd name="connsiteX5" fmla="*/ 131449 w 575035"/>
              <a:gd name="connsiteY5" fmla="*/ 153285 h 2620652"/>
              <a:gd name="connsiteX6" fmla="*/ 18853 w 575035"/>
              <a:gd name="connsiteY6" fmla="*/ 301658 h 2620652"/>
              <a:gd name="connsiteX7" fmla="*/ 0 w 575035"/>
              <a:gd name="connsiteY7" fmla="*/ 2620652 h 2620652"/>
              <a:gd name="connsiteX0" fmla="*/ 0 w 575035"/>
              <a:gd name="connsiteY0" fmla="*/ 2620652 h 2620652"/>
              <a:gd name="connsiteX1" fmla="*/ 575035 w 575035"/>
              <a:gd name="connsiteY1" fmla="*/ 2620652 h 2620652"/>
              <a:gd name="connsiteX2" fmla="*/ 575035 w 575035"/>
              <a:gd name="connsiteY2" fmla="*/ 292231 h 2620652"/>
              <a:gd name="connsiteX3" fmla="*/ 480242 w 575035"/>
              <a:gd name="connsiteY3" fmla="*/ 164538 h 2620652"/>
              <a:gd name="connsiteX4" fmla="*/ 301657 w 575035"/>
              <a:gd name="connsiteY4" fmla="*/ 0 h 2620652"/>
              <a:gd name="connsiteX5" fmla="*/ 131449 w 575035"/>
              <a:gd name="connsiteY5" fmla="*/ 153285 h 2620652"/>
              <a:gd name="connsiteX6" fmla="*/ 18853 w 575035"/>
              <a:gd name="connsiteY6" fmla="*/ 334336 h 2620652"/>
              <a:gd name="connsiteX7" fmla="*/ 0 w 575035"/>
              <a:gd name="connsiteY7" fmla="*/ 2620652 h 2620652"/>
              <a:gd name="connsiteX0" fmla="*/ 0 w 790427"/>
              <a:gd name="connsiteY0" fmla="*/ 2670870 h 2670870"/>
              <a:gd name="connsiteX1" fmla="*/ 790427 w 790427"/>
              <a:gd name="connsiteY1" fmla="*/ 2620652 h 2670870"/>
              <a:gd name="connsiteX2" fmla="*/ 790427 w 790427"/>
              <a:gd name="connsiteY2" fmla="*/ 292231 h 2670870"/>
              <a:gd name="connsiteX3" fmla="*/ 695634 w 790427"/>
              <a:gd name="connsiteY3" fmla="*/ 164538 h 2670870"/>
              <a:gd name="connsiteX4" fmla="*/ 517049 w 790427"/>
              <a:gd name="connsiteY4" fmla="*/ 0 h 2670870"/>
              <a:gd name="connsiteX5" fmla="*/ 346841 w 790427"/>
              <a:gd name="connsiteY5" fmla="*/ 153285 h 2670870"/>
              <a:gd name="connsiteX6" fmla="*/ 234245 w 790427"/>
              <a:gd name="connsiteY6" fmla="*/ 334336 h 2670870"/>
              <a:gd name="connsiteX7" fmla="*/ 0 w 790427"/>
              <a:gd name="connsiteY7" fmla="*/ 2670870 h 2670870"/>
              <a:gd name="connsiteX0" fmla="*/ 0 w 1085174"/>
              <a:gd name="connsiteY0" fmla="*/ 2670870 h 2670870"/>
              <a:gd name="connsiteX1" fmla="*/ 1085174 w 1085174"/>
              <a:gd name="connsiteY1" fmla="*/ 2670870 h 2670870"/>
              <a:gd name="connsiteX2" fmla="*/ 790427 w 1085174"/>
              <a:gd name="connsiteY2" fmla="*/ 292231 h 2670870"/>
              <a:gd name="connsiteX3" fmla="*/ 695634 w 1085174"/>
              <a:gd name="connsiteY3" fmla="*/ 164538 h 2670870"/>
              <a:gd name="connsiteX4" fmla="*/ 517049 w 1085174"/>
              <a:gd name="connsiteY4" fmla="*/ 0 h 2670870"/>
              <a:gd name="connsiteX5" fmla="*/ 346841 w 1085174"/>
              <a:gd name="connsiteY5" fmla="*/ 153285 h 2670870"/>
              <a:gd name="connsiteX6" fmla="*/ 234245 w 1085174"/>
              <a:gd name="connsiteY6" fmla="*/ 334336 h 2670870"/>
              <a:gd name="connsiteX7" fmla="*/ 0 w 1085174"/>
              <a:gd name="connsiteY7" fmla="*/ 2670870 h 2670870"/>
              <a:gd name="connsiteX0" fmla="*/ 0 w 1085174"/>
              <a:gd name="connsiteY0" fmla="*/ 2670870 h 2670870"/>
              <a:gd name="connsiteX1" fmla="*/ 1085174 w 1085174"/>
              <a:gd name="connsiteY1" fmla="*/ 2670870 h 2670870"/>
              <a:gd name="connsiteX2" fmla="*/ 1062501 w 1085174"/>
              <a:gd name="connsiteY2" fmla="*/ 756744 h 2670870"/>
              <a:gd name="connsiteX3" fmla="*/ 695634 w 1085174"/>
              <a:gd name="connsiteY3" fmla="*/ 164538 h 2670870"/>
              <a:gd name="connsiteX4" fmla="*/ 517049 w 1085174"/>
              <a:gd name="connsiteY4" fmla="*/ 0 h 2670870"/>
              <a:gd name="connsiteX5" fmla="*/ 346841 w 1085174"/>
              <a:gd name="connsiteY5" fmla="*/ 153285 h 2670870"/>
              <a:gd name="connsiteX6" fmla="*/ 234245 w 1085174"/>
              <a:gd name="connsiteY6" fmla="*/ 334336 h 2670870"/>
              <a:gd name="connsiteX7" fmla="*/ 0 w 1085174"/>
              <a:gd name="connsiteY7" fmla="*/ 2670870 h 2670870"/>
              <a:gd name="connsiteX0" fmla="*/ 15156 w 1100330"/>
              <a:gd name="connsiteY0" fmla="*/ 2670870 h 2670870"/>
              <a:gd name="connsiteX1" fmla="*/ 1100330 w 1100330"/>
              <a:gd name="connsiteY1" fmla="*/ 2670870 h 2670870"/>
              <a:gd name="connsiteX2" fmla="*/ 1077657 w 1100330"/>
              <a:gd name="connsiteY2" fmla="*/ 756744 h 2670870"/>
              <a:gd name="connsiteX3" fmla="*/ 710790 w 1100330"/>
              <a:gd name="connsiteY3" fmla="*/ 164538 h 2670870"/>
              <a:gd name="connsiteX4" fmla="*/ 532205 w 1100330"/>
              <a:gd name="connsiteY4" fmla="*/ 0 h 2670870"/>
              <a:gd name="connsiteX5" fmla="*/ 361997 w 1100330"/>
              <a:gd name="connsiteY5" fmla="*/ 153285 h 2670870"/>
              <a:gd name="connsiteX6" fmla="*/ 0 w 1100330"/>
              <a:gd name="connsiteY6" fmla="*/ 761185 h 2670870"/>
              <a:gd name="connsiteX7" fmla="*/ 15156 w 1100330"/>
              <a:gd name="connsiteY7" fmla="*/ 2670870 h 2670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0330" h="2670870">
                <a:moveTo>
                  <a:pt x="15156" y="2670870"/>
                </a:moveTo>
                <a:lnTo>
                  <a:pt x="1100330" y="2670870"/>
                </a:lnTo>
                <a:lnTo>
                  <a:pt x="1077657" y="756744"/>
                </a:lnTo>
                <a:lnTo>
                  <a:pt x="710790" y="164538"/>
                </a:lnTo>
                <a:cubicBezTo>
                  <a:pt x="660109" y="79984"/>
                  <a:pt x="591733" y="54846"/>
                  <a:pt x="532205" y="0"/>
                </a:cubicBezTo>
                <a:cubicBezTo>
                  <a:pt x="475469" y="51095"/>
                  <a:pt x="412835" y="63570"/>
                  <a:pt x="361997" y="153285"/>
                </a:cubicBezTo>
                <a:lnTo>
                  <a:pt x="0" y="761185"/>
                </a:lnTo>
                <a:lnTo>
                  <a:pt x="15156" y="2670870"/>
                </a:lnTo>
                <a:close/>
              </a:path>
            </a:pathLst>
          </a:custGeom>
          <a:solidFill>
            <a:srgbClr val="FF2D8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Flèche droite 6"/>
          <p:cNvSpPr/>
          <p:nvPr/>
        </p:nvSpPr>
        <p:spPr>
          <a:xfrm>
            <a:off x="759619" y="4430251"/>
            <a:ext cx="700668" cy="373741"/>
          </a:xfrm>
          <a:prstGeom prst="rightArrow">
            <a:avLst/>
          </a:prstGeom>
          <a:solidFill>
            <a:srgbClr val="FF94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FF94BE"/>
              </a:solidFill>
            </a:endParaRPr>
          </a:p>
        </p:txBody>
      </p:sp>
      <p:sp>
        <p:nvSpPr>
          <p:cNvPr id="14" name="Flèche droite 13"/>
          <p:cNvSpPr/>
          <p:nvPr/>
        </p:nvSpPr>
        <p:spPr>
          <a:xfrm>
            <a:off x="759619" y="5537862"/>
            <a:ext cx="679253" cy="394855"/>
          </a:xfrm>
          <a:prstGeom prst="rightArrow">
            <a:avLst/>
          </a:prstGeom>
          <a:solidFill>
            <a:srgbClr val="FFC0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Forme libre 16"/>
          <p:cNvSpPr/>
          <p:nvPr/>
        </p:nvSpPr>
        <p:spPr>
          <a:xfrm>
            <a:off x="8500991" y="1976183"/>
            <a:ext cx="2118713" cy="2655397"/>
          </a:xfrm>
          <a:custGeom>
            <a:avLst/>
            <a:gdLst>
              <a:gd name="connsiteX0" fmla="*/ 0 w 575035"/>
              <a:gd name="connsiteY0" fmla="*/ 2620652 h 2620652"/>
              <a:gd name="connsiteX1" fmla="*/ 575035 w 575035"/>
              <a:gd name="connsiteY1" fmla="*/ 2620652 h 2620652"/>
              <a:gd name="connsiteX2" fmla="*/ 575035 w 575035"/>
              <a:gd name="connsiteY2" fmla="*/ 292231 h 2620652"/>
              <a:gd name="connsiteX3" fmla="*/ 424206 w 575035"/>
              <a:gd name="connsiteY3" fmla="*/ 75415 h 2620652"/>
              <a:gd name="connsiteX4" fmla="*/ 301657 w 575035"/>
              <a:gd name="connsiteY4" fmla="*/ 0 h 2620652"/>
              <a:gd name="connsiteX5" fmla="*/ 75414 w 575035"/>
              <a:gd name="connsiteY5" fmla="*/ 141402 h 2620652"/>
              <a:gd name="connsiteX6" fmla="*/ 18853 w 575035"/>
              <a:gd name="connsiteY6" fmla="*/ 301658 h 2620652"/>
              <a:gd name="connsiteX7" fmla="*/ 0 w 575035"/>
              <a:gd name="connsiteY7" fmla="*/ 2620652 h 2620652"/>
              <a:gd name="connsiteX0" fmla="*/ 0 w 575035"/>
              <a:gd name="connsiteY0" fmla="*/ 2620652 h 2620652"/>
              <a:gd name="connsiteX1" fmla="*/ 575035 w 575035"/>
              <a:gd name="connsiteY1" fmla="*/ 2620652 h 2620652"/>
              <a:gd name="connsiteX2" fmla="*/ 575035 w 575035"/>
              <a:gd name="connsiteY2" fmla="*/ 292231 h 2620652"/>
              <a:gd name="connsiteX3" fmla="*/ 424206 w 575035"/>
              <a:gd name="connsiteY3" fmla="*/ 75415 h 2620652"/>
              <a:gd name="connsiteX4" fmla="*/ 301657 w 575035"/>
              <a:gd name="connsiteY4" fmla="*/ 0 h 2620652"/>
              <a:gd name="connsiteX5" fmla="*/ 131449 w 575035"/>
              <a:gd name="connsiteY5" fmla="*/ 153285 h 2620652"/>
              <a:gd name="connsiteX6" fmla="*/ 18853 w 575035"/>
              <a:gd name="connsiteY6" fmla="*/ 301658 h 2620652"/>
              <a:gd name="connsiteX7" fmla="*/ 0 w 575035"/>
              <a:gd name="connsiteY7" fmla="*/ 2620652 h 2620652"/>
              <a:gd name="connsiteX0" fmla="*/ 0 w 575035"/>
              <a:gd name="connsiteY0" fmla="*/ 2620652 h 2620652"/>
              <a:gd name="connsiteX1" fmla="*/ 575035 w 575035"/>
              <a:gd name="connsiteY1" fmla="*/ 2620652 h 2620652"/>
              <a:gd name="connsiteX2" fmla="*/ 575035 w 575035"/>
              <a:gd name="connsiteY2" fmla="*/ 292231 h 2620652"/>
              <a:gd name="connsiteX3" fmla="*/ 424206 w 575035"/>
              <a:gd name="connsiteY3" fmla="*/ 75415 h 2620652"/>
              <a:gd name="connsiteX4" fmla="*/ 301657 w 575035"/>
              <a:gd name="connsiteY4" fmla="*/ 0 h 2620652"/>
              <a:gd name="connsiteX5" fmla="*/ 131449 w 575035"/>
              <a:gd name="connsiteY5" fmla="*/ 153285 h 2620652"/>
              <a:gd name="connsiteX6" fmla="*/ 18853 w 575035"/>
              <a:gd name="connsiteY6" fmla="*/ 301658 h 2620652"/>
              <a:gd name="connsiteX7" fmla="*/ 0 w 575035"/>
              <a:gd name="connsiteY7" fmla="*/ 2620652 h 2620652"/>
              <a:gd name="connsiteX0" fmla="*/ 0 w 575035"/>
              <a:gd name="connsiteY0" fmla="*/ 2620652 h 2620652"/>
              <a:gd name="connsiteX1" fmla="*/ 575035 w 575035"/>
              <a:gd name="connsiteY1" fmla="*/ 2620652 h 2620652"/>
              <a:gd name="connsiteX2" fmla="*/ 575035 w 575035"/>
              <a:gd name="connsiteY2" fmla="*/ 292231 h 2620652"/>
              <a:gd name="connsiteX3" fmla="*/ 480242 w 575035"/>
              <a:gd name="connsiteY3" fmla="*/ 164538 h 2620652"/>
              <a:gd name="connsiteX4" fmla="*/ 301657 w 575035"/>
              <a:gd name="connsiteY4" fmla="*/ 0 h 2620652"/>
              <a:gd name="connsiteX5" fmla="*/ 131449 w 575035"/>
              <a:gd name="connsiteY5" fmla="*/ 153285 h 2620652"/>
              <a:gd name="connsiteX6" fmla="*/ 18853 w 575035"/>
              <a:gd name="connsiteY6" fmla="*/ 301658 h 2620652"/>
              <a:gd name="connsiteX7" fmla="*/ 0 w 575035"/>
              <a:gd name="connsiteY7" fmla="*/ 2620652 h 2620652"/>
              <a:gd name="connsiteX0" fmla="*/ 0 w 575035"/>
              <a:gd name="connsiteY0" fmla="*/ 2620652 h 2620652"/>
              <a:gd name="connsiteX1" fmla="*/ 575035 w 575035"/>
              <a:gd name="connsiteY1" fmla="*/ 2620652 h 2620652"/>
              <a:gd name="connsiteX2" fmla="*/ 575035 w 575035"/>
              <a:gd name="connsiteY2" fmla="*/ 292231 h 2620652"/>
              <a:gd name="connsiteX3" fmla="*/ 480242 w 575035"/>
              <a:gd name="connsiteY3" fmla="*/ 164538 h 2620652"/>
              <a:gd name="connsiteX4" fmla="*/ 301657 w 575035"/>
              <a:gd name="connsiteY4" fmla="*/ 0 h 2620652"/>
              <a:gd name="connsiteX5" fmla="*/ 131449 w 575035"/>
              <a:gd name="connsiteY5" fmla="*/ 153285 h 2620652"/>
              <a:gd name="connsiteX6" fmla="*/ 18853 w 575035"/>
              <a:gd name="connsiteY6" fmla="*/ 301658 h 2620652"/>
              <a:gd name="connsiteX7" fmla="*/ 0 w 575035"/>
              <a:gd name="connsiteY7" fmla="*/ 2620652 h 2620652"/>
              <a:gd name="connsiteX0" fmla="*/ 0 w 575035"/>
              <a:gd name="connsiteY0" fmla="*/ 2620652 h 2620652"/>
              <a:gd name="connsiteX1" fmla="*/ 575035 w 575035"/>
              <a:gd name="connsiteY1" fmla="*/ 2620652 h 2620652"/>
              <a:gd name="connsiteX2" fmla="*/ 575035 w 575035"/>
              <a:gd name="connsiteY2" fmla="*/ 292231 h 2620652"/>
              <a:gd name="connsiteX3" fmla="*/ 480242 w 575035"/>
              <a:gd name="connsiteY3" fmla="*/ 164538 h 2620652"/>
              <a:gd name="connsiteX4" fmla="*/ 301657 w 575035"/>
              <a:gd name="connsiteY4" fmla="*/ 0 h 2620652"/>
              <a:gd name="connsiteX5" fmla="*/ 131449 w 575035"/>
              <a:gd name="connsiteY5" fmla="*/ 153285 h 2620652"/>
              <a:gd name="connsiteX6" fmla="*/ 18853 w 575035"/>
              <a:gd name="connsiteY6" fmla="*/ 334336 h 2620652"/>
              <a:gd name="connsiteX7" fmla="*/ 0 w 575035"/>
              <a:gd name="connsiteY7" fmla="*/ 2620652 h 2620652"/>
              <a:gd name="connsiteX0" fmla="*/ 0 w 575035"/>
              <a:gd name="connsiteY0" fmla="*/ 2620652 h 2620652"/>
              <a:gd name="connsiteX1" fmla="*/ 575035 w 575035"/>
              <a:gd name="connsiteY1" fmla="*/ 2620652 h 2620652"/>
              <a:gd name="connsiteX2" fmla="*/ 575035 w 575035"/>
              <a:gd name="connsiteY2" fmla="*/ 292231 h 2620652"/>
              <a:gd name="connsiteX3" fmla="*/ 480242 w 575035"/>
              <a:gd name="connsiteY3" fmla="*/ 164538 h 2620652"/>
              <a:gd name="connsiteX4" fmla="*/ 301657 w 575035"/>
              <a:gd name="connsiteY4" fmla="*/ 0 h 2620652"/>
              <a:gd name="connsiteX5" fmla="*/ 131449 w 575035"/>
              <a:gd name="connsiteY5" fmla="*/ 153285 h 2620652"/>
              <a:gd name="connsiteX6" fmla="*/ 11239 w 575035"/>
              <a:gd name="connsiteY6" fmla="*/ 1133989 h 2620652"/>
              <a:gd name="connsiteX7" fmla="*/ 0 w 575035"/>
              <a:gd name="connsiteY7" fmla="*/ 2620652 h 2620652"/>
              <a:gd name="connsiteX0" fmla="*/ 0 w 575035"/>
              <a:gd name="connsiteY0" fmla="*/ 2620652 h 2620652"/>
              <a:gd name="connsiteX1" fmla="*/ 575035 w 575035"/>
              <a:gd name="connsiteY1" fmla="*/ 2620652 h 2620652"/>
              <a:gd name="connsiteX2" fmla="*/ 575035 w 575035"/>
              <a:gd name="connsiteY2" fmla="*/ 292231 h 2620652"/>
              <a:gd name="connsiteX3" fmla="*/ 480242 w 575035"/>
              <a:gd name="connsiteY3" fmla="*/ 164538 h 2620652"/>
              <a:gd name="connsiteX4" fmla="*/ 301657 w 575035"/>
              <a:gd name="connsiteY4" fmla="*/ 0 h 2620652"/>
              <a:gd name="connsiteX5" fmla="*/ 204546 w 575035"/>
              <a:gd name="connsiteY5" fmla="*/ 120826 h 2620652"/>
              <a:gd name="connsiteX6" fmla="*/ 11239 w 575035"/>
              <a:gd name="connsiteY6" fmla="*/ 1133989 h 2620652"/>
              <a:gd name="connsiteX7" fmla="*/ 0 w 575035"/>
              <a:gd name="connsiteY7" fmla="*/ 2620652 h 2620652"/>
              <a:gd name="connsiteX0" fmla="*/ 0 w 575035"/>
              <a:gd name="connsiteY0" fmla="*/ 2620652 h 2620652"/>
              <a:gd name="connsiteX1" fmla="*/ 575035 w 575035"/>
              <a:gd name="connsiteY1" fmla="*/ 2620652 h 2620652"/>
              <a:gd name="connsiteX2" fmla="*/ 567421 w 575035"/>
              <a:gd name="connsiteY2" fmla="*/ 1195161 h 2620652"/>
              <a:gd name="connsiteX3" fmla="*/ 480242 w 575035"/>
              <a:gd name="connsiteY3" fmla="*/ 164538 h 2620652"/>
              <a:gd name="connsiteX4" fmla="*/ 301657 w 575035"/>
              <a:gd name="connsiteY4" fmla="*/ 0 h 2620652"/>
              <a:gd name="connsiteX5" fmla="*/ 204546 w 575035"/>
              <a:gd name="connsiteY5" fmla="*/ 120826 h 2620652"/>
              <a:gd name="connsiteX6" fmla="*/ 11239 w 575035"/>
              <a:gd name="connsiteY6" fmla="*/ 1133989 h 2620652"/>
              <a:gd name="connsiteX7" fmla="*/ 0 w 575035"/>
              <a:gd name="connsiteY7" fmla="*/ 2620652 h 2620652"/>
              <a:gd name="connsiteX0" fmla="*/ 0 w 575035"/>
              <a:gd name="connsiteY0" fmla="*/ 2620652 h 2620652"/>
              <a:gd name="connsiteX1" fmla="*/ 575035 w 575035"/>
              <a:gd name="connsiteY1" fmla="*/ 2620652 h 2620652"/>
              <a:gd name="connsiteX2" fmla="*/ 567421 w 575035"/>
              <a:gd name="connsiteY2" fmla="*/ 1195161 h 2620652"/>
              <a:gd name="connsiteX3" fmla="*/ 410191 w 575035"/>
              <a:gd name="connsiteY3" fmla="*/ 388795 h 2620652"/>
              <a:gd name="connsiteX4" fmla="*/ 301657 w 575035"/>
              <a:gd name="connsiteY4" fmla="*/ 0 h 2620652"/>
              <a:gd name="connsiteX5" fmla="*/ 204546 w 575035"/>
              <a:gd name="connsiteY5" fmla="*/ 120826 h 2620652"/>
              <a:gd name="connsiteX6" fmla="*/ 11239 w 575035"/>
              <a:gd name="connsiteY6" fmla="*/ 1133989 h 2620652"/>
              <a:gd name="connsiteX7" fmla="*/ 0 w 575035"/>
              <a:gd name="connsiteY7" fmla="*/ 2620652 h 2620652"/>
              <a:gd name="connsiteX0" fmla="*/ 0 w 575035"/>
              <a:gd name="connsiteY0" fmla="*/ 2620652 h 2620652"/>
              <a:gd name="connsiteX1" fmla="*/ 575035 w 575035"/>
              <a:gd name="connsiteY1" fmla="*/ 2620652 h 2620652"/>
              <a:gd name="connsiteX2" fmla="*/ 567421 w 575035"/>
              <a:gd name="connsiteY2" fmla="*/ 1195161 h 2620652"/>
              <a:gd name="connsiteX3" fmla="*/ 410191 w 575035"/>
              <a:gd name="connsiteY3" fmla="*/ 388795 h 2620652"/>
              <a:gd name="connsiteX4" fmla="*/ 301657 w 575035"/>
              <a:gd name="connsiteY4" fmla="*/ 0 h 2620652"/>
              <a:gd name="connsiteX5" fmla="*/ 204546 w 575035"/>
              <a:gd name="connsiteY5" fmla="*/ 120826 h 2620652"/>
              <a:gd name="connsiteX6" fmla="*/ 11239 w 575035"/>
              <a:gd name="connsiteY6" fmla="*/ 1133989 h 2620652"/>
              <a:gd name="connsiteX7" fmla="*/ 0 w 575035"/>
              <a:gd name="connsiteY7" fmla="*/ 2620652 h 2620652"/>
              <a:gd name="connsiteX0" fmla="*/ 0 w 575035"/>
              <a:gd name="connsiteY0" fmla="*/ 2597046 h 2597046"/>
              <a:gd name="connsiteX1" fmla="*/ 575035 w 575035"/>
              <a:gd name="connsiteY1" fmla="*/ 2597046 h 2597046"/>
              <a:gd name="connsiteX2" fmla="*/ 567421 w 575035"/>
              <a:gd name="connsiteY2" fmla="*/ 1171555 h 2597046"/>
              <a:gd name="connsiteX3" fmla="*/ 410191 w 575035"/>
              <a:gd name="connsiteY3" fmla="*/ 365189 h 2597046"/>
              <a:gd name="connsiteX4" fmla="*/ 281860 w 575035"/>
              <a:gd name="connsiteY4" fmla="*/ 0 h 2597046"/>
              <a:gd name="connsiteX5" fmla="*/ 204546 w 575035"/>
              <a:gd name="connsiteY5" fmla="*/ 97220 h 2597046"/>
              <a:gd name="connsiteX6" fmla="*/ 11239 w 575035"/>
              <a:gd name="connsiteY6" fmla="*/ 1110383 h 2597046"/>
              <a:gd name="connsiteX7" fmla="*/ 0 w 575035"/>
              <a:gd name="connsiteY7" fmla="*/ 2597046 h 2597046"/>
              <a:gd name="connsiteX0" fmla="*/ 0 w 575035"/>
              <a:gd name="connsiteY0" fmla="*/ 2611799 h 2611799"/>
              <a:gd name="connsiteX1" fmla="*/ 575035 w 575035"/>
              <a:gd name="connsiteY1" fmla="*/ 2611799 h 2611799"/>
              <a:gd name="connsiteX2" fmla="*/ 567421 w 575035"/>
              <a:gd name="connsiteY2" fmla="*/ 1186308 h 2611799"/>
              <a:gd name="connsiteX3" fmla="*/ 410191 w 575035"/>
              <a:gd name="connsiteY3" fmla="*/ 379942 h 2611799"/>
              <a:gd name="connsiteX4" fmla="*/ 283383 w 575035"/>
              <a:gd name="connsiteY4" fmla="*/ 0 h 2611799"/>
              <a:gd name="connsiteX5" fmla="*/ 204546 w 575035"/>
              <a:gd name="connsiteY5" fmla="*/ 111973 h 2611799"/>
              <a:gd name="connsiteX6" fmla="*/ 11239 w 575035"/>
              <a:gd name="connsiteY6" fmla="*/ 1125136 h 2611799"/>
              <a:gd name="connsiteX7" fmla="*/ 0 w 575035"/>
              <a:gd name="connsiteY7" fmla="*/ 2611799 h 2611799"/>
              <a:gd name="connsiteX0" fmla="*/ 0 w 575035"/>
              <a:gd name="connsiteY0" fmla="*/ 2611799 h 2611799"/>
              <a:gd name="connsiteX1" fmla="*/ 575035 w 575035"/>
              <a:gd name="connsiteY1" fmla="*/ 2611799 h 2611799"/>
              <a:gd name="connsiteX2" fmla="*/ 567421 w 575035"/>
              <a:gd name="connsiteY2" fmla="*/ 1186308 h 2611799"/>
              <a:gd name="connsiteX3" fmla="*/ 410191 w 575035"/>
              <a:gd name="connsiteY3" fmla="*/ 379942 h 2611799"/>
              <a:gd name="connsiteX4" fmla="*/ 283383 w 575035"/>
              <a:gd name="connsiteY4" fmla="*/ 0 h 2611799"/>
              <a:gd name="connsiteX5" fmla="*/ 204546 w 575035"/>
              <a:gd name="connsiteY5" fmla="*/ 111973 h 2611799"/>
              <a:gd name="connsiteX6" fmla="*/ 11239 w 575035"/>
              <a:gd name="connsiteY6" fmla="*/ 1125136 h 2611799"/>
              <a:gd name="connsiteX7" fmla="*/ 0 w 575035"/>
              <a:gd name="connsiteY7" fmla="*/ 2611799 h 2611799"/>
              <a:gd name="connsiteX0" fmla="*/ 0 w 570162"/>
              <a:gd name="connsiteY0" fmla="*/ 2611799 h 2611799"/>
              <a:gd name="connsiteX1" fmla="*/ 570162 w 570162"/>
              <a:gd name="connsiteY1" fmla="*/ 1738377 h 2611799"/>
              <a:gd name="connsiteX2" fmla="*/ 567421 w 570162"/>
              <a:gd name="connsiteY2" fmla="*/ 1186308 h 2611799"/>
              <a:gd name="connsiteX3" fmla="*/ 410191 w 570162"/>
              <a:gd name="connsiteY3" fmla="*/ 379942 h 2611799"/>
              <a:gd name="connsiteX4" fmla="*/ 283383 w 570162"/>
              <a:gd name="connsiteY4" fmla="*/ 0 h 2611799"/>
              <a:gd name="connsiteX5" fmla="*/ 204546 w 570162"/>
              <a:gd name="connsiteY5" fmla="*/ 111973 h 2611799"/>
              <a:gd name="connsiteX6" fmla="*/ 11239 w 570162"/>
              <a:gd name="connsiteY6" fmla="*/ 1125136 h 2611799"/>
              <a:gd name="connsiteX7" fmla="*/ 0 w 570162"/>
              <a:gd name="connsiteY7" fmla="*/ 2611799 h 2611799"/>
              <a:gd name="connsiteX0" fmla="*/ 0 w 562852"/>
              <a:gd name="connsiteY0" fmla="*/ 1738377 h 1738377"/>
              <a:gd name="connsiteX1" fmla="*/ 562852 w 562852"/>
              <a:gd name="connsiteY1" fmla="*/ 1738377 h 1738377"/>
              <a:gd name="connsiteX2" fmla="*/ 560111 w 562852"/>
              <a:gd name="connsiteY2" fmla="*/ 1186308 h 1738377"/>
              <a:gd name="connsiteX3" fmla="*/ 402881 w 562852"/>
              <a:gd name="connsiteY3" fmla="*/ 379942 h 1738377"/>
              <a:gd name="connsiteX4" fmla="*/ 276073 w 562852"/>
              <a:gd name="connsiteY4" fmla="*/ 0 h 1738377"/>
              <a:gd name="connsiteX5" fmla="*/ 197236 w 562852"/>
              <a:gd name="connsiteY5" fmla="*/ 111973 h 1738377"/>
              <a:gd name="connsiteX6" fmla="*/ 3929 w 562852"/>
              <a:gd name="connsiteY6" fmla="*/ 1125136 h 1738377"/>
              <a:gd name="connsiteX7" fmla="*/ 0 w 562852"/>
              <a:gd name="connsiteY7" fmla="*/ 1738377 h 1738377"/>
              <a:gd name="connsiteX0" fmla="*/ 0 w 562852"/>
              <a:gd name="connsiteY0" fmla="*/ 1738377 h 1738377"/>
              <a:gd name="connsiteX1" fmla="*/ 562852 w 562852"/>
              <a:gd name="connsiteY1" fmla="*/ 1738377 h 1738377"/>
              <a:gd name="connsiteX2" fmla="*/ 531911 w 562852"/>
              <a:gd name="connsiteY2" fmla="*/ 1061595 h 1738377"/>
              <a:gd name="connsiteX3" fmla="*/ 402881 w 562852"/>
              <a:gd name="connsiteY3" fmla="*/ 379942 h 1738377"/>
              <a:gd name="connsiteX4" fmla="*/ 276073 w 562852"/>
              <a:gd name="connsiteY4" fmla="*/ 0 h 1738377"/>
              <a:gd name="connsiteX5" fmla="*/ 197236 w 562852"/>
              <a:gd name="connsiteY5" fmla="*/ 111973 h 1738377"/>
              <a:gd name="connsiteX6" fmla="*/ 3929 w 562852"/>
              <a:gd name="connsiteY6" fmla="*/ 1125136 h 1738377"/>
              <a:gd name="connsiteX7" fmla="*/ 0 w 562852"/>
              <a:gd name="connsiteY7" fmla="*/ 1738377 h 1738377"/>
              <a:gd name="connsiteX0" fmla="*/ 0 w 531962"/>
              <a:gd name="connsiteY0" fmla="*/ 1738377 h 1738377"/>
              <a:gd name="connsiteX1" fmla="*/ 522118 w 531962"/>
              <a:gd name="connsiteY1" fmla="*/ 1721749 h 1738377"/>
              <a:gd name="connsiteX2" fmla="*/ 531911 w 531962"/>
              <a:gd name="connsiteY2" fmla="*/ 1061595 h 1738377"/>
              <a:gd name="connsiteX3" fmla="*/ 402881 w 531962"/>
              <a:gd name="connsiteY3" fmla="*/ 379942 h 1738377"/>
              <a:gd name="connsiteX4" fmla="*/ 276073 w 531962"/>
              <a:gd name="connsiteY4" fmla="*/ 0 h 1738377"/>
              <a:gd name="connsiteX5" fmla="*/ 197236 w 531962"/>
              <a:gd name="connsiteY5" fmla="*/ 111973 h 1738377"/>
              <a:gd name="connsiteX6" fmla="*/ 3929 w 531962"/>
              <a:gd name="connsiteY6" fmla="*/ 1125136 h 1738377"/>
              <a:gd name="connsiteX7" fmla="*/ 0 w 531962"/>
              <a:gd name="connsiteY7" fmla="*/ 1738377 h 1738377"/>
              <a:gd name="connsiteX0" fmla="*/ 0 w 522736"/>
              <a:gd name="connsiteY0" fmla="*/ 1738377 h 1738377"/>
              <a:gd name="connsiteX1" fmla="*/ 522118 w 522736"/>
              <a:gd name="connsiteY1" fmla="*/ 1721749 h 1738377"/>
              <a:gd name="connsiteX2" fmla="*/ 522511 w 522736"/>
              <a:gd name="connsiteY2" fmla="*/ 1053281 h 1738377"/>
              <a:gd name="connsiteX3" fmla="*/ 402881 w 522736"/>
              <a:gd name="connsiteY3" fmla="*/ 379942 h 1738377"/>
              <a:gd name="connsiteX4" fmla="*/ 276073 w 522736"/>
              <a:gd name="connsiteY4" fmla="*/ 0 h 1738377"/>
              <a:gd name="connsiteX5" fmla="*/ 197236 w 522736"/>
              <a:gd name="connsiteY5" fmla="*/ 111973 h 1738377"/>
              <a:gd name="connsiteX6" fmla="*/ 3929 w 522736"/>
              <a:gd name="connsiteY6" fmla="*/ 1125136 h 1738377"/>
              <a:gd name="connsiteX7" fmla="*/ 0 w 522736"/>
              <a:gd name="connsiteY7" fmla="*/ 1738377 h 1738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2736" h="1738377">
                <a:moveTo>
                  <a:pt x="0" y="1738377"/>
                </a:moveTo>
                <a:lnTo>
                  <a:pt x="522118" y="1721749"/>
                </a:lnTo>
                <a:cubicBezTo>
                  <a:pt x="521204" y="1537726"/>
                  <a:pt x="523425" y="1237304"/>
                  <a:pt x="522511" y="1053281"/>
                </a:cubicBezTo>
                <a:cubicBezTo>
                  <a:pt x="470101" y="784492"/>
                  <a:pt x="455291" y="648731"/>
                  <a:pt x="402881" y="379942"/>
                </a:cubicBezTo>
                <a:cubicBezTo>
                  <a:pt x="381134" y="277684"/>
                  <a:pt x="340170" y="34190"/>
                  <a:pt x="276073" y="0"/>
                </a:cubicBezTo>
                <a:cubicBezTo>
                  <a:pt x="219337" y="51095"/>
                  <a:pt x="248074" y="22258"/>
                  <a:pt x="197236" y="111973"/>
                </a:cubicBezTo>
                <a:lnTo>
                  <a:pt x="3929" y="1125136"/>
                </a:lnTo>
                <a:cubicBezTo>
                  <a:pt x="183" y="1620690"/>
                  <a:pt x="3746" y="1242823"/>
                  <a:pt x="0" y="1738377"/>
                </a:cubicBezTo>
                <a:close/>
              </a:path>
            </a:pathLst>
          </a:custGeom>
          <a:solidFill>
            <a:srgbClr val="FF2D80">
              <a:alpha val="30000"/>
            </a:srgbClr>
          </a:solidFill>
          <a:ln>
            <a:solidFill>
              <a:srgbClr val="FF2D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Rectangle 10"/>
          <p:cNvSpPr>
            <a:spLocks noChangeArrowheads="1"/>
          </p:cNvSpPr>
          <p:nvPr/>
        </p:nvSpPr>
        <p:spPr bwMode="auto">
          <a:xfrm>
            <a:off x="4735024" y="5446512"/>
            <a:ext cx="2258952"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fr-FR" sz="1200" dirty="0">
                <a:latin typeface="Handlee" panose="02000000000000000000" pitchFamily="2" charset="0"/>
                <a:ea typeface="Times New Roman" pitchFamily="18" charset="0"/>
                <a:cs typeface="Arial" charset="0"/>
              </a:rPr>
              <a:t>P( µ - 2</a:t>
            </a:r>
            <a:r>
              <a:rPr lang="fr-FR" sz="1200" dirty="0">
                <a:latin typeface="Handlee" panose="02000000000000000000" pitchFamily="2" charset="0"/>
                <a:ea typeface="Times New Roman" pitchFamily="18" charset="0"/>
                <a:cs typeface="Arial" charset="0"/>
                <a:sym typeface="Symbol" pitchFamily="18" charset="2"/>
              </a:rPr>
              <a:t></a:t>
            </a:r>
            <a:r>
              <a:rPr lang="fr-FR" sz="1200" dirty="0">
                <a:latin typeface="Handlee" panose="02000000000000000000" pitchFamily="2" charset="0"/>
                <a:ea typeface="Times New Roman" pitchFamily="18" charset="0"/>
                <a:cs typeface="Arial" charset="0"/>
              </a:rPr>
              <a:t> &lt; X &lt; µ + 2</a:t>
            </a:r>
            <a:r>
              <a:rPr lang="fr-FR" sz="1200" dirty="0">
                <a:latin typeface="Handlee" panose="02000000000000000000" pitchFamily="2" charset="0"/>
                <a:ea typeface="Times New Roman" pitchFamily="18" charset="0"/>
                <a:cs typeface="Arial" charset="0"/>
                <a:sym typeface="Symbol" pitchFamily="18" charset="2"/>
              </a:rPr>
              <a:t></a:t>
            </a:r>
            <a:r>
              <a:rPr lang="fr-FR" sz="1200" dirty="0">
                <a:latin typeface="Handlee" panose="02000000000000000000" pitchFamily="2" charset="0"/>
                <a:ea typeface="Times New Roman" pitchFamily="18" charset="0"/>
                <a:cs typeface="Arial" charset="0"/>
              </a:rPr>
              <a:t> ) =  0,954</a:t>
            </a:r>
            <a:endParaRPr lang="fr-FR" sz="1200" dirty="0">
              <a:latin typeface="Handlee" panose="02000000000000000000" pitchFamily="2" charset="0"/>
              <a:ea typeface="Times New Roman" pitchFamily="18" charset="0"/>
              <a:cs typeface="Arial" charset="0"/>
              <a:sym typeface="Symbol" pitchFamily="18" charset="2"/>
            </a:endParaRPr>
          </a:p>
        </p:txBody>
      </p:sp>
      <p:sp>
        <p:nvSpPr>
          <p:cNvPr id="31" name="Rectangle 13" descr="Rectangle: Click to edit Master text styles&#10;Second level&#10;Third level&#10;Fourth level&#10;Fifth level"/>
          <p:cNvSpPr>
            <a:spLocks noChangeArrowheads="1"/>
          </p:cNvSpPr>
          <p:nvPr/>
        </p:nvSpPr>
        <p:spPr bwMode="auto">
          <a:xfrm>
            <a:off x="10024738" y="1286203"/>
            <a:ext cx="2091064"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marL="85725" eaLnBrk="0" hangingPunct="0">
              <a:spcAft>
                <a:spcPts val="600"/>
              </a:spcAft>
              <a:buClr>
                <a:schemeClr val="accent1"/>
              </a:buClr>
              <a:buSzPct val="70000"/>
            </a:pPr>
            <a:r>
              <a:rPr kumimoji="1" lang="fr-FR" sz="1400" dirty="0">
                <a:latin typeface="Handlee" panose="02000000000000000000" pitchFamily="2" charset="0"/>
              </a:rPr>
              <a:t>68,3% des mesures sont autour de la valeur moyenne</a:t>
            </a:r>
          </a:p>
        </p:txBody>
      </p:sp>
      <p:sp>
        <p:nvSpPr>
          <p:cNvPr id="32" name="Rectangle 13" descr="Rectangle: Click to edit Master text styles&#10;Second level&#10;Third level&#10;Fourth level&#10;Fifth level"/>
          <p:cNvSpPr>
            <a:spLocks noChangeArrowheads="1"/>
          </p:cNvSpPr>
          <p:nvPr/>
        </p:nvSpPr>
        <p:spPr bwMode="auto">
          <a:xfrm>
            <a:off x="10103779" y="2034022"/>
            <a:ext cx="208326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marL="85725" eaLnBrk="0" hangingPunct="0">
              <a:spcAft>
                <a:spcPts val="600"/>
              </a:spcAft>
              <a:buClr>
                <a:schemeClr val="accent1"/>
              </a:buClr>
              <a:buSzPct val="70000"/>
            </a:pPr>
            <a:r>
              <a:rPr kumimoji="1" lang="fr-FR" sz="1400" dirty="0">
                <a:latin typeface="Handlee" panose="02000000000000000000" pitchFamily="2" charset="0"/>
              </a:rPr>
              <a:t>95,4% des mesures sont autour de la valeur moyenne</a:t>
            </a:r>
          </a:p>
        </p:txBody>
      </p:sp>
      <mc:AlternateContent xmlns:mc="http://schemas.openxmlformats.org/markup-compatibility/2006" xmlns:a14="http://schemas.microsoft.com/office/drawing/2010/main">
        <mc:Choice Requires="a14">
          <p:sp>
            <p:nvSpPr>
              <p:cNvPr id="36" name="Rectangle 3" descr="Rectangle: Click to edit Master text styles&#10;Second level&#10;Third level&#10;Fourth level&#10;Fifth level"/>
              <p:cNvSpPr>
                <a:spLocks noChangeArrowheads="1"/>
              </p:cNvSpPr>
              <p:nvPr/>
            </p:nvSpPr>
            <p:spPr bwMode="auto">
              <a:xfrm>
                <a:off x="621168" y="2053633"/>
                <a:ext cx="6748671" cy="1629865"/>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lstStyle/>
              <a:p>
                <a:pPr eaLnBrk="0" hangingPunct="0">
                  <a:lnSpc>
                    <a:spcPct val="90000"/>
                  </a:lnSpc>
                  <a:spcBef>
                    <a:spcPts val="600"/>
                  </a:spcBef>
                  <a:buClr>
                    <a:schemeClr val="accent1"/>
                  </a:buClr>
                  <a:buSzPct val="70000"/>
                </a:pPr>
                <a:r>
                  <a:rPr kumimoji="1" lang="fr-FR" sz="1600" dirty="0">
                    <a:latin typeface="Arial" charset="0"/>
                    <a:cs typeface="Times New Roman" pitchFamily="18" charset="0"/>
                  </a:rPr>
                  <a:t>U = 2</a:t>
                </a:r>
                <a:r>
                  <a:rPr kumimoji="1" lang="fr-FR" sz="1600" i="1" dirty="0">
                    <a:latin typeface="Times New Roman" panose="02020603050405020304" pitchFamily="18" charset="0"/>
                    <a:cs typeface="Times New Roman" panose="02020603050405020304" pitchFamily="18" charset="0"/>
                    <a:sym typeface="Symbol" panose="05050102010706020507" pitchFamily="18" charset="2"/>
                  </a:rPr>
                  <a:t>u(x)</a:t>
                </a:r>
                <a:r>
                  <a:rPr kumimoji="1" lang="fr-FR" sz="1600" dirty="0">
                    <a:latin typeface="Arial" charset="0"/>
                    <a:cs typeface="Times New Roman" pitchFamily="18" charset="0"/>
                  </a:rPr>
                  <a:t> correspond à 95% de chance d’avoir la valeur vraie du </a:t>
                </a:r>
                <a:r>
                  <a:rPr kumimoji="1" lang="fr-FR" sz="1600" dirty="0" err="1">
                    <a:latin typeface="Arial" charset="0"/>
                    <a:cs typeface="Times New Roman" pitchFamily="18" charset="0"/>
                  </a:rPr>
                  <a:t>mesurande</a:t>
                </a:r>
                <a:r>
                  <a:rPr kumimoji="1" lang="fr-FR" sz="1600" dirty="0">
                    <a:latin typeface="Arial" charset="0"/>
                    <a:cs typeface="Times New Roman" pitchFamily="18" charset="0"/>
                  </a:rPr>
                  <a:t> comprise entre [</a:t>
                </a:r>
                <a14:m>
                  <m:oMath xmlns:m="http://schemas.openxmlformats.org/officeDocument/2006/math">
                    <m:acc>
                      <m:accPr>
                        <m:chr m:val="̅"/>
                        <m:ctrlPr>
                          <a:rPr kumimoji="1" lang="fr-FR" sz="1600" i="1" smtClean="0">
                            <a:latin typeface="Cambria Math" panose="02040503050406030204" pitchFamily="18" charset="0"/>
                            <a:cs typeface="Times New Roman" pitchFamily="18" charset="0"/>
                          </a:rPr>
                        </m:ctrlPr>
                      </m:accPr>
                      <m:e>
                        <m:r>
                          <a:rPr kumimoji="1" lang="fr-FR" sz="1600" b="0" i="1" smtClean="0">
                            <a:latin typeface="Cambria Math" panose="02040503050406030204" pitchFamily="18" charset="0"/>
                            <a:cs typeface="Times New Roman" pitchFamily="18" charset="0"/>
                          </a:rPr>
                          <m:t>𝑥</m:t>
                        </m:r>
                      </m:e>
                    </m:acc>
                  </m:oMath>
                </a14:m>
                <a:r>
                  <a:rPr kumimoji="1" lang="fr-FR" sz="1600" dirty="0">
                    <a:latin typeface="Times New Roman" panose="02020603050405020304" pitchFamily="18" charset="0"/>
                    <a:cs typeface="Times New Roman" panose="02020603050405020304" pitchFamily="18" charset="0"/>
                  </a:rPr>
                  <a:t> - U ; </a:t>
                </a:r>
                <a14:m>
                  <m:oMath xmlns:m="http://schemas.openxmlformats.org/officeDocument/2006/math">
                    <m:acc>
                      <m:accPr>
                        <m:chr m:val="̅"/>
                        <m:ctrlPr>
                          <a:rPr kumimoji="1" lang="fr-FR" sz="1600" i="1">
                            <a:latin typeface="Cambria Math" panose="02040503050406030204" pitchFamily="18" charset="0"/>
                            <a:cs typeface="Times New Roman" pitchFamily="18" charset="0"/>
                          </a:rPr>
                        </m:ctrlPr>
                      </m:accPr>
                      <m:e>
                        <m:r>
                          <a:rPr kumimoji="1" lang="fr-FR" sz="1600" i="1">
                            <a:latin typeface="Cambria Math" panose="02040503050406030204" pitchFamily="18" charset="0"/>
                            <a:cs typeface="Times New Roman" pitchFamily="18" charset="0"/>
                          </a:rPr>
                          <m:t>𝑥</m:t>
                        </m:r>
                      </m:e>
                    </m:acc>
                  </m:oMath>
                </a14:m>
                <a:r>
                  <a:rPr kumimoji="1" lang="fr-FR" sz="1600" dirty="0">
                    <a:latin typeface="Times New Roman" panose="02020603050405020304" pitchFamily="18" charset="0"/>
                    <a:cs typeface="Times New Roman" panose="02020603050405020304" pitchFamily="18" charset="0"/>
                  </a:rPr>
                  <a:t> + U</a:t>
                </a:r>
                <a:r>
                  <a:rPr kumimoji="1" lang="fr-FR" sz="1600" dirty="0">
                    <a:latin typeface="Arial" charset="0"/>
                    <a:cs typeface="Times New Roman" pitchFamily="18" charset="0"/>
                  </a:rPr>
                  <a:t>] pour une distribution normale</a:t>
                </a:r>
              </a:p>
              <a:p>
                <a:pPr eaLnBrk="0" hangingPunct="0">
                  <a:lnSpc>
                    <a:spcPct val="90000"/>
                  </a:lnSpc>
                  <a:spcBef>
                    <a:spcPts val="1200"/>
                  </a:spcBef>
                  <a:buClr>
                    <a:schemeClr val="accent1"/>
                  </a:buClr>
                  <a:buSzPct val="70000"/>
                </a:pPr>
                <a:endParaRPr kumimoji="1" lang="fr-FR" sz="1600" dirty="0">
                  <a:latin typeface="Arial" charset="0"/>
                  <a:cs typeface="Times New Roman" pitchFamily="18" charset="0"/>
                </a:endParaRPr>
              </a:p>
              <a:p>
                <a:pPr eaLnBrk="0" hangingPunct="0">
                  <a:lnSpc>
                    <a:spcPct val="90000"/>
                  </a:lnSpc>
                  <a:spcBef>
                    <a:spcPts val="600"/>
                  </a:spcBef>
                  <a:buClr>
                    <a:schemeClr val="accent1"/>
                  </a:buClr>
                  <a:buSzPct val="70000"/>
                </a:pPr>
                <a:r>
                  <a:rPr kumimoji="1" lang="fr-FR" sz="1600" dirty="0">
                    <a:latin typeface="Arial" charset="0"/>
                    <a:cs typeface="Times New Roman" pitchFamily="18" charset="0"/>
                  </a:rPr>
                  <a:t>U = 3</a:t>
                </a:r>
                <a:r>
                  <a:rPr kumimoji="1" lang="fr-FR" sz="1600" i="1" dirty="0">
                    <a:latin typeface="Times New Roman" panose="02020603050405020304" pitchFamily="18" charset="0"/>
                    <a:cs typeface="Times New Roman" panose="02020603050405020304" pitchFamily="18" charset="0"/>
                    <a:sym typeface="Symbol" panose="05050102010706020507" pitchFamily="18" charset="2"/>
                  </a:rPr>
                  <a:t>u(x)</a:t>
                </a:r>
                <a:r>
                  <a:rPr kumimoji="1" lang="fr-FR" sz="1600" dirty="0">
                    <a:latin typeface="Arial" charset="0"/>
                    <a:cs typeface="Times New Roman" pitchFamily="18" charset="0"/>
                  </a:rPr>
                  <a:t> correspond à 99% de chance d’avoir la valeur vraie du </a:t>
                </a:r>
                <a:r>
                  <a:rPr kumimoji="1" lang="fr-FR" sz="1600" dirty="0" err="1">
                    <a:latin typeface="Arial" charset="0"/>
                    <a:cs typeface="Times New Roman" pitchFamily="18" charset="0"/>
                  </a:rPr>
                  <a:t>mesurande</a:t>
                </a:r>
                <a:r>
                  <a:rPr kumimoji="1" lang="fr-FR" sz="1600" dirty="0">
                    <a:latin typeface="Arial" charset="0"/>
                    <a:cs typeface="Times New Roman" pitchFamily="18" charset="0"/>
                  </a:rPr>
                  <a:t> comprise entre [</a:t>
                </a:r>
                <a14:m>
                  <m:oMath xmlns:m="http://schemas.openxmlformats.org/officeDocument/2006/math">
                    <m:acc>
                      <m:accPr>
                        <m:chr m:val="̅"/>
                        <m:ctrlPr>
                          <a:rPr kumimoji="1" lang="fr-FR" sz="1600" i="1">
                            <a:latin typeface="Cambria Math" panose="02040503050406030204" pitchFamily="18" charset="0"/>
                            <a:cs typeface="Times New Roman" pitchFamily="18" charset="0"/>
                          </a:rPr>
                        </m:ctrlPr>
                      </m:accPr>
                      <m:e>
                        <m:r>
                          <a:rPr kumimoji="1" lang="fr-FR" sz="1600" i="1">
                            <a:latin typeface="Cambria Math" panose="02040503050406030204" pitchFamily="18" charset="0"/>
                            <a:cs typeface="Times New Roman" pitchFamily="18" charset="0"/>
                          </a:rPr>
                          <m:t>𝑥</m:t>
                        </m:r>
                      </m:e>
                    </m:acc>
                  </m:oMath>
                </a14:m>
                <a:r>
                  <a:rPr kumimoji="1" lang="fr-FR" sz="1600" dirty="0">
                    <a:latin typeface="Times New Roman" panose="02020603050405020304" pitchFamily="18" charset="0"/>
                    <a:cs typeface="Times New Roman" panose="02020603050405020304" pitchFamily="18" charset="0"/>
                  </a:rPr>
                  <a:t> - U ; </a:t>
                </a:r>
                <a14:m>
                  <m:oMath xmlns:m="http://schemas.openxmlformats.org/officeDocument/2006/math">
                    <m:acc>
                      <m:accPr>
                        <m:chr m:val="̅"/>
                        <m:ctrlPr>
                          <a:rPr kumimoji="1" lang="fr-FR" sz="1600" i="1">
                            <a:latin typeface="Cambria Math" panose="02040503050406030204" pitchFamily="18" charset="0"/>
                            <a:cs typeface="Times New Roman" pitchFamily="18" charset="0"/>
                          </a:rPr>
                        </m:ctrlPr>
                      </m:accPr>
                      <m:e>
                        <m:r>
                          <a:rPr kumimoji="1" lang="fr-FR" sz="1600" i="1">
                            <a:latin typeface="Cambria Math" panose="02040503050406030204" pitchFamily="18" charset="0"/>
                            <a:cs typeface="Times New Roman" pitchFamily="18" charset="0"/>
                          </a:rPr>
                          <m:t>𝑥</m:t>
                        </m:r>
                      </m:e>
                    </m:acc>
                  </m:oMath>
                </a14:m>
                <a:r>
                  <a:rPr kumimoji="1" lang="fr-FR" sz="1600" dirty="0">
                    <a:latin typeface="Times New Roman" panose="02020603050405020304" pitchFamily="18" charset="0"/>
                    <a:cs typeface="Times New Roman" panose="02020603050405020304" pitchFamily="18" charset="0"/>
                  </a:rPr>
                  <a:t> + U</a:t>
                </a:r>
                <a:r>
                  <a:rPr kumimoji="1" lang="fr-FR" sz="1600" dirty="0">
                    <a:latin typeface="Arial" charset="0"/>
                    <a:cs typeface="Times New Roman" pitchFamily="18" charset="0"/>
                  </a:rPr>
                  <a:t>] pour une distribution normale</a:t>
                </a:r>
                <a:endParaRPr kumimoji="1" lang="en-GB" sz="1600" dirty="0">
                  <a:latin typeface="Arial" charset="0"/>
                  <a:cs typeface="Times New Roman" pitchFamily="18" charset="0"/>
                </a:endParaRPr>
              </a:p>
              <a:p>
                <a:pPr eaLnBrk="0" hangingPunct="0">
                  <a:lnSpc>
                    <a:spcPct val="90000"/>
                  </a:lnSpc>
                  <a:spcBef>
                    <a:spcPts val="600"/>
                  </a:spcBef>
                  <a:buClr>
                    <a:schemeClr val="accent1"/>
                  </a:buClr>
                  <a:buSzPct val="70000"/>
                </a:pPr>
                <a:endParaRPr kumimoji="1" lang="en-GB" sz="1600" dirty="0">
                  <a:latin typeface="Arial" charset="0"/>
                  <a:cs typeface="Times New Roman" pitchFamily="18" charset="0"/>
                </a:endParaRPr>
              </a:p>
            </p:txBody>
          </p:sp>
        </mc:Choice>
        <mc:Fallback xmlns="">
          <p:sp>
            <p:nvSpPr>
              <p:cNvPr id="36" name="Rectangle 3" descr="Rectangle: Click to edit Master text styles&#10;Second level&#10;Third level&#10;Fourth level&#10;Fifth level"/>
              <p:cNvSpPr>
                <a:spLocks noRot="1" noChangeAspect="1" noMove="1" noResize="1" noEditPoints="1" noAdjustHandles="1" noChangeArrowheads="1" noChangeShapeType="1" noTextEdit="1"/>
              </p:cNvSpPr>
              <p:nvPr/>
            </p:nvSpPr>
            <p:spPr bwMode="auto">
              <a:xfrm>
                <a:off x="621168" y="2053633"/>
                <a:ext cx="6748671" cy="1629865"/>
              </a:xfrm>
              <a:prstGeom prst="rect">
                <a:avLst/>
              </a:prstGeom>
              <a:blipFill>
                <a:blip r:embed="rId4"/>
                <a:stretch>
                  <a:fillRect l="-542" t="-2622"/>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fr-FR">
                    <a:noFill/>
                  </a:rPr>
                  <a:t> </a:t>
                </a:r>
              </a:p>
            </p:txBody>
          </p:sp>
        </mc:Fallback>
      </mc:AlternateContent>
      <p:sp>
        <p:nvSpPr>
          <p:cNvPr id="37" name="Forme libre 36"/>
          <p:cNvSpPr/>
          <p:nvPr/>
        </p:nvSpPr>
        <p:spPr>
          <a:xfrm>
            <a:off x="10350500" y="2501900"/>
            <a:ext cx="330200" cy="939800"/>
          </a:xfrm>
          <a:custGeom>
            <a:avLst/>
            <a:gdLst>
              <a:gd name="connsiteX0" fmla="*/ 330200 w 330200"/>
              <a:gd name="connsiteY0" fmla="*/ 0 h 939800"/>
              <a:gd name="connsiteX1" fmla="*/ 254000 w 330200"/>
              <a:gd name="connsiteY1" fmla="*/ 533400 h 939800"/>
              <a:gd name="connsiteX2" fmla="*/ 0 w 330200"/>
              <a:gd name="connsiteY2" fmla="*/ 939800 h 939800"/>
            </a:gdLst>
            <a:ahLst/>
            <a:cxnLst>
              <a:cxn ang="0">
                <a:pos x="connsiteX0" y="connsiteY0"/>
              </a:cxn>
              <a:cxn ang="0">
                <a:pos x="connsiteX1" y="connsiteY1"/>
              </a:cxn>
              <a:cxn ang="0">
                <a:pos x="connsiteX2" y="connsiteY2"/>
              </a:cxn>
            </a:cxnLst>
            <a:rect l="l" t="t" r="r" b="b"/>
            <a:pathLst>
              <a:path w="330200" h="939800">
                <a:moveTo>
                  <a:pt x="330200" y="0"/>
                </a:moveTo>
                <a:cubicBezTo>
                  <a:pt x="319616" y="188383"/>
                  <a:pt x="309033" y="376767"/>
                  <a:pt x="254000" y="533400"/>
                </a:cubicBezTo>
                <a:cubicBezTo>
                  <a:pt x="198967" y="690033"/>
                  <a:pt x="99483" y="814916"/>
                  <a:pt x="0" y="93980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9" name="Forme libre 38"/>
          <p:cNvSpPr/>
          <p:nvPr/>
        </p:nvSpPr>
        <p:spPr>
          <a:xfrm>
            <a:off x="9652000" y="1586360"/>
            <a:ext cx="355600" cy="572640"/>
          </a:xfrm>
          <a:custGeom>
            <a:avLst/>
            <a:gdLst>
              <a:gd name="connsiteX0" fmla="*/ 355600 w 355600"/>
              <a:gd name="connsiteY0" fmla="*/ 1140 h 572640"/>
              <a:gd name="connsiteX1" fmla="*/ 228600 w 355600"/>
              <a:gd name="connsiteY1" fmla="*/ 90040 h 572640"/>
              <a:gd name="connsiteX2" fmla="*/ 0 w 355600"/>
              <a:gd name="connsiteY2" fmla="*/ 572640 h 572640"/>
            </a:gdLst>
            <a:ahLst/>
            <a:cxnLst>
              <a:cxn ang="0">
                <a:pos x="connsiteX0" y="connsiteY0"/>
              </a:cxn>
              <a:cxn ang="0">
                <a:pos x="connsiteX1" y="connsiteY1"/>
              </a:cxn>
              <a:cxn ang="0">
                <a:pos x="connsiteX2" y="connsiteY2"/>
              </a:cxn>
            </a:cxnLst>
            <a:rect l="l" t="t" r="r" b="b"/>
            <a:pathLst>
              <a:path w="355600" h="572640">
                <a:moveTo>
                  <a:pt x="355600" y="1140"/>
                </a:moveTo>
                <a:cubicBezTo>
                  <a:pt x="321733" y="-2035"/>
                  <a:pt x="287867" y="-5210"/>
                  <a:pt x="228600" y="90040"/>
                </a:cubicBezTo>
                <a:cubicBezTo>
                  <a:pt x="169333" y="185290"/>
                  <a:pt x="84666" y="378965"/>
                  <a:pt x="0" y="57264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Forme libre 3"/>
          <p:cNvSpPr/>
          <p:nvPr/>
        </p:nvSpPr>
        <p:spPr>
          <a:xfrm>
            <a:off x="4428565" y="5503871"/>
            <a:ext cx="322729" cy="81141"/>
          </a:xfrm>
          <a:custGeom>
            <a:avLst/>
            <a:gdLst>
              <a:gd name="connsiteX0" fmla="*/ 0 w 322729"/>
              <a:gd name="connsiteY0" fmla="*/ 81141 h 81141"/>
              <a:gd name="connsiteX1" fmla="*/ 170329 w 322729"/>
              <a:gd name="connsiteY1" fmla="*/ 458 h 81141"/>
              <a:gd name="connsiteX2" fmla="*/ 322729 w 322729"/>
              <a:gd name="connsiteY2" fmla="*/ 54247 h 81141"/>
            </a:gdLst>
            <a:ahLst/>
            <a:cxnLst>
              <a:cxn ang="0">
                <a:pos x="connsiteX0" y="connsiteY0"/>
              </a:cxn>
              <a:cxn ang="0">
                <a:pos x="connsiteX1" y="connsiteY1"/>
              </a:cxn>
              <a:cxn ang="0">
                <a:pos x="connsiteX2" y="connsiteY2"/>
              </a:cxn>
            </a:cxnLst>
            <a:rect l="l" t="t" r="r" b="b"/>
            <a:pathLst>
              <a:path w="322729" h="81141">
                <a:moveTo>
                  <a:pt x="0" y="81141"/>
                </a:moveTo>
                <a:cubicBezTo>
                  <a:pt x="58270" y="43040"/>
                  <a:pt x="116541" y="4940"/>
                  <a:pt x="170329" y="458"/>
                </a:cubicBezTo>
                <a:cubicBezTo>
                  <a:pt x="224117" y="-4024"/>
                  <a:pt x="273423" y="25111"/>
                  <a:pt x="322729" y="54247"/>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Rectangle 13" descr="Rectangle: Click to edit Master text styles&#10;Second level&#10;Third level&#10;Fourth level&#10;Fifth level"/>
          <p:cNvSpPr>
            <a:spLocks noChangeArrowheads="1"/>
          </p:cNvSpPr>
          <p:nvPr/>
        </p:nvSpPr>
        <p:spPr bwMode="auto">
          <a:xfrm>
            <a:off x="8150419" y="1557817"/>
            <a:ext cx="127201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marL="85725" eaLnBrk="0" hangingPunct="0">
              <a:spcAft>
                <a:spcPts val="600"/>
              </a:spcAft>
              <a:buClr>
                <a:schemeClr val="accent1"/>
              </a:buClr>
              <a:buSzPct val="70000"/>
            </a:pPr>
            <a:r>
              <a:rPr kumimoji="1" lang="fr-FR" sz="1400" dirty="0">
                <a:latin typeface="Handlee" panose="02000000000000000000" pitchFamily="2" charset="0"/>
              </a:rPr>
              <a:t>Valeur moyenne</a:t>
            </a:r>
          </a:p>
        </p:txBody>
      </p:sp>
      <p:sp>
        <p:nvSpPr>
          <p:cNvPr id="19" name="Rectangle 13" descr="Rectangle: Click to edit Master text styles&#10;Second level&#10;Third level&#10;Fourth level&#10;Fifth level"/>
          <p:cNvSpPr>
            <a:spLocks noChangeArrowheads="1"/>
          </p:cNvSpPr>
          <p:nvPr/>
        </p:nvSpPr>
        <p:spPr bwMode="auto">
          <a:xfrm>
            <a:off x="8900134" y="5129106"/>
            <a:ext cx="83130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marL="85725" eaLnBrk="0" hangingPunct="0">
              <a:spcAft>
                <a:spcPts val="600"/>
              </a:spcAft>
              <a:buClr>
                <a:schemeClr val="accent1"/>
              </a:buClr>
              <a:buSzPct val="70000"/>
            </a:pPr>
            <a:r>
              <a:rPr kumimoji="1" lang="fr-FR" sz="1400" dirty="0">
                <a:latin typeface="Handlee" panose="02000000000000000000" pitchFamily="2" charset="0"/>
              </a:rPr>
              <a:t>U=-</a:t>
            </a:r>
            <a:r>
              <a:rPr kumimoji="1" lang="fr-FR" sz="1400" i="1" dirty="0">
                <a:latin typeface="Handlee" panose="02000000000000000000" pitchFamily="2" charset="0"/>
              </a:rPr>
              <a:t>u(x)</a:t>
            </a:r>
          </a:p>
        </p:txBody>
      </p:sp>
      <p:sp>
        <p:nvSpPr>
          <p:cNvPr id="20" name="Rectangle 13" descr="Rectangle: Click to edit Master text styles&#10;Second level&#10;Third level&#10;Fourth level&#10;Fifth level"/>
          <p:cNvSpPr>
            <a:spLocks noChangeArrowheads="1"/>
          </p:cNvSpPr>
          <p:nvPr/>
        </p:nvSpPr>
        <p:spPr bwMode="auto">
          <a:xfrm>
            <a:off x="9527690" y="5136306"/>
            <a:ext cx="83130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marL="85725" eaLnBrk="0" hangingPunct="0">
              <a:spcAft>
                <a:spcPts val="600"/>
              </a:spcAft>
              <a:buClr>
                <a:schemeClr val="accent1"/>
              </a:buClr>
              <a:buSzPct val="70000"/>
            </a:pPr>
            <a:r>
              <a:rPr kumimoji="1" lang="fr-FR" sz="1400" dirty="0">
                <a:latin typeface="Handlee" panose="02000000000000000000" pitchFamily="2" charset="0"/>
              </a:rPr>
              <a:t>U=+</a:t>
            </a:r>
            <a:r>
              <a:rPr kumimoji="1" lang="fr-FR" sz="1400" i="1" dirty="0">
                <a:latin typeface="Handlee" panose="02000000000000000000" pitchFamily="2" charset="0"/>
              </a:rPr>
              <a:t>u(x)</a:t>
            </a:r>
          </a:p>
        </p:txBody>
      </p:sp>
      <p:sp>
        <p:nvSpPr>
          <p:cNvPr id="21" name="Rectangle 13" descr="Rectangle: Click to edit Master text styles&#10;Second level&#10;Third level&#10;Fourth level&#10;Fifth level"/>
          <p:cNvSpPr>
            <a:spLocks noChangeArrowheads="1"/>
          </p:cNvSpPr>
          <p:nvPr/>
        </p:nvSpPr>
        <p:spPr bwMode="auto">
          <a:xfrm>
            <a:off x="8677487" y="5495871"/>
            <a:ext cx="83130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marL="85725" eaLnBrk="0" hangingPunct="0">
              <a:spcAft>
                <a:spcPts val="600"/>
              </a:spcAft>
              <a:buClr>
                <a:schemeClr val="accent1"/>
              </a:buClr>
              <a:buSzPct val="70000"/>
            </a:pPr>
            <a:r>
              <a:rPr kumimoji="1" lang="fr-FR" sz="1400" dirty="0">
                <a:latin typeface="Handlee" panose="02000000000000000000" pitchFamily="2" charset="0"/>
              </a:rPr>
              <a:t>U=-2</a:t>
            </a:r>
            <a:r>
              <a:rPr kumimoji="1" lang="fr-FR" sz="1400" i="1" dirty="0">
                <a:latin typeface="Handlee" panose="02000000000000000000" pitchFamily="2" charset="0"/>
              </a:rPr>
              <a:t>u(x)</a:t>
            </a:r>
          </a:p>
        </p:txBody>
      </p:sp>
      <p:sp>
        <p:nvSpPr>
          <p:cNvPr id="22" name="Rectangle 13" descr="Rectangle: Click to edit Master text styles&#10;Second level&#10;Third level&#10;Fourth level&#10;Fifth level"/>
          <p:cNvSpPr>
            <a:spLocks noChangeArrowheads="1"/>
          </p:cNvSpPr>
          <p:nvPr/>
        </p:nvSpPr>
        <p:spPr bwMode="auto">
          <a:xfrm>
            <a:off x="9678158" y="5495871"/>
            <a:ext cx="83130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marL="85725" eaLnBrk="0" hangingPunct="0">
              <a:spcAft>
                <a:spcPts val="600"/>
              </a:spcAft>
              <a:buClr>
                <a:schemeClr val="accent1"/>
              </a:buClr>
              <a:buSzPct val="70000"/>
            </a:pPr>
            <a:r>
              <a:rPr kumimoji="1" lang="fr-FR" sz="1400" dirty="0">
                <a:latin typeface="Handlee" panose="02000000000000000000" pitchFamily="2" charset="0"/>
              </a:rPr>
              <a:t>U=+2</a:t>
            </a:r>
            <a:r>
              <a:rPr kumimoji="1" lang="fr-FR" sz="1400" i="1" dirty="0">
                <a:latin typeface="Handlee" panose="02000000000000000000" pitchFamily="2" charset="0"/>
              </a:rPr>
              <a:t>u(x)</a:t>
            </a:r>
          </a:p>
        </p:txBody>
      </p:sp>
      <p:sp>
        <p:nvSpPr>
          <p:cNvPr id="23" name="Rectangle 13" descr="Rectangle: Click to edit Master text styles&#10;Second level&#10;Third level&#10;Fourth level&#10;Fifth level"/>
          <p:cNvSpPr>
            <a:spLocks noChangeArrowheads="1"/>
          </p:cNvSpPr>
          <p:nvPr/>
        </p:nvSpPr>
        <p:spPr bwMode="auto">
          <a:xfrm>
            <a:off x="8226955" y="5870934"/>
            <a:ext cx="108171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marL="85725" eaLnBrk="0" hangingPunct="0">
              <a:spcAft>
                <a:spcPts val="600"/>
              </a:spcAft>
              <a:buClr>
                <a:schemeClr val="accent1"/>
              </a:buClr>
              <a:buSzPct val="70000"/>
            </a:pPr>
            <a:r>
              <a:rPr kumimoji="1" lang="fr-FR" sz="1400" dirty="0">
                <a:latin typeface="Handlee" panose="02000000000000000000" pitchFamily="2" charset="0"/>
              </a:rPr>
              <a:t>U=-3</a:t>
            </a:r>
            <a:r>
              <a:rPr kumimoji="1" lang="fr-FR" sz="1400" i="1" dirty="0">
                <a:latin typeface="Handlee" panose="02000000000000000000" pitchFamily="2" charset="0"/>
              </a:rPr>
              <a:t>u(x) = a</a:t>
            </a:r>
          </a:p>
        </p:txBody>
      </p:sp>
      <p:sp>
        <p:nvSpPr>
          <p:cNvPr id="24" name="Rectangle 13" descr="Rectangle: Click to edit Master text styles&#10;Second level&#10;Third level&#10;Fourth level&#10;Fifth level"/>
          <p:cNvSpPr>
            <a:spLocks noChangeArrowheads="1"/>
          </p:cNvSpPr>
          <p:nvPr/>
        </p:nvSpPr>
        <p:spPr bwMode="auto">
          <a:xfrm>
            <a:off x="9829800" y="5860076"/>
            <a:ext cx="119175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marL="85725" eaLnBrk="0" hangingPunct="0">
              <a:spcAft>
                <a:spcPts val="600"/>
              </a:spcAft>
              <a:buClr>
                <a:schemeClr val="accent1"/>
              </a:buClr>
              <a:buSzPct val="70000"/>
            </a:pPr>
            <a:r>
              <a:rPr kumimoji="1" lang="fr-FR" sz="1400" dirty="0">
                <a:latin typeface="Handlee" panose="02000000000000000000" pitchFamily="2" charset="0"/>
              </a:rPr>
              <a:t>U=+3</a:t>
            </a:r>
            <a:r>
              <a:rPr kumimoji="1" lang="fr-FR" sz="1400" i="1" dirty="0">
                <a:latin typeface="Handlee" panose="02000000000000000000" pitchFamily="2" charset="0"/>
              </a:rPr>
              <a:t>u(x) = a</a:t>
            </a:r>
          </a:p>
        </p:txBody>
      </p:sp>
      <p:sp>
        <p:nvSpPr>
          <p:cNvPr id="25" name="Rectangle 13" descr="Rectangle: Click to edit Master text styles&#10;Second level&#10;Third level&#10;Fourth level&#10;Fifth level"/>
          <p:cNvSpPr>
            <a:spLocks noChangeArrowheads="1"/>
          </p:cNvSpPr>
          <p:nvPr/>
        </p:nvSpPr>
        <p:spPr bwMode="auto">
          <a:xfrm>
            <a:off x="3106980" y="1794540"/>
            <a:ext cx="172138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marL="85725" eaLnBrk="0" hangingPunct="0">
              <a:spcAft>
                <a:spcPts val="600"/>
              </a:spcAft>
              <a:buClr>
                <a:schemeClr val="accent1"/>
              </a:buClr>
              <a:buSzPct val="70000"/>
            </a:pPr>
            <a:r>
              <a:rPr kumimoji="1" lang="fr-FR" sz="1400" dirty="0">
                <a:latin typeface="Handlee" panose="02000000000000000000" pitchFamily="2" charset="0"/>
              </a:rPr>
              <a:t>niveau de confiance</a:t>
            </a:r>
          </a:p>
        </p:txBody>
      </p:sp>
      <p:sp>
        <p:nvSpPr>
          <p:cNvPr id="26" name="Rectangle 13" descr="Rectangle: Click to edit Master text styles&#10;Second level&#10;Third level&#10;Fourth level&#10;Fifth level"/>
          <p:cNvSpPr>
            <a:spLocks noChangeArrowheads="1"/>
          </p:cNvSpPr>
          <p:nvPr/>
        </p:nvSpPr>
        <p:spPr bwMode="auto">
          <a:xfrm>
            <a:off x="3897182" y="2617529"/>
            <a:ext cx="172138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marL="85725" eaLnBrk="0" hangingPunct="0">
              <a:spcAft>
                <a:spcPts val="600"/>
              </a:spcAft>
              <a:buClr>
                <a:schemeClr val="accent1"/>
              </a:buClr>
              <a:buSzPct val="70000"/>
            </a:pPr>
            <a:r>
              <a:rPr kumimoji="1" lang="fr-FR" sz="1400" dirty="0">
                <a:latin typeface="Handlee" panose="02000000000000000000" pitchFamily="2" charset="0"/>
              </a:rPr>
              <a:t>intervalle de confiance</a:t>
            </a:r>
          </a:p>
        </p:txBody>
      </p:sp>
      <p:sp>
        <p:nvSpPr>
          <p:cNvPr id="9" name="Forme libre 8"/>
          <p:cNvSpPr/>
          <p:nvPr/>
        </p:nvSpPr>
        <p:spPr>
          <a:xfrm>
            <a:off x="2926185" y="1888321"/>
            <a:ext cx="215153" cy="170329"/>
          </a:xfrm>
          <a:custGeom>
            <a:avLst/>
            <a:gdLst>
              <a:gd name="connsiteX0" fmla="*/ 215153 w 215153"/>
              <a:gd name="connsiteY0" fmla="*/ 0 h 170329"/>
              <a:gd name="connsiteX1" fmla="*/ 89647 w 215153"/>
              <a:gd name="connsiteY1" fmla="*/ 35858 h 170329"/>
              <a:gd name="connsiteX2" fmla="*/ 0 w 215153"/>
              <a:gd name="connsiteY2" fmla="*/ 170329 h 170329"/>
            </a:gdLst>
            <a:ahLst/>
            <a:cxnLst>
              <a:cxn ang="0">
                <a:pos x="connsiteX0" y="connsiteY0"/>
              </a:cxn>
              <a:cxn ang="0">
                <a:pos x="connsiteX1" y="connsiteY1"/>
              </a:cxn>
              <a:cxn ang="0">
                <a:pos x="connsiteX2" y="connsiteY2"/>
              </a:cxn>
            </a:cxnLst>
            <a:rect l="l" t="t" r="r" b="b"/>
            <a:pathLst>
              <a:path w="215153" h="170329">
                <a:moveTo>
                  <a:pt x="215153" y="0"/>
                </a:moveTo>
                <a:cubicBezTo>
                  <a:pt x="170329" y="3735"/>
                  <a:pt x="125506" y="7470"/>
                  <a:pt x="89647" y="35858"/>
                </a:cubicBezTo>
                <a:cubicBezTo>
                  <a:pt x="53788" y="64246"/>
                  <a:pt x="26894" y="117287"/>
                  <a:pt x="0" y="170329"/>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Arc 9"/>
          <p:cNvSpPr/>
          <p:nvPr/>
        </p:nvSpPr>
        <p:spPr>
          <a:xfrm rot="10800000">
            <a:off x="3689250" y="2394106"/>
            <a:ext cx="441882" cy="346124"/>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Tree>
    <p:extLst>
      <p:ext uri="{BB962C8B-B14F-4D97-AF65-F5344CB8AC3E}">
        <p14:creationId xmlns:p14="http://schemas.microsoft.com/office/powerpoint/2010/main" val="646783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P spid="14" grpId="0" animBg="1"/>
      <p:bldP spid="17" grpId="0" animBg="1"/>
      <p:bldP spid="30" grpId="0"/>
      <p:bldP spid="39" grpId="0" animBg="1"/>
      <p:bldP spid="4" grpId="0" animBg="1"/>
    </p:bldLst>
  </p:timing>
</p:sld>
</file>

<file path=ppt/slides/slide2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 name="Titre 5"/>
          <p:cNvSpPr>
            <a:spLocks noGrp="1"/>
          </p:cNvSpPr>
          <p:nvPr>
            <p:ph type="title"/>
          </p:nvPr>
        </p:nvSpPr>
        <p:spPr>
          <a:xfrm>
            <a:off x="397626" y="810668"/>
            <a:ext cx="7530760" cy="1019481"/>
          </a:xfrm>
        </p:spPr>
        <p:txBody>
          <a:bodyPr>
            <a:normAutofit/>
          </a:bodyPr>
          <a:lstStyle/>
          <a:p>
            <a:r>
              <a:rPr lang="fr-FR" dirty="0"/>
              <a:t>Facteur d’élargissement</a:t>
            </a:r>
            <a:br>
              <a:rPr lang="fr-FR" dirty="0"/>
            </a:br>
            <a:r>
              <a:rPr lang="fr-FR" dirty="0">
                <a:solidFill>
                  <a:srgbClr val="FF2D80"/>
                </a:solidFill>
                <a:sym typeface="Wingdings" pitchFamily="2" charset="2"/>
              </a:rPr>
              <a:t>Distribution Normale</a:t>
            </a:r>
            <a:endParaRPr lang="en-US" dirty="0"/>
          </a:p>
        </p:txBody>
      </p:sp>
      <p:sp>
        <p:nvSpPr>
          <p:cNvPr id="15" name="Rectangle 29"/>
          <p:cNvSpPr>
            <a:spLocks noGrp="1" noChangeArrowheads="1"/>
          </p:cNvSpPr>
          <p:nvPr>
            <p:ph type="sldNum" sz="quarter" idx="12"/>
          </p:nvPr>
        </p:nvSpPr>
        <p:spPr/>
        <p:txBody>
          <a:bodyPr/>
          <a:lstStyle/>
          <a:p>
            <a:pPr>
              <a:defRPr/>
            </a:pPr>
            <a:fld id="{54DB6450-197F-4242-A5F6-2291251A4B4D}" type="slidenum">
              <a:rPr lang="fr-FR"/>
              <a:pPr>
                <a:defRPr/>
              </a:pPr>
              <a:t>26</a:t>
            </a:fld>
            <a:endParaRPr lang="fr-FR"/>
          </a:p>
        </p:txBody>
      </p:sp>
      <p:sp>
        <p:nvSpPr>
          <p:cNvPr id="9" name="Espace réservé du contenu 2"/>
          <p:cNvSpPr txBox="1">
            <a:spLocks/>
          </p:cNvSpPr>
          <p:nvPr/>
        </p:nvSpPr>
        <p:spPr>
          <a:xfrm>
            <a:off x="637112" y="2268508"/>
            <a:ext cx="5371803" cy="1772633"/>
          </a:xfrm>
          <a:prstGeom prst="rect">
            <a:avLst/>
          </a:prstGeom>
        </p:spPr>
        <p:txBody>
          <a:bodyPr vert="horz" lIns="91440" tIns="45720" rIns="91440" bIns="45720" rtlCol="0">
            <a:normAutofit/>
          </a:bodyPr>
          <a:lstStyle>
            <a:lvl1pPr marL="355600" indent="-355600" algn="just" defTabSz="914400" rtl="0" eaLnBrk="1" latinLnBrk="0" hangingPunct="1">
              <a:lnSpc>
                <a:spcPct val="90000"/>
              </a:lnSpc>
              <a:spcBef>
                <a:spcPts val="1000"/>
              </a:spcBef>
              <a:buClr>
                <a:srgbClr val="15376D"/>
              </a:buClr>
              <a:buSzPct val="85000"/>
              <a:buFont typeface="Wingdings" panose="05000000000000000000" pitchFamily="2" charset="2"/>
              <a:buChar char="§"/>
              <a:defRPr lang="fr-FR" sz="2000" kern="1200" dirty="0" smtClean="0">
                <a:solidFill>
                  <a:schemeClr val="tx1"/>
                </a:solidFill>
                <a:latin typeface="Arial MT" panose="020B0604020202020204" pitchFamily="34" charset="0"/>
                <a:ea typeface="+mn-ea"/>
                <a:cs typeface="+mn-cs"/>
              </a:defRPr>
            </a:lvl1pPr>
            <a:lvl2pPr marL="787400" indent="-3429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fr-FR" sz="1600" kern="1200" dirty="0" smtClean="0">
                <a:solidFill>
                  <a:schemeClr val="tx1"/>
                </a:solidFill>
                <a:latin typeface="Arial MT" panose="020B0604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fr-FR" dirty="0">
                <a:sym typeface="Symbol" panose="05050102010706020507" pitchFamily="18" charset="2"/>
              </a:rPr>
              <a:t>L’application de la </a:t>
            </a:r>
            <a:r>
              <a:rPr lang="fr-FR" b="1" dirty="0">
                <a:sym typeface="Symbol" panose="05050102010706020507" pitchFamily="18" charset="2"/>
              </a:rPr>
              <a:t>loi statistique de </a:t>
            </a:r>
            <a:r>
              <a:rPr lang="fr-FR" b="1" dirty="0" err="1">
                <a:sym typeface="Symbol" panose="05050102010706020507" pitchFamily="18" charset="2"/>
              </a:rPr>
              <a:t>Student</a:t>
            </a:r>
            <a:r>
              <a:rPr lang="fr-FR" b="1" dirty="0">
                <a:sym typeface="Symbol" panose="05050102010706020507" pitchFamily="18" charset="2"/>
              </a:rPr>
              <a:t> </a:t>
            </a:r>
            <a:r>
              <a:rPr lang="fr-FR" dirty="0">
                <a:sym typeface="Symbol" panose="05050102010706020507" pitchFamily="18" charset="2"/>
              </a:rPr>
              <a:t>permet de calculer le facteur d’élargissement </a:t>
            </a:r>
            <a:r>
              <a:rPr lang="fr-FR" i="1" dirty="0">
                <a:latin typeface="Times New Roman" panose="02020603050405020304" pitchFamily="18" charset="0"/>
                <a:cs typeface="Times New Roman" panose="02020603050405020304" pitchFamily="18" charset="0"/>
                <a:sym typeface="Symbol" panose="05050102010706020507" pitchFamily="18" charset="2"/>
              </a:rPr>
              <a:t>k</a:t>
            </a:r>
            <a:r>
              <a:rPr lang="fr-FR" dirty="0">
                <a:sym typeface="Symbol" panose="05050102010706020507" pitchFamily="18" charset="2"/>
              </a:rPr>
              <a:t> en fonction à la fois de </a:t>
            </a:r>
            <a:r>
              <a:rPr lang="fr-FR" i="1" dirty="0">
                <a:latin typeface="Times New Roman" panose="02020603050405020304" pitchFamily="18" charset="0"/>
                <a:cs typeface="Times New Roman" panose="02020603050405020304" pitchFamily="18" charset="0"/>
                <a:sym typeface="Symbol" panose="05050102010706020507" pitchFamily="18" charset="2"/>
              </a:rPr>
              <a:t>n</a:t>
            </a:r>
            <a:r>
              <a:rPr lang="fr-FR" dirty="0">
                <a:sym typeface="Symbol" panose="05050102010706020507" pitchFamily="18" charset="2"/>
              </a:rPr>
              <a:t> et du niveau de confiance </a:t>
            </a:r>
            <a:r>
              <a:rPr lang="fr-FR" i="1" dirty="0">
                <a:latin typeface="Times New Roman" panose="02020603050405020304" pitchFamily="18" charset="0"/>
                <a:cs typeface="Times New Roman" panose="02020603050405020304" pitchFamily="18" charset="0"/>
                <a:sym typeface="Symbol" panose="05050102010706020507" pitchFamily="18" charset="2"/>
              </a:rPr>
              <a:t>(1-)</a:t>
            </a:r>
            <a:endParaRPr lang="fr-FR" i="1" dirty="0">
              <a:latin typeface="Times New Roman" panose="02020603050405020304" pitchFamily="18" charset="0"/>
              <a:cs typeface="Times New Roman" panose="02020603050405020304" pitchFamily="18" charset="0"/>
            </a:endParaRPr>
          </a:p>
        </p:txBody>
      </p:sp>
      <p:sp>
        <p:nvSpPr>
          <p:cNvPr id="10" name="ZoneTexte 9">
            <a:extLst>
              <a:ext uri="{FF2B5EF4-FFF2-40B4-BE49-F238E27FC236}">
                <a16:creationId xmlns:a16="http://schemas.microsoft.com/office/drawing/2014/main" id="{96B99EBA-4EEA-4DCB-923D-788738AF3D3E}"/>
              </a:ext>
            </a:extLst>
          </p:cNvPr>
          <p:cNvSpPr txBox="1"/>
          <p:nvPr/>
        </p:nvSpPr>
        <p:spPr>
          <a:xfrm>
            <a:off x="9396614" y="1012631"/>
            <a:ext cx="2795386" cy="307777"/>
          </a:xfrm>
          <a:prstGeom prst="rect">
            <a:avLst/>
          </a:prstGeom>
          <a:noFill/>
        </p:spPr>
        <p:txBody>
          <a:bodyPr wrap="square" rtlCol="0">
            <a:spAutoFit/>
          </a:bodyPr>
          <a:lstStyle/>
          <a:p>
            <a:r>
              <a:rPr lang="fr-FR" sz="1400" dirty="0">
                <a:latin typeface="Handlee" panose="02000000000000000000" pitchFamily="2" charset="0"/>
              </a:rPr>
              <a:t>Hypothèse : distribution Normale</a:t>
            </a:r>
          </a:p>
        </p:txBody>
      </p:sp>
      <p:pic>
        <p:nvPicPr>
          <p:cNvPr id="2" name="Image 1"/>
          <p:cNvPicPr>
            <a:picLocks noChangeAspect="1"/>
          </p:cNvPicPr>
          <p:nvPr/>
        </p:nvPicPr>
        <p:blipFill>
          <a:blip r:embed="rId3"/>
          <a:stretch>
            <a:fillRect/>
          </a:stretch>
        </p:blipFill>
        <p:spPr>
          <a:xfrm>
            <a:off x="6422571" y="1320408"/>
            <a:ext cx="5642430" cy="5441467"/>
          </a:xfrm>
          <a:prstGeom prst="rect">
            <a:avLst/>
          </a:prstGeom>
        </p:spPr>
      </p:pic>
    </p:spTree>
    <p:extLst>
      <p:ext uri="{BB962C8B-B14F-4D97-AF65-F5344CB8AC3E}">
        <p14:creationId xmlns:p14="http://schemas.microsoft.com/office/powerpoint/2010/main" val="7043426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en-GB" dirty="0" err="1"/>
              <a:t>Méthode</a:t>
            </a:r>
            <a:r>
              <a:rPr lang="en-GB" dirty="0"/>
              <a:t> </a:t>
            </a:r>
            <a:r>
              <a:rPr lang="en-GB" dirty="0" err="1"/>
              <a:t>d’évaluation</a:t>
            </a:r>
            <a:r>
              <a:rPr lang="en-GB" dirty="0"/>
              <a:t> de </a:t>
            </a:r>
            <a:r>
              <a:rPr lang="en-GB" dirty="0" err="1"/>
              <a:t>l’incertitude</a:t>
            </a:r>
            <a:r>
              <a:rPr lang="en-GB" dirty="0"/>
              <a:t> de </a:t>
            </a:r>
            <a:r>
              <a:rPr lang="en-GB" dirty="0" err="1"/>
              <a:t>mesure</a:t>
            </a:r>
            <a:endParaRPr lang="en-GB" dirty="0"/>
          </a:p>
        </p:txBody>
      </p:sp>
      <p:sp>
        <p:nvSpPr>
          <p:cNvPr id="6" name="Espace réservé du numéro de diapositive 5"/>
          <p:cNvSpPr>
            <a:spLocks noGrp="1"/>
          </p:cNvSpPr>
          <p:nvPr>
            <p:ph type="sldNum" sz="quarter" idx="12"/>
          </p:nvPr>
        </p:nvSpPr>
        <p:spPr/>
        <p:txBody>
          <a:bodyPr/>
          <a:lstStyle/>
          <a:p>
            <a:fld id="{7C59E55F-A350-4989-9404-8411324CBBDC}" type="slidenum">
              <a:rPr lang="fr-FR" smtClean="0"/>
              <a:pPr/>
              <a:t>27</a:t>
            </a:fld>
            <a:endParaRPr lang="fr-FR" dirty="0"/>
          </a:p>
        </p:txBody>
      </p:sp>
      <p:sp>
        <p:nvSpPr>
          <p:cNvPr id="8" name="Text Box 61"/>
          <p:cNvSpPr txBox="1">
            <a:spLocks noChangeArrowheads="1"/>
          </p:cNvSpPr>
          <p:nvPr/>
        </p:nvSpPr>
        <p:spPr bwMode="auto">
          <a:xfrm>
            <a:off x="10008496" y="841377"/>
            <a:ext cx="203772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lnSpc>
                <a:spcPct val="90000"/>
              </a:lnSpc>
              <a:spcBef>
                <a:spcPct val="0"/>
              </a:spcBef>
            </a:pPr>
            <a:r>
              <a:rPr lang="fr-FR" sz="2000" b="1" dirty="0">
                <a:solidFill>
                  <a:srgbClr val="FF2D80"/>
                </a:solidFill>
                <a:latin typeface="Arial" panose="020B0604020202020204" pitchFamily="34" charset="0"/>
                <a:ea typeface="+mj-ea"/>
                <a:cs typeface="Arial" panose="020B0604020202020204" pitchFamily="34" charset="0"/>
              </a:rPr>
              <a:t>&gt; un paramètre</a:t>
            </a:r>
            <a:br>
              <a:rPr lang="fr-FR" sz="2000" b="1" dirty="0">
                <a:solidFill>
                  <a:srgbClr val="FF2D80"/>
                </a:solidFill>
                <a:latin typeface="Arial" panose="020B0604020202020204" pitchFamily="34" charset="0"/>
                <a:ea typeface="+mj-ea"/>
                <a:cs typeface="Arial" panose="020B0604020202020204" pitchFamily="34" charset="0"/>
              </a:rPr>
            </a:br>
            <a:r>
              <a:rPr lang="fr-FR" sz="2000" b="1" dirty="0">
                <a:solidFill>
                  <a:srgbClr val="FF2D80"/>
                </a:solidFill>
                <a:latin typeface="Arial" panose="020B0604020202020204" pitchFamily="34" charset="0"/>
                <a:ea typeface="+mj-ea"/>
                <a:cs typeface="Arial" panose="020B0604020202020204" pitchFamily="34" charset="0"/>
              </a:rPr>
              <a:t>&gt; une source</a:t>
            </a:r>
          </a:p>
        </p:txBody>
      </p:sp>
      <p:sp>
        <p:nvSpPr>
          <p:cNvPr id="9" name="Rectangle 3" descr="Rectangle: Click to edit Master text styles&#10;Second level&#10;Third level&#10;Fourth level&#10;Fifth level"/>
          <p:cNvSpPr>
            <a:spLocks noChangeArrowheads="1"/>
          </p:cNvSpPr>
          <p:nvPr/>
        </p:nvSpPr>
        <p:spPr bwMode="auto">
          <a:xfrm>
            <a:off x="397495" y="1813295"/>
            <a:ext cx="10379361" cy="80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lnSpc>
                <a:spcPct val="90000"/>
              </a:lnSpc>
              <a:spcBef>
                <a:spcPts val="600"/>
              </a:spcBef>
              <a:buClr>
                <a:schemeClr val="accent1"/>
              </a:buClr>
              <a:buSzPct val="70000"/>
            </a:pPr>
            <a:r>
              <a:rPr kumimoji="1" lang="fr-FR" sz="2000" dirty="0">
                <a:latin typeface="Arial" charset="0"/>
                <a:cs typeface="Times New Roman" pitchFamily="18" charset="0"/>
              </a:rPr>
              <a:t>L’incertitude issue d’une source d’incertitude sur un paramètre peut être caractérisée par un écart-type.</a:t>
            </a:r>
            <a:r>
              <a:rPr kumimoji="1" lang="fr-FR" sz="1600" i="1" dirty="0">
                <a:latin typeface="Arial" charset="0"/>
                <a:cs typeface="Times New Roman" pitchFamily="18" charset="0"/>
              </a:rPr>
              <a:t>  (On parle d’incertitude ou d’incertitude-type.)</a:t>
            </a:r>
            <a:endParaRPr kumimoji="1" lang="en-GB" sz="1600" i="1" dirty="0">
              <a:latin typeface="Arial" charset="0"/>
              <a:cs typeface="Times New Roman" pitchFamily="18" charset="0"/>
            </a:endParaRPr>
          </a:p>
        </p:txBody>
      </p:sp>
      <p:grpSp>
        <p:nvGrpSpPr>
          <p:cNvPr id="10" name="Group 3"/>
          <p:cNvGrpSpPr>
            <a:grpSpLocks/>
          </p:cNvGrpSpPr>
          <p:nvPr/>
        </p:nvGrpSpPr>
        <p:grpSpPr bwMode="auto">
          <a:xfrm>
            <a:off x="397496" y="2723883"/>
            <a:ext cx="5555069" cy="3986216"/>
            <a:chOff x="-791" y="2101"/>
            <a:chExt cx="3807" cy="2511"/>
          </a:xfrm>
        </p:grpSpPr>
        <p:sp>
          <p:nvSpPr>
            <p:cNvPr id="11" name="Text Box 6"/>
            <p:cNvSpPr txBox="1">
              <a:spLocks noChangeArrowheads="1"/>
            </p:cNvSpPr>
            <p:nvPr/>
          </p:nvSpPr>
          <p:spPr bwMode="auto">
            <a:xfrm>
              <a:off x="-791" y="2101"/>
              <a:ext cx="3807" cy="2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algn="just" eaLnBrk="1" hangingPunct="1">
                <a:lnSpc>
                  <a:spcPct val="90000"/>
                </a:lnSpc>
                <a:spcBef>
                  <a:spcPct val="20000"/>
                </a:spcBef>
                <a:spcAft>
                  <a:spcPts val="600"/>
                </a:spcAft>
                <a:buClr>
                  <a:schemeClr val="hlink"/>
                </a:buClr>
                <a:buSzPct val="110000"/>
                <a:buFont typeface="Wingdings" pitchFamily="2" charset="2"/>
                <a:buNone/>
                <a:defRPr/>
              </a:pPr>
              <a:r>
                <a:rPr lang="fr-FR" sz="2000" dirty="0">
                  <a:latin typeface="+mn-lt"/>
                  <a:cs typeface="Times New Roman" pitchFamily="18" charset="0"/>
                </a:rPr>
                <a:t>Evaluation d’une incertitude à partir de la distribution </a:t>
              </a:r>
              <a:r>
                <a:rPr lang="fr-FR" sz="2000" b="1" dirty="0">
                  <a:solidFill>
                    <a:srgbClr val="FF2D80"/>
                  </a:solidFill>
                  <a:latin typeface="+mn-lt"/>
                  <a:cs typeface="Times New Roman" pitchFamily="18" charset="0"/>
                </a:rPr>
                <a:t>statistique</a:t>
              </a:r>
              <a:r>
                <a:rPr lang="fr-FR" sz="2000" dirty="0">
                  <a:solidFill>
                    <a:schemeClr val="tx2"/>
                  </a:solidFill>
                  <a:latin typeface="+mn-lt"/>
                  <a:cs typeface="Times New Roman" pitchFamily="18" charset="0"/>
                </a:rPr>
                <a:t> </a:t>
              </a:r>
              <a:r>
                <a:rPr lang="fr-FR" sz="2000" dirty="0">
                  <a:latin typeface="+mn-lt"/>
                  <a:cs typeface="Times New Roman" pitchFamily="18" charset="0"/>
                </a:rPr>
                <a:t>des résultats d’une </a:t>
              </a:r>
              <a:r>
                <a:rPr lang="fr-FR" sz="2000" b="1" dirty="0">
                  <a:solidFill>
                    <a:srgbClr val="FF2D80"/>
                  </a:solidFill>
                  <a:latin typeface="+mn-lt"/>
                  <a:cs typeface="Times New Roman" pitchFamily="18" charset="0"/>
                </a:rPr>
                <a:t>série de mesurage</a:t>
              </a:r>
              <a:r>
                <a:rPr lang="fr-FR" sz="2000" dirty="0">
                  <a:latin typeface="+mn-lt"/>
                  <a:cs typeface="Times New Roman" pitchFamily="18" charset="0"/>
                </a:rPr>
                <a:t>. </a:t>
              </a:r>
            </a:p>
            <a:p>
              <a:pPr algn="just" eaLnBrk="1" hangingPunct="1">
                <a:lnSpc>
                  <a:spcPct val="90000"/>
                </a:lnSpc>
                <a:spcBef>
                  <a:spcPct val="20000"/>
                </a:spcBef>
                <a:buClr>
                  <a:schemeClr val="hlink"/>
                </a:buClr>
                <a:buSzPct val="110000"/>
                <a:buFont typeface="Wingdings" pitchFamily="2" charset="2"/>
                <a:buNone/>
                <a:defRPr/>
              </a:pPr>
              <a:r>
                <a:rPr lang="fr-FR" sz="2000" dirty="0">
                  <a:latin typeface="+mn-lt"/>
                  <a:cs typeface="Times New Roman" pitchFamily="18" charset="0"/>
                </a:rPr>
                <a:t>Cette méthode est utilisée lorsqu’une grandeur est :</a:t>
              </a:r>
            </a:p>
            <a:p>
              <a:pPr algn="just" eaLnBrk="1" hangingPunct="1">
                <a:lnSpc>
                  <a:spcPct val="90000"/>
                </a:lnSpc>
                <a:spcBef>
                  <a:spcPct val="20000"/>
                </a:spcBef>
                <a:buClr>
                  <a:schemeClr val="hlink"/>
                </a:buClr>
                <a:buSzPct val="110000"/>
                <a:buFont typeface="Wingdings" pitchFamily="2" charset="2"/>
                <a:buNone/>
                <a:defRPr/>
              </a:pPr>
              <a:r>
                <a:rPr lang="fr-FR" sz="2000" dirty="0">
                  <a:latin typeface="+mn-lt"/>
                  <a:cs typeface="Times New Roman" pitchFamily="18" charset="0"/>
                </a:rPr>
                <a:t> - mesurée dans des conditions de </a:t>
              </a:r>
              <a:r>
                <a:rPr lang="fr-FR" sz="2000" b="1" dirty="0">
                  <a:solidFill>
                    <a:srgbClr val="FF2D80"/>
                  </a:solidFill>
                  <a:latin typeface="+mn-lt"/>
                  <a:cs typeface="Times New Roman" pitchFamily="18" charset="0"/>
                </a:rPr>
                <a:t>répétabilité</a:t>
              </a:r>
              <a:r>
                <a:rPr lang="fr-FR" sz="2000" dirty="0">
                  <a:latin typeface="+mn-lt"/>
                  <a:cs typeface="Times New Roman" pitchFamily="18" charset="0"/>
                </a:rPr>
                <a:t>, </a:t>
              </a:r>
            </a:p>
            <a:p>
              <a:pPr algn="ctr" eaLnBrk="1" hangingPunct="1">
                <a:lnSpc>
                  <a:spcPct val="90000"/>
                </a:lnSpc>
                <a:spcBef>
                  <a:spcPct val="20000"/>
                </a:spcBef>
                <a:buClr>
                  <a:schemeClr val="hlink"/>
                </a:buClr>
                <a:buSzPct val="110000"/>
                <a:buFont typeface="Wingdings" pitchFamily="2" charset="2"/>
                <a:buNone/>
                <a:defRPr/>
              </a:pPr>
              <a:r>
                <a:rPr lang="fr-FR" sz="2000" dirty="0">
                  <a:latin typeface="+mn-lt"/>
                  <a:cs typeface="Times New Roman" pitchFamily="18" charset="0"/>
                </a:rPr>
                <a:t>ou </a:t>
              </a:r>
            </a:p>
            <a:p>
              <a:pPr eaLnBrk="1" hangingPunct="1">
                <a:lnSpc>
                  <a:spcPct val="90000"/>
                </a:lnSpc>
                <a:spcBef>
                  <a:spcPct val="20000"/>
                </a:spcBef>
                <a:buClr>
                  <a:schemeClr val="hlink"/>
                </a:buClr>
                <a:buSzPct val="110000"/>
                <a:buFont typeface="Wingdings" pitchFamily="2" charset="2"/>
                <a:buNone/>
                <a:defRPr/>
              </a:pPr>
              <a:r>
                <a:rPr lang="fr-FR" sz="2000" dirty="0">
                  <a:latin typeface="+mn-lt"/>
                  <a:cs typeface="Times New Roman" pitchFamily="18" charset="0"/>
                </a:rPr>
                <a:t>- lorsque l’on estime </a:t>
              </a:r>
              <a:r>
                <a:rPr lang="fr-FR" sz="2000" b="1" dirty="0">
                  <a:solidFill>
                    <a:srgbClr val="FF2D80"/>
                  </a:solidFill>
                  <a:latin typeface="+mn-lt"/>
                  <a:cs typeface="Times New Roman" pitchFamily="18" charset="0"/>
                </a:rPr>
                <a:t>l’incertitude sur les coefficients d’une droite de régression linéaire</a:t>
              </a:r>
              <a:r>
                <a:rPr lang="fr-FR" sz="2000" dirty="0">
                  <a:latin typeface="+mn-lt"/>
                  <a:cs typeface="Times New Roman" pitchFamily="18" charset="0"/>
                </a:rPr>
                <a:t>. </a:t>
              </a:r>
            </a:p>
            <a:p>
              <a:pPr algn="ctr" eaLnBrk="1" hangingPunct="1">
                <a:lnSpc>
                  <a:spcPct val="90000"/>
                </a:lnSpc>
                <a:spcBef>
                  <a:spcPct val="20000"/>
                </a:spcBef>
                <a:buClr>
                  <a:schemeClr val="hlink"/>
                </a:buClr>
                <a:buSzPct val="110000"/>
                <a:buFont typeface="Wingdings" pitchFamily="2" charset="2"/>
                <a:buNone/>
                <a:defRPr/>
              </a:pPr>
              <a:endParaRPr lang="fr-FR" sz="2000" dirty="0">
                <a:solidFill>
                  <a:schemeClr val="tx2"/>
                </a:solidFill>
                <a:latin typeface="+mn-lt"/>
                <a:cs typeface="Times New Roman" pitchFamily="18" charset="0"/>
              </a:endParaRPr>
            </a:p>
            <a:p>
              <a:pPr algn="ctr" eaLnBrk="1" hangingPunct="1">
                <a:lnSpc>
                  <a:spcPct val="90000"/>
                </a:lnSpc>
                <a:spcBef>
                  <a:spcPct val="20000"/>
                </a:spcBef>
                <a:buClr>
                  <a:schemeClr val="hlink"/>
                </a:buClr>
                <a:buSzPct val="110000"/>
                <a:buFont typeface="Wingdings" pitchFamily="2" charset="2"/>
                <a:buNone/>
                <a:defRPr/>
              </a:pPr>
              <a:endParaRPr lang="fr-FR" sz="2000" dirty="0">
                <a:solidFill>
                  <a:schemeClr val="tx2"/>
                </a:solidFill>
                <a:latin typeface="+mn-lt"/>
                <a:cs typeface="Times New Roman" pitchFamily="18" charset="0"/>
              </a:endParaRPr>
            </a:p>
            <a:p>
              <a:pPr algn="ctr" eaLnBrk="1" hangingPunct="1">
                <a:lnSpc>
                  <a:spcPct val="90000"/>
                </a:lnSpc>
                <a:spcBef>
                  <a:spcPct val="20000"/>
                </a:spcBef>
                <a:buClr>
                  <a:schemeClr val="hlink"/>
                </a:buClr>
                <a:buSzPct val="110000"/>
                <a:buFont typeface="Wingdings" pitchFamily="2" charset="2"/>
                <a:buNone/>
                <a:defRPr/>
              </a:pPr>
              <a:endParaRPr lang="fr-FR" sz="2000" b="1" dirty="0">
                <a:solidFill>
                  <a:schemeClr val="tx2"/>
                </a:solidFill>
                <a:latin typeface="+mn-lt"/>
                <a:cs typeface="Times New Roman" pitchFamily="18" charset="0"/>
              </a:endParaRPr>
            </a:p>
            <a:p>
              <a:pPr algn="ctr" eaLnBrk="1" hangingPunct="1">
                <a:lnSpc>
                  <a:spcPct val="90000"/>
                </a:lnSpc>
                <a:spcBef>
                  <a:spcPct val="20000"/>
                </a:spcBef>
                <a:buClr>
                  <a:schemeClr val="hlink"/>
                </a:buClr>
                <a:buSzPct val="110000"/>
                <a:buFont typeface="Wingdings" pitchFamily="2" charset="2"/>
                <a:buNone/>
                <a:defRPr/>
              </a:pPr>
              <a:r>
                <a:rPr lang="fr-FR" sz="2000" b="1" dirty="0">
                  <a:solidFill>
                    <a:srgbClr val="FF2D80"/>
                  </a:solidFill>
                  <a:latin typeface="+mn-lt"/>
                  <a:cs typeface="Times New Roman" pitchFamily="18" charset="0"/>
                </a:rPr>
                <a:t>type A</a:t>
              </a:r>
              <a:endParaRPr lang="fr-FR" sz="2000" dirty="0">
                <a:solidFill>
                  <a:srgbClr val="FF2D80"/>
                </a:solidFill>
                <a:latin typeface="+mn-lt"/>
              </a:endParaRPr>
            </a:p>
          </p:txBody>
        </p:sp>
        <p:sp>
          <p:nvSpPr>
            <p:cNvPr id="12" name="AutoShape 8"/>
            <p:cNvSpPr>
              <a:spLocks noChangeArrowheads="1"/>
            </p:cNvSpPr>
            <p:nvPr/>
          </p:nvSpPr>
          <p:spPr bwMode="auto">
            <a:xfrm>
              <a:off x="980" y="3814"/>
              <a:ext cx="265" cy="395"/>
            </a:xfrm>
            <a:prstGeom prst="downArrow">
              <a:avLst>
                <a:gd name="adj1" fmla="val 50000"/>
                <a:gd name="adj2" fmla="val 37264"/>
              </a:avLst>
            </a:prstGeom>
            <a:solidFill>
              <a:srgbClr val="FF2D80"/>
            </a:solidFill>
            <a:ln w="9525">
              <a:solidFill>
                <a:srgbClr val="FF2D80"/>
              </a:solidFill>
              <a:miter lim="800000"/>
              <a:headEnd/>
              <a:tailEnd/>
            </a:ln>
          </p:spPr>
          <p:txBody>
            <a:bodyPr wrap="none" anchor="ctr"/>
            <a:lstStyle/>
            <a:p>
              <a:pPr>
                <a:defRPr/>
              </a:pPr>
              <a:endParaRPr lang="en-US"/>
            </a:p>
          </p:txBody>
        </p:sp>
      </p:grpSp>
      <p:grpSp>
        <p:nvGrpSpPr>
          <p:cNvPr id="13" name="Group 11"/>
          <p:cNvGrpSpPr>
            <a:grpSpLocks/>
          </p:cNvGrpSpPr>
          <p:nvPr/>
        </p:nvGrpSpPr>
        <p:grpSpPr bwMode="auto">
          <a:xfrm>
            <a:off x="6400664" y="2723882"/>
            <a:ext cx="5337175" cy="3862391"/>
            <a:chOff x="3266" y="2094"/>
            <a:chExt cx="3362" cy="2433"/>
          </a:xfrm>
        </p:grpSpPr>
        <p:sp>
          <p:nvSpPr>
            <p:cNvPr id="14" name="Text Box 7"/>
            <p:cNvSpPr txBox="1">
              <a:spLocks noChangeArrowheads="1"/>
            </p:cNvSpPr>
            <p:nvPr/>
          </p:nvSpPr>
          <p:spPr bwMode="auto">
            <a:xfrm>
              <a:off x="3266" y="2094"/>
              <a:ext cx="3362" cy="2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algn="just" eaLnBrk="1" hangingPunct="1">
                <a:lnSpc>
                  <a:spcPct val="90000"/>
                </a:lnSpc>
                <a:buClr>
                  <a:schemeClr val="hlink"/>
                </a:buClr>
                <a:buSzPct val="110000"/>
                <a:buFont typeface="Wingdings" pitchFamily="2" charset="2"/>
                <a:buNone/>
                <a:defRPr/>
              </a:pPr>
              <a:r>
                <a:rPr lang="fr-FR" sz="2000" dirty="0">
                  <a:latin typeface="+mn-lt"/>
                  <a:cs typeface="Times New Roman" pitchFamily="18" charset="0"/>
                </a:rPr>
                <a:t>Evaluation des incertitudes en admettant des distributions de probabilité d’après </a:t>
              </a:r>
              <a:r>
                <a:rPr lang="fr-FR" sz="2000" b="1" dirty="0">
                  <a:solidFill>
                    <a:srgbClr val="1B376D"/>
                  </a:solidFill>
                  <a:latin typeface="+mn-lt"/>
                  <a:cs typeface="Times New Roman" pitchFamily="18" charset="0"/>
                </a:rPr>
                <a:t>l’expérience acquise</a:t>
              </a:r>
              <a:r>
                <a:rPr lang="fr-FR" sz="2000" dirty="0">
                  <a:solidFill>
                    <a:schemeClr val="tx2"/>
                  </a:solidFill>
                  <a:latin typeface="+mn-lt"/>
                  <a:cs typeface="Times New Roman" pitchFamily="18" charset="0"/>
                </a:rPr>
                <a:t> </a:t>
              </a:r>
              <a:r>
                <a:rPr lang="fr-FR" sz="2000" dirty="0">
                  <a:latin typeface="+mn-lt"/>
                  <a:cs typeface="Times New Roman" pitchFamily="18" charset="0"/>
                </a:rPr>
                <a:t>ou d’autres informations </a:t>
              </a:r>
            </a:p>
            <a:p>
              <a:pPr algn="just" eaLnBrk="1" hangingPunct="1">
                <a:lnSpc>
                  <a:spcPct val="90000"/>
                </a:lnSpc>
                <a:spcAft>
                  <a:spcPts val="600"/>
                </a:spcAft>
                <a:buClr>
                  <a:schemeClr val="hlink"/>
                </a:buClr>
                <a:buSzPct val="110000"/>
                <a:buFont typeface="Wingdings" pitchFamily="2" charset="2"/>
                <a:buNone/>
                <a:defRPr/>
              </a:pPr>
              <a:r>
                <a:rPr lang="fr-FR" sz="2000" dirty="0">
                  <a:latin typeface="+mn-lt"/>
                  <a:cs typeface="Times New Roman" pitchFamily="18" charset="0"/>
                </a:rPr>
                <a:t>(classe de l’appareil de mesure, etc.). </a:t>
              </a:r>
            </a:p>
            <a:p>
              <a:pPr algn="just" eaLnBrk="1" hangingPunct="1">
                <a:lnSpc>
                  <a:spcPct val="90000"/>
                </a:lnSpc>
                <a:spcBef>
                  <a:spcPct val="20000"/>
                </a:spcBef>
                <a:buClr>
                  <a:schemeClr val="hlink"/>
                </a:buClr>
                <a:buSzPct val="110000"/>
                <a:buFont typeface="Wingdings" pitchFamily="2" charset="2"/>
                <a:buNone/>
                <a:defRPr/>
              </a:pPr>
              <a:r>
                <a:rPr lang="fr-FR" sz="2000" dirty="0">
                  <a:latin typeface="+mn-lt"/>
                  <a:cs typeface="Times New Roman" pitchFamily="18" charset="0"/>
                </a:rPr>
                <a:t>Cette méthode est utilisée lorsqu’il est impossible de faire une étude statistique </a:t>
              </a:r>
            </a:p>
            <a:p>
              <a:pPr algn="just" eaLnBrk="1" hangingPunct="1">
                <a:lnSpc>
                  <a:spcPct val="90000"/>
                </a:lnSpc>
                <a:buClr>
                  <a:schemeClr val="hlink"/>
                </a:buClr>
                <a:buSzPct val="110000"/>
                <a:buFont typeface="Wingdings" pitchFamily="2" charset="2"/>
                <a:buNone/>
                <a:defRPr/>
              </a:pPr>
              <a:r>
                <a:rPr lang="fr-FR" sz="2000" dirty="0">
                  <a:latin typeface="+mn-lt"/>
                  <a:cs typeface="Times New Roman" pitchFamily="18" charset="0"/>
                </a:rPr>
                <a:t>(cas de la </a:t>
              </a:r>
              <a:r>
                <a:rPr lang="fr-FR" sz="2000" b="1" dirty="0">
                  <a:solidFill>
                    <a:srgbClr val="1B376D"/>
                  </a:solidFill>
                  <a:latin typeface="+mn-lt"/>
                  <a:cs typeface="Times New Roman" pitchFamily="18" charset="0"/>
                </a:rPr>
                <a:t>mesure unique</a:t>
              </a:r>
              <a:r>
                <a:rPr lang="fr-FR" sz="2000" dirty="0">
                  <a:solidFill>
                    <a:srgbClr val="1B376D"/>
                  </a:solidFill>
                  <a:latin typeface="+mn-lt"/>
                  <a:cs typeface="Times New Roman" pitchFamily="18" charset="0"/>
                </a:rPr>
                <a:t> </a:t>
              </a:r>
              <a:r>
                <a:rPr lang="fr-FR" sz="2000" dirty="0">
                  <a:latin typeface="+mn-lt"/>
                  <a:cs typeface="Times New Roman" pitchFamily="18" charset="0"/>
                </a:rPr>
                <a:t>par exemple).</a:t>
              </a:r>
              <a:endParaRPr lang="fr-FR" sz="2000" b="1" dirty="0">
                <a:latin typeface="+mn-lt"/>
                <a:cs typeface="Times New Roman" pitchFamily="18" charset="0"/>
              </a:endParaRPr>
            </a:p>
            <a:p>
              <a:pPr algn="ctr" eaLnBrk="1" hangingPunct="1">
                <a:lnSpc>
                  <a:spcPct val="90000"/>
                </a:lnSpc>
                <a:spcBef>
                  <a:spcPct val="20000"/>
                </a:spcBef>
                <a:buClr>
                  <a:schemeClr val="hlink"/>
                </a:buClr>
                <a:buSzPct val="110000"/>
                <a:buFont typeface="Wingdings" pitchFamily="2" charset="2"/>
                <a:buNone/>
                <a:defRPr/>
              </a:pPr>
              <a:endParaRPr lang="fr-FR" sz="2000" b="1" dirty="0">
                <a:solidFill>
                  <a:schemeClr val="tx2"/>
                </a:solidFill>
                <a:latin typeface="+mn-lt"/>
                <a:cs typeface="Times New Roman" pitchFamily="18" charset="0"/>
              </a:endParaRPr>
            </a:p>
            <a:p>
              <a:pPr algn="ctr" eaLnBrk="1" hangingPunct="1">
                <a:lnSpc>
                  <a:spcPct val="90000"/>
                </a:lnSpc>
                <a:spcBef>
                  <a:spcPct val="20000"/>
                </a:spcBef>
                <a:buClr>
                  <a:schemeClr val="hlink"/>
                </a:buClr>
                <a:buSzPct val="110000"/>
                <a:buFont typeface="Wingdings" pitchFamily="2" charset="2"/>
                <a:buNone/>
                <a:defRPr/>
              </a:pPr>
              <a:endParaRPr lang="fr-FR" sz="2000" b="1" dirty="0">
                <a:solidFill>
                  <a:schemeClr val="tx2"/>
                </a:solidFill>
                <a:latin typeface="+mn-lt"/>
                <a:cs typeface="Times New Roman" pitchFamily="18" charset="0"/>
              </a:endParaRPr>
            </a:p>
            <a:p>
              <a:pPr algn="ctr" eaLnBrk="1" hangingPunct="1">
                <a:lnSpc>
                  <a:spcPct val="90000"/>
                </a:lnSpc>
                <a:spcBef>
                  <a:spcPct val="20000"/>
                </a:spcBef>
                <a:buClr>
                  <a:schemeClr val="hlink"/>
                </a:buClr>
                <a:buSzPct val="110000"/>
                <a:buFont typeface="Wingdings" pitchFamily="2" charset="2"/>
                <a:buNone/>
                <a:defRPr/>
              </a:pPr>
              <a:endParaRPr lang="fr-FR" sz="2000" b="1" dirty="0">
                <a:solidFill>
                  <a:schemeClr val="tx2"/>
                </a:solidFill>
                <a:latin typeface="+mn-lt"/>
                <a:cs typeface="Times New Roman" pitchFamily="18" charset="0"/>
              </a:endParaRPr>
            </a:p>
            <a:p>
              <a:pPr algn="ctr" eaLnBrk="1" hangingPunct="1">
                <a:lnSpc>
                  <a:spcPct val="90000"/>
                </a:lnSpc>
                <a:spcBef>
                  <a:spcPct val="20000"/>
                </a:spcBef>
                <a:buClr>
                  <a:schemeClr val="hlink"/>
                </a:buClr>
                <a:buSzPct val="110000"/>
                <a:buFont typeface="Wingdings" pitchFamily="2" charset="2"/>
                <a:buNone/>
                <a:defRPr/>
              </a:pPr>
              <a:endParaRPr lang="fr-FR" sz="2000" b="1" dirty="0">
                <a:solidFill>
                  <a:schemeClr val="tx2"/>
                </a:solidFill>
                <a:latin typeface="+mn-lt"/>
                <a:cs typeface="Times New Roman" pitchFamily="18" charset="0"/>
              </a:endParaRPr>
            </a:p>
            <a:p>
              <a:pPr algn="ctr" eaLnBrk="1" hangingPunct="1">
                <a:lnSpc>
                  <a:spcPct val="90000"/>
                </a:lnSpc>
                <a:spcBef>
                  <a:spcPct val="20000"/>
                </a:spcBef>
                <a:buClr>
                  <a:schemeClr val="hlink"/>
                </a:buClr>
                <a:buSzPct val="110000"/>
                <a:buFont typeface="Wingdings" pitchFamily="2" charset="2"/>
                <a:buNone/>
                <a:defRPr/>
              </a:pPr>
              <a:r>
                <a:rPr lang="fr-FR" sz="2000" b="1" dirty="0">
                  <a:solidFill>
                    <a:schemeClr val="tx2"/>
                  </a:solidFill>
                  <a:latin typeface="+mn-lt"/>
                  <a:cs typeface="Times New Roman" pitchFamily="18" charset="0"/>
                </a:rPr>
                <a:t>type B</a:t>
              </a:r>
              <a:endParaRPr lang="fr-FR" sz="2000" dirty="0">
                <a:latin typeface="+mn-lt"/>
              </a:endParaRPr>
            </a:p>
          </p:txBody>
        </p:sp>
        <p:sp>
          <p:nvSpPr>
            <p:cNvPr id="15" name="AutoShape 9"/>
            <p:cNvSpPr>
              <a:spLocks noChangeArrowheads="1"/>
            </p:cNvSpPr>
            <p:nvPr/>
          </p:nvSpPr>
          <p:spPr bwMode="auto">
            <a:xfrm>
              <a:off x="4840" y="3773"/>
              <a:ext cx="213" cy="395"/>
            </a:xfrm>
            <a:prstGeom prst="downArrow">
              <a:avLst>
                <a:gd name="adj1" fmla="val 50000"/>
                <a:gd name="adj2" fmla="val 46362"/>
              </a:avLst>
            </a:prstGeom>
            <a:solidFill>
              <a:schemeClr val="tx2"/>
            </a:solidFill>
            <a:ln w="9525">
              <a:solidFill>
                <a:schemeClr val="tx1"/>
              </a:solidFill>
              <a:miter lim="800000"/>
              <a:headEnd/>
              <a:tailEnd/>
            </a:ln>
          </p:spPr>
          <p:txBody>
            <a:bodyPr wrap="none" anchor="ctr"/>
            <a:lstStyle/>
            <a:p>
              <a:endParaRPr lang="en-US"/>
            </a:p>
          </p:txBody>
        </p:sp>
      </p:grpSp>
    </p:spTree>
    <p:extLst>
      <p:ext uri="{BB962C8B-B14F-4D97-AF65-F5344CB8AC3E}">
        <p14:creationId xmlns:p14="http://schemas.microsoft.com/office/powerpoint/2010/main" val="2810380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lstStyle/>
          <a:p>
            <a:r>
              <a:rPr lang="fr-FR" dirty="0"/>
              <a:t>Incertitude de type A</a:t>
            </a:r>
          </a:p>
        </p:txBody>
      </p:sp>
      <p:sp>
        <p:nvSpPr>
          <p:cNvPr id="12" name="Rectangle 29"/>
          <p:cNvSpPr>
            <a:spLocks noGrp="1" noChangeArrowheads="1"/>
          </p:cNvSpPr>
          <p:nvPr>
            <p:ph type="sldNum" sz="quarter" idx="12"/>
          </p:nvPr>
        </p:nvSpPr>
        <p:spPr/>
        <p:txBody>
          <a:bodyPr/>
          <a:lstStyle/>
          <a:p>
            <a:pPr>
              <a:defRPr/>
            </a:pPr>
            <a:fld id="{DC006BE4-6864-4152-85EC-46BB8584666A}" type="slidenum">
              <a:rPr lang="fr-FR"/>
              <a:pPr>
                <a:defRPr/>
              </a:pPr>
              <a:t>28</a:t>
            </a:fld>
            <a:endParaRPr lang="fr-FR"/>
          </a:p>
        </p:txBody>
      </p:sp>
      <p:sp>
        <p:nvSpPr>
          <p:cNvPr id="1330179" name="Rectangle 3" descr="Rectangle: Click to edit Master text styles&#10;Second level&#10;Third level&#10;Fourth level&#10;Fifth level"/>
          <p:cNvSpPr>
            <a:spLocks noChangeArrowheads="1"/>
          </p:cNvSpPr>
          <p:nvPr/>
        </p:nvSpPr>
        <p:spPr bwMode="auto">
          <a:xfrm>
            <a:off x="1091154" y="1661789"/>
            <a:ext cx="9822072" cy="27978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eaLnBrk="0" hangingPunct="0">
              <a:lnSpc>
                <a:spcPct val="90000"/>
              </a:lnSpc>
              <a:spcBef>
                <a:spcPct val="20000"/>
              </a:spcBef>
              <a:buSzPct val="70000"/>
              <a:buFont typeface="Monotype Sorts" pitchFamily="2" charset="2"/>
              <a:buChar char="n"/>
            </a:pPr>
            <a:r>
              <a:rPr kumimoji="1" lang="fr-FR" sz="2000" dirty="0">
                <a:latin typeface="Arial" charset="0"/>
                <a:cs typeface="Times New Roman" pitchFamily="18" charset="0"/>
              </a:rPr>
              <a:t>Cas d</a:t>
            </a:r>
            <a:r>
              <a:rPr kumimoji="1" lang="fr-FR" sz="2000" dirty="0">
                <a:cs typeface="Times New Roman" pitchFamily="18" charset="0"/>
              </a:rPr>
              <a:t>’</a:t>
            </a:r>
            <a:r>
              <a:rPr kumimoji="1" lang="fr-FR" sz="2000" dirty="0">
                <a:latin typeface="Arial" charset="0"/>
                <a:cs typeface="Times New Roman" pitchFamily="18" charset="0"/>
              </a:rPr>
              <a:t>utilisation  </a:t>
            </a:r>
            <a:r>
              <a:rPr kumimoji="1" lang="fr-FR" sz="2000" dirty="0">
                <a:cs typeface="Times New Roman" pitchFamily="18" charset="0"/>
              </a:rPr>
              <a:t> </a:t>
            </a:r>
            <a:r>
              <a:rPr kumimoji="1" lang="fr-FR" sz="2000" dirty="0">
                <a:latin typeface="Arial" charset="0"/>
                <a:cs typeface="Times New Roman" pitchFamily="18" charset="0"/>
              </a:rPr>
              <a:t>:</a:t>
            </a:r>
          </a:p>
          <a:p>
            <a:pPr marL="342900" indent="-342900" algn="ctr" eaLnBrk="0" hangingPunct="0">
              <a:lnSpc>
                <a:spcPct val="90000"/>
              </a:lnSpc>
              <a:spcBef>
                <a:spcPct val="20000"/>
              </a:spcBef>
              <a:buClr>
                <a:schemeClr val="accent1"/>
              </a:buClr>
              <a:buSzPct val="70000"/>
              <a:buFont typeface="Monotype Sorts" pitchFamily="2" charset="2"/>
              <a:buChar char="n"/>
            </a:pPr>
            <a:endParaRPr kumimoji="1" lang="fr-FR" sz="1000" dirty="0">
              <a:latin typeface="Arial" charset="0"/>
              <a:cs typeface="Times New Roman" pitchFamily="18" charset="0"/>
            </a:endParaRPr>
          </a:p>
          <a:p>
            <a:pPr marL="819150" lvl="1" indent="-285750" eaLnBrk="0" hangingPunct="0">
              <a:lnSpc>
                <a:spcPct val="90000"/>
              </a:lnSpc>
              <a:spcBef>
                <a:spcPct val="20000"/>
              </a:spcBef>
              <a:buFontTx/>
              <a:buChar char="–"/>
            </a:pPr>
            <a:r>
              <a:rPr kumimoji="1" lang="fr-FR" dirty="0">
                <a:latin typeface="Arial" charset="0"/>
                <a:cs typeface="Times New Roman" pitchFamily="18" charset="0"/>
              </a:rPr>
              <a:t>Calcul de l</a:t>
            </a:r>
            <a:r>
              <a:rPr kumimoji="1" lang="fr-FR" dirty="0">
                <a:cs typeface="Times New Roman" pitchFamily="18" charset="0"/>
              </a:rPr>
              <a:t>’</a:t>
            </a:r>
            <a:r>
              <a:rPr kumimoji="1" lang="fr-FR" dirty="0">
                <a:latin typeface="Arial" charset="0"/>
                <a:cs typeface="Times New Roman" pitchFamily="18" charset="0"/>
              </a:rPr>
              <a:t>incertitude d</a:t>
            </a:r>
            <a:r>
              <a:rPr kumimoji="1" lang="fr-FR" dirty="0">
                <a:cs typeface="Times New Roman" pitchFamily="18" charset="0"/>
              </a:rPr>
              <a:t>’</a:t>
            </a:r>
            <a:r>
              <a:rPr kumimoji="1" lang="fr-FR" dirty="0">
                <a:latin typeface="Arial" charset="0"/>
                <a:cs typeface="Times New Roman" pitchFamily="18" charset="0"/>
              </a:rPr>
              <a:t>une grandeur mesur</a:t>
            </a:r>
            <a:r>
              <a:rPr kumimoji="1" lang="fr-FR" dirty="0">
                <a:cs typeface="Times New Roman" pitchFamily="18" charset="0"/>
              </a:rPr>
              <a:t>é</a:t>
            </a:r>
            <a:r>
              <a:rPr kumimoji="1" lang="fr-FR" dirty="0">
                <a:latin typeface="Arial" charset="0"/>
                <a:cs typeface="Times New Roman" pitchFamily="18" charset="0"/>
              </a:rPr>
              <a:t>e dans des </a:t>
            </a:r>
            <a:r>
              <a:rPr kumimoji="1" lang="fr-FR" b="1" dirty="0">
                <a:solidFill>
                  <a:srgbClr val="FF2D80"/>
                </a:solidFill>
                <a:latin typeface="Arial" charset="0"/>
                <a:cs typeface="Times New Roman" pitchFamily="18" charset="0"/>
              </a:rPr>
              <a:t>conditions de répétabilité </a:t>
            </a:r>
            <a:endParaRPr kumimoji="1" lang="en-GB" b="1" dirty="0">
              <a:solidFill>
                <a:srgbClr val="FF2D80"/>
              </a:solidFill>
              <a:latin typeface="Arial" charset="0"/>
              <a:cs typeface="Times New Roman" pitchFamily="18" charset="0"/>
            </a:endParaRPr>
          </a:p>
          <a:p>
            <a:pPr marL="819150" lvl="1" indent="-285750" eaLnBrk="0" hangingPunct="0">
              <a:lnSpc>
                <a:spcPct val="90000"/>
              </a:lnSpc>
              <a:spcBef>
                <a:spcPct val="20000"/>
              </a:spcBef>
              <a:buFontTx/>
              <a:buChar char="–"/>
            </a:pPr>
            <a:r>
              <a:rPr kumimoji="1" lang="fr-FR" dirty="0">
                <a:latin typeface="Arial" charset="0"/>
                <a:cs typeface="Times New Roman" pitchFamily="18" charset="0"/>
              </a:rPr>
              <a:t>Calcul de l</a:t>
            </a:r>
            <a:r>
              <a:rPr kumimoji="1" lang="fr-FR" dirty="0">
                <a:cs typeface="Times New Roman" pitchFamily="18" charset="0"/>
              </a:rPr>
              <a:t>’</a:t>
            </a:r>
            <a:r>
              <a:rPr kumimoji="1" lang="fr-FR" dirty="0">
                <a:latin typeface="Arial" charset="0"/>
                <a:cs typeface="Times New Roman" pitchFamily="18" charset="0"/>
              </a:rPr>
              <a:t>incertitude sur les coefficients d</a:t>
            </a:r>
            <a:r>
              <a:rPr kumimoji="1" lang="fr-FR" dirty="0">
                <a:cs typeface="Times New Roman" pitchFamily="18" charset="0"/>
              </a:rPr>
              <a:t>’</a:t>
            </a:r>
            <a:r>
              <a:rPr kumimoji="1" lang="fr-FR" dirty="0">
                <a:latin typeface="Arial" charset="0"/>
                <a:cs typeface="Times New Roman" pitchFamily="18" charset="0"/>
              </a:rPr>
              <a:t>une droite de </a:t>
            </a:r>
            <a:r>
              <a:rPr kumimoji="1" lang="fr-FR" b="1" dirty="0">
                <a:solidFill>
                  <a:srgbClr val="FF2D80"/>
                </a:solidFill>
                <a:latin typeface="Arial" panose="020B0604020202020204" pitchFamily="34" charset="0"/>
                <a:cs typeface="Arial" panose="020B0604020202020204" pitchFamily="34" charset="0"/>
              </a:rPr>
              <a:t>régression linéaire</a:t>
            </a:r>
            <a:endParaRPr kumimoji="1" lang="en-GB" b="1" dirty="0">
              <a:solidFill>
                <a:srgbClr val="FF2D80"/>
              </a:solidFill>
              <a:latin typeface="Arial" panose="020B0604020202020204" pitchFamily="34" charset="0"/>
              <a:cs typeface="Arial" panose="020B0604020202020204" pitchFamily="34" charset="0"/>
            </a:endParaRPr>
          </a:p>
          <a:p>
            <a:pPr marL="342900" indent="-342900" algn="ctr" eaLnBrk="0" hangingPunct="0">
              <a:lnSpc>
                <a:spcPct val="90000"/>
              </a:lnSpc>
              <a:spcBef>
                <a:spcPct val="20000"/>
              </a:spcBef>
              <a:buClr>
                <a:schemeClr val="accent1"/>
              </a:buClr>
              <a:buSzPct val="70000"/>
            </a:pPr>
            <a:r>
              <a:rPr kumimoji="1" lang="fr-FR" dirty="0">
                <a:cs typeface="Times New Roman" pitchFamily="18" charset="0"/>
              </a:rPr>
              <a:t> </a:t>
            </a:r>
            <a:endParaRPr kumimoji="1" lang="en-GB" dirty="0">
              <a:latin typeface="Arial" charset="0"/>
              <a:cs typeface="Times New Roman" pitchFamily="18" charset="0"/>
            </a:endParaRPr>
          </a:p>
          <a:p>
            <a:pPr marL="342900" indent="-342900" eaLnBrk="0" hangingPunct="0">
              <a:lnSpc>
                <a:spcPct val="90000"/>
              </a:lnSpc>
              <a:spcBef>
                <a:spcPct val="20000"/>
              </a:spcBef>
              <a:buSzPct val="70000"/>
              <a:buFont typeface="Monotype Sorts" pitchFamily="2" charset="2"/>
              <a:buChar char="n"/>
            </a:pPr>
            <a:r>
              <a:rPr kumimoji="1" lang="fr-FR" sz="2000" dirty="0">
                <a:cs typeface="Times New Roman" pitchFamily="18" charset="0"/>
              </a:rPr>
              <a:t>É</a:t>
            </a:r>
            <a:r>
              <a:rPr kumimoji="1" lang="fr-FR" sz="2000" dirty="0">
                <a:latin typeface="Arial" charset="0"/>
                <a:cs typeface="Times New Roman" pitchFamily="18" charset="0"/>
              </a:rPr>
              <a:t>valuation </a:t>
            </a:r>
            <a:r>
              <a:rPr kumimoji="1" lang="fr-FR" dirty="0">
                <a:latin typeface="Arial" charset="0"/>
                <a:cs typeface="Times New Roman" pitchFamily="18" charset="0"/>
              </a:rPr>
              <a:t>de l’incertitude d’une</a:t>
            </a:r>
            <a:r>
              <a:rPr kumimoji="1" lang="fr-FR" sz="2000" dirty="0">
                <a:latin typeface="Arial" charset="0"/>
                <a:cs typeface="Times New Roman" pitchFamily="18" charset="0"/>
              </a:rPr>
              <a:t> </a:t>
            </a:r>
            <a:r>
              <a:rPr kumimoji="1" lang="fr-FR" dirty="0">
                <a:latin typeface="Arial" charset="0"/>
                <a:cs typeface="Times New Roman" pitchFamily="18" charset="0"/>
              </a:rPr>
              <a:t>grandeur </a:t>
            </a:r>
            <a:r>
              <a:rPr kumimoji="1" lang="fr-FR" i="1" dirty="0">
                <a:latin typeface="Arial" charset="0"/>
                <a:cs typeface="Times New Roman" pitchFamily="18" charset="0"/>
              </a:rPr>
              <a:t>x</a:t>
            </a:r>
            <a:r>
              <a:rPr kumimoji="1" lang="fr-FR" dirty="0">
                <a:latin typeface="Arial" charset="0"/>
                <a:cs typeface="Times New Roman" pitchFamily="18" charset="0"/>
              </a:rPr>
              <a:t> mesurée </a:t>
            </a:r>
            <a:r>
              <a:rPr kumimoji="1" lang="fr-FR" i="1" dirty="0">
                <a:latin typeface="Arial" charset="0"/>
                <a:cs typeface="Times New Roman" pitchFamily="18" charset="0"/>
              </a:rPr>
              <a:t>n</a:t>
            </a:r>
            <a:r>
              <a:rPr kumimoji="1" lang="fr-FR" dirty="0">
                <a:latin typeface="Arial" charset="0"/>
                <a:cs typeface="Times New Roman" pitchFamily="18" charset="0"/>
              </a:rPr>
              <a:t> fois </a:t>
            </a:r>
            <a:br>
              <a:rPr kumimoji="1" lang="fr-FR" dirty="0">
                <a:latin typeface="Arial" charset="0"/>
                <a:cs typeface="Times New Roman" pitchFamily="18" charset="0"/>
              </a:rPr>
            </a:br>
            <a:r>
              <a:rPr kumimoji="1" lang="fr-FR" dirty="0">
                <a:latin typeface="Arial" charset="0"/>
                <a:cs typeface="Times New Roman" pitchFamily="18" charset="0"/>
              </a:rPr>
              <a:t>dans des conditions de </a:t>
            </a:r>
            <a:r>
              <a:rPr kumimoji="1" lang="fr-FR" dirty="0">
                <a:solidFill>
                  <a:srgbClr val="FF2D80"/>
                </a:solidFill>
                <a:latin typeface="Arial" charset="0"/>
                <a:cs typeface="Times New Roman" pitchFamily="18" charset="0"/>
              </a:rPr>
              <a:t>répétabilité</a:t>
            </a:r>
            <a:r>
              <a:rPr kumimoji="1" lang="fr-FR" dirty="0">
                <a:latin typeface="Arial" charset="0"/>
                <a:cs typeface="Times New Roman" pitchFamily="18" charset="0"/>
              </a:rPr>
              <a:t> :</a:t>
            </a:r>
          </a:p>
          <a:p>
            <a:pPr marL="342900" indent="-342900" eaLnBrk="0" hangingPunct="0">
              <a:lnSpc>
                <a:spcPct val="30000"/>
              </a:lnSpc>
              <a:spcBef>
                <a:spcPct val="20000"/>
              </a:spcBef>
              <a:buClr>
                <a:schemeClr val="accent1"/>
              </a:buClr>
              <a:buSzPct val="70000"/>
            </a:pPr>
            <a:r>
              <a:rPr kumimoji="1" lang="fr-FR" dirty="0">
                <a:latin typeface="Arial" charset="0"/>
                <a:cs typeface="Times New Roman" pitchFamily="18" charset="0"/>
              </a:rPr>
              <a:t> </a:t>
            </a:r>
            <a:r>
              <a:rPr kumimoji="1" lang="fr-FR" sz="100" dirty="0">
                <a:latin typeface="Arial" charset="0"/>
                <a:cs typeface="Times New Roman" pitchFamily="18" charset="0"/>
              </a:rPr>
              <a:t>	</a:t>
            </a:r>
          </a:p>
          <a:p>
            <a:pPr marL="342900" indent="-342900" eaLnBrk="0" hangingPunct="0">
              <a:lnSpc>
                <a:spcPct val="90000"/>
              </a:lnSpc>
              <a:spcBef>
                <a:spcPct val="20000"/>
              </a:spcBef>
              <a:buClr>
                <a:schemeClr val="accent1"/>
              </a:buClr>
              <a:buSzPct val="70000"/>
            </a:pPr>
            <a:r>
              <a:rPr kumimoji="1" lang="fr-FR" dirty="0">
                <a:latin typeface="Arial" charset="0"/>
                <a:cs typeface="Times New Roman" pitchFamily="18" charset="0"/>
              </a:rPr>
              <a:t>	L’incertitude type </a:t>
            </a:r>
            <a:r>
              <a:rPr kumimoji="1" lang="fr-FR" sz="2000" i="1" dirty="0">
                <a:solidFill>
                  <a:srgbClr val="FF2D80"/>
                </a:solidFill>
                <a:latin typeface="Times New Roman" panose="02020603050405020304" pitchFamily="18" charset="0"/>
                <a:cs typeface="Times New Roman" panose="02020603050405020304" pitchFamily="18" charset="0"/>
              </a:rPr>
              <a:t>u</a:t>
            </a:r>
            <a:r>
              <a:rPr kumimoji="1" lang="fr-FR" dirty="0">
                <a:latin typeface="Arial" charset="0"/>
                <a:cs typeface="Times New Roman" pitchFamily="18" charset="0"/>
              </a:rPr>
              <a:t> sur le </a:t>
            </a:r>
            <a:r>
              <a:rPr kumimoji="1" lang="fr-FR" dirty="0" err="1">
                <a:latin typeface="Arial" charset="0"/>
                <a:cs typeface="Times New Roman" pitchFamily="18" charset="0"/>
              </a:rPr>
              <a:t>mesurande</a:t>
            </a:r>
            <a:r>
              <a:rPr kumimoji="1" lang="fr-FR" dirty="0">
                <a:latin typeface="Arial" charset="0"/>
                <a:cs typeface="Times New Roman" pitchFamily="18" charset="0"/>
              </a:rPr>
              <a:t> </a:t>
            </a:r>
            <a:r>
              <a:rPr kumimoji="1" lang="fr-FR" i="1" dirty="0">
                <a:solidFill>
                  <a:srgbClr val="FF2D80"/>
                </a:solidFill>
                <a:latin typeface="Times New Roman" panose="02020603050405020304" pitchFamily="18" charset="0"/>
                <a:cs typeface="Times New Roman" panose="02020603050405020304" pitchFamily="18" charset="0"/>
              </a:rPr>
              <a:t>x</a:t>
            </a:r>
            <a:r>
              <a:rPr kumimoji="1" lang="fr-FR" dirty="0">
                <a:latin typeface="Arial" charset="0"/>
                <a:cs typeface="Times New Roman" pitchFamily="18" charset="0"/>
              </a:rPr>
              <a:t> est évaluée par l’écart-type </a:t>
            </a:r>
            <a:r>
              <a:rPr kumimoji="1" lang="fr-FR" i="1" dirty="0">
                <a:solidFill>
                  <a:srgbClr val="FF2D80"/>
                </a:solidFill>
                <a:latin typeface="Arial" charset="0"/>
                <a:cs typeface="Times New Roman" pitchFamily="18" charset="0"/>
              </a:rPr>
              <a:t>s</a:t>
            </a:r>
            <a:r>
              <a:rPr kumimoji="1" lang="fr-FR" dirty="0">
                <a:latin typeface="Arial" charset="0"/>
                <a:cs typeface="Times New Roman" pitchFamily="18" charset="0"/>
              </a:rPr>
              <a:t> sur la moyenne de </a:t>
            </a:r>
            <a:r>
              <a:rPr kumimoji="1" lang="fr-FR" i="1" dirty="0">
                <a:latin typeface="Arial" charset="0"/>
                <a:cs typeface="Times New Roman" pitchFamily="18" charset="0"/>
              </a:rPr>
              <a:t>n</a:t>
            </a:r>
            <a:r>
              <a:rPr kumimoji="1" lang="fr-FR" dirty="0">
                <a:latin typeface="Arial" charset="0"/>
                <a:cs typeface="Times New Roman" pitchFamily="18" charset="0"/>
              </a:rPr>
              <a:t> observations estimé par :</a:t>
            </a:r>
            <a:r>
              <a:rPr kumimoji="1" lang="fr-FR" dirty="0">
                <a:cs typeface="Times New Roman" pitchFamily="18" charset="0"/>
              </a:rPr>
              <a:t> </a:t>
            </a:r>
            <a:endParaRPr kumimoji="1" lang="en-GB" dirty="0">
              <a:latin typeface="Arial" charset="0"/>
              <a:cs typeface="Times New Roman" pitchFamily="18" charset="0"/>
            </a:endParaRPr>
          </a:p>
        </p:txBody>
      </p:sp>
      <p:grpSp>
        <p:nvGrpSpPr>
          <p:cNvPr id="2" name="Group 13"/>
          <p:cNvGrpSpPr>
            <a:grpSpLocks/>
          </p:cNvGrpSpPr>
          <p:nvPr/>
        </p:nvGrpSpPr>
        <p:grpSpPr bwMode="auto">
          <a:xfrm>
            <a:off x="7154471" y="4272491"/>
            <a:ext cx="2895600" cy="817563"/>
            <a:chOff x="3129" y="3180"/>
            <a:chExt cx="1824" cy="515"/>
          </a:xfrm>
        </p:grpSpPr>
        <p:graphicFrame>
          <p:nvGraphicFramePr>
            <p:cNvPr id="57357" name="Object 1025"/>
            <p:cNvGraphicFramePr>
              <a:graphicFrameLocks noChangeAspect="1"/>
            </p:cNvGraphicFramePr>
            <p:nvPr>
              <p:extLst>
                <p:ext uri="{D42A27DB-BD31-4B8C-83A1-F6EECF244321}">
                  <p14:modId xmlns:p14="http://schemas.microsoft.com/office/powerpoint/2010/main" val="2035452988"/>
                </p:ext>
              </p:extLst>
            </p:nvPr>
          </p:nvGraphicFramePr>
          <p:xfrm>
            <a:off x="3725" y="3180"/>
            <a:ext cx="1228" cy="515"/>
          </p:xfrm>
          <a:graphic>
            <a:graphicData uri="http://schemas.openxmlformats.org/presentationml/2006/ole">
              <mc:AlternateContent xmlns:mc="http://schemas.openxmlformats.org/markup-compatibility/2006">
                <mc:Choice xmlns:v="urn:schemas-microsoft-com:vml" Requires="v">
                  <p:oleObj name="Équation" r:id="rId3" imgW="1155600" imgH="482400" progId="Equation.3">
                    <p:embed/>
                  </p:oleObj>
                </mc:Choice>
                <mc:Fallback>
                  <p:oleObj name="Équation" r:id="rId3" imgW="1155600" imgH="482400" progId="Equation.3">
                    <p:embed/>
                    <p:pic>
                      <p:nvPicPr>
                        <p:cNvPr id="57357" name="Object 1025"/>
                        <p:cNvPicPr>
                          <a:picLocks noChangeAspect="1" noChangeArrowheads="1"/>
                        </p:cNvPicPr>
                        <p:nvPr/>
                      </p:nvPicPr>
                      <p:blipFill>
                        <a:blip r:embed="rId4"/>
                        <a:srcRect/>
                        <a:stretch>
                          <a:fillRect/>
                        </a:stretch>
                      </p:blipFill>
                      <p:spPr bwMode="auto">
                        <a:xfrm>
                          <a:off x="3725" y="3180"/>
                          <a:ext cx="1228" cy="5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8684" name="Text Box 12"/>
            <p:cNvSpPr txBox="1">
              <a:spLocks noChangeArrowheads="1"/>
            </p:cNvSpPr>
            <p:nvPr/>
          </p:nvSpPr>
          <p:spPr bwMode="auto">
            <a:xfrm>
              <a:off x="3129" y="3319"/>
              <a:ext cx="65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spcBef>
                  <a:spcPct val="50000"/>
                </a:spcBef>
                <a:defRPr/>
              </a:pPr>
              <a:r>
                <a:rPr lang="fr-FR" dirty="0">
                  <a:solidFill>
                    <a:srgbClr val="474747"/>
                  </a:solidFill>
                  <a:latin typeface="Symbol" pitchFamily="18" charset="2"/>
                </a:rPr>
                <a:t>   </a:t>
              </a:r>
              <a:r>
                <a:rPr lang="fr-FR" i="1" dirty="0">
                  <a:solidFill>
                    <a:srgbClr val="474747"/>
                  </a:solidFill>
                  <a:latin typeface="Times New Roman" panose="02020603050405020304" pitchFamily="18" charset="0"/>
                  <a:cs typeface="Times New Roman" panose="02020603050405020304" pitchFamily="18" charset="0"/>
                </a:rPr>
                <a:t>s</a:t>
              </a:r>
              <a:r>
                <a:rPr lang="fr-FR" sz="1800" dirty="0">
                  <a:solidFill>
                    <a:srgbClr val="474747"/>
                  </a:solidFill>
                  <a:latin typeface="Arial" charset="0"/>
                </a:rPr>
                <a:t> </a:t>
              </a:r>
              <a:r>
                <a:rPr lang="fr-FR" dirty="0">
                  <a:solidFill>
                    <a:srgbClr val="474747"/>
                  </a:solidFill>
                </a:rPr>
                <a:t>=</a:t>
              </a:r>
            </a:p>
          </p:txBody>
        </p:sp>
      </p:grpSp>
      <p:sp>
        <p:nvSpPr>
          <p:cNvPr id="236552" name="Text Box 16"/>
          <p:cNvSpPr txBox="1">
            <a:spLocks noChangeArrowheads="1"/>
          </p:cNvSpPr>
          <p:nvPr/>
        </p:nvSpPr>
        <p:spPr bwMode="auto">
          <a:xfrm>
            <a:off x="187799" y="5519940"/>
            <a:ext cx="7914802" cy="1154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Tahoma" pitchFamily="34" charset="0"/>
              </a:defRPr>
            </a:lvl1pPr>
            <a:lvl2pPr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lvl="1">
              <a:spcBef>
                <a:spcPts val="300"/>
              </a:spcBef>
              <a:spcAft>
                <a:spcPts val="300"/>
              </a:spcAft>
            </a:pPr>
            <a:r>
              <a:rPr lang="fr-FR" sz="1600" b="1" dirty="0">
                <a:solidFill>
                  <a:srgbClr val="1B376D"/>
                </a:solidFill>
                <a:latin typeface="Handlee" panose="02000000000000000000" pitchFamily="2" charset="0"/>
              </a:rPr>
              <a:t>Exemple : </a:t>
            </a:r>
          </a:p>
          <a:p>
            <a:pPr lvl="1">
              <a:spcBef>
                <a:spcPts val="300"/>
              </a:spcBef>
              <a:spcAft>
                <a:spcPts val="300"/>
              </a:spcAft>
            </a:pPr>
            <a:r>
              <a:rPr lang="fr-FR" sz="1600" dirty="0">
                <a:solidFill>
                  <a:srgbClr val="1B376D"/>
                </a:solidFill>
                <a:latin typeface="Handlee" panose="02000000000000000000" pitchFamily="2" charset="0"/>
              </a:rPr>
              <a:t>Le temps a été mesuré 6 fois dans des conditions de répétabilité. </a:t>
            </a:r>
            <a:br>
              <a:rPr lang="fr-FR" sz="1600" dirty="0">
                <a:solidFill>
                  <a:srgbClr val="1B376D"/>
                </a:solidFill>
                <a:latin typeface="Handlee" panose="02000000000000000000" pitchFamily="2" charset="0"/>
              </a:rPr>
            </a:br>
            <a:r>
              <a:rPr lang="fr-FR" sz="1600" dirty="0">
                <a:solidFill>
                  <a:srgbClr val="1B376D"/>
                </a:solidFill>
                <a:latin typeface="Handlee" panose="02000000000000000000" pitchFamily="2" charset="0"/>
              </a:rPr>
              <a:t>Les valeurs sont reportées en s : 0,685 ; 0,683 ; 0,687 ; 0,681; 0,689 ; 0,687.</a:t>
            </a:r>
            <a:br>
              <a:rPr lang="fr-FR" sz="1600" dirty="0">
                <a:solidFill>
                  <a:srgbClr val="1B376D"/>
                </a:solidFill>
                <a:latin typeface="Handlee" panose="02000000000000000000" pitchFamily="2" charset="0"/>
              </a:rPr>
            </a:br>
            <a:r>
              <a:rPr lang="fr-FR" sz="1600" dirty="0">
                <a:solidFill>
                  <a:srgbClr val="1B376D"/>
                </a:solidFill>
                <a:latin typeface="Handlee" panose="02000000000000000000" pitchFamily="2" charset="0"/>
              </a:rPr>
              <a:t>Évaluer l ’incertitude sur le temps de chute.</a:t>
            </a:r>
            <a:endParaRPr lang="fr-FR" sz="1600" i="1" dirty="0">
              <a:solidFill>
                <a:srgbClr val="FF5008"/>
              </a:solidFill>
              <a:latin typeface="Handlee" panose="02000000000000000000" pitchFamily="2" charset="0"/>
            </a:endParaRPr>
          </a:p>
        </p:txBody>
      </p:sp>
      <p:sp>
        <p:nvSpPr>
          <p:cNvPr id="13" name="Text Box 12"/>
          <p:cNvSpPr txBox="1">
            <a:spLocks noChangeArrowheads="1"/>
          </p:cNvSpPr>
          <p:nvPr/>
        </p:nvSpPr>
        <p:spPr bwMode="auto">
          <a:xfrm>
            <a:off x="7681426" y="6294754"/>
            <a:ext cx="396240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algn="r" eaLnBrk="1" hangingPunct="1">
              <a:spcBef>
                <a:spcPct val="50000"/>
              </a:spcBef>
            </a:pPr>
            <a:r>
              <a:rPr lang="en-US" sz="1400" i="1" dirty="0">
                <a:solidFill>
                  <a:srgbClr val="1B376D"/>
                </a:solidFill>
                <a:latin typeface="Handlee" panose="02000000000000000000" pitchFamily="2" charset="0"/>
                <a:cs typeface="Times New Roman" panose="02020603050405020304" pitchFamily="18" charset="0"/>
              </a:rPr>
              <a:t>s</a:t>
            </a:r>
            <a:r>
              <a:rPr lang="en-US" sz="1400" dirty="0">
                <a:solidFill>
                  <a:srgbClr val="1B376D"/>
                </a:solidFill>
                <a:latin typeface="Handlee" panose="02000000000000000000" pitchFamily="2" charset="0"/>
              </a:rPr>
              <a:t> = 0,0029439.. s   ;   u(t)= 0,00120185.. s</a:t>
            </a:r>
          </a:p>
        </p:txBody>
      </p:sp>
      <p:sp>
        <p:nvSpPr>
          <p:cNvPr id="57355" name="Rectangle à coins arrondis 13"/>
          <p:cNvSpPr>
            <a:spLocks noChangeArrowheads="1"/>
          </p:cNvSpPr>
          <p:nvPr/>
        </p:nvSpPr>
        <p:spPr bwMode="auto">
          <a:xfrm>
            <a:off x="8503580" y="2860565"/>
            <a:ext cx="1016000" cy="717550"/>
          </a:xfrm>
          <a:prstGeom prst="wedgeRoundRectCallout">
            <a:avLst>
              <a:gd name="adj1" fmla="val -57157"/>
              <a:gd name="adj2" fmla="val 85338"/>
              <a:gd name="adj3" fmla="val 16667"/>
            </a:avLst>
          </a:prstGeom>
          <a:solidFill>
            <a:srgbClr val="FF2D80"/>
          </a:solidFill>
          <a:ln w="9525" algn="ctr">
            <a:noFill/>
            <a:miter lim="800000"/>
            <a:headEnd/>
            <a:tailEnd/>
          </a:ln>
        </p:spPr>
        <p:txBody>
          <a:bodyPr wrap="none"/>
          <a:lstStyle/>
          <a:p>
            <a:endParaRPr lang="en-GB"/>
          </a:p>
        </p:txBody>
      </p:sp>
      <p:sp>
        <p:nvSpPr>
          <p:cNvPr id="15" name="ZoneTexte 14"/>
          <p:cNvSpPr txBox="1"/>
          <p:nvPr/>
        </p:nvSpPr>
        <p:spPr>
          <a:xfrm>
            <a:off x="8549618" y="2878028"/>
            <a:ext cx="1066800" cy="646112"/>
          </a:xfrm>
          <a:prstGeom prst="rect">
            <a:avLst/>
          </a:prstGeom>
          <a:noFill/>
        </p:spPr>
        <p:txBody>
          <a:bodyPr>
            <a:spAutoFit/>
          </a:bodyPr>
          <a:lstStyle/>
          <a:p>
            <a:pPr>
              <a:defRPr/>
            </a:pPr>
            <a:r>
              <a:rPr lang="en-GB" sz="1200" i="1" dirty="0" err="1">
                <a:solidFill>
                  <a:schemeClr val="bg1"/>
                </a:solidFill>
              </a:rPr>
              <a:t>Fonction</a:t>
            </a:r>
            <a:r>
              <a:rPr lang="en-GB" sz="1200" i="1" dirty="0">
                <a:solidFill>
                  <a:schemeClr val="bg1"/>
                </a:solidFill>
              </a:rPr>
              <a:t> ECARTYPE sous Excel</a:t>
            </a:r>
          </a:p>
        </p:txBody>
      </p:sp>
      <p:sp>
        <p:nvSpPr>
          <p:cNvPr id="18" name="Text Box 61"/>
          <p:cNvSpPr txBox="1">
            <a:spLocks noChangeArrowheads="1"/>
          </p:cNvSpPr>
          <p:nvPr/>
        </p:nvSpPr>
        <p:spPr bwMode="auto">
          <a:xfrm>
            <a:off x="10008496" y="841377"/>
            <a:ext cx="203772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lnSpc>
                <a:spcPct val="90000"/>
              </a:lnSpc>
              <a:spcBef>
                <a:spcPct val="0"/>
              </a:spcBef>
            </a:pPr>
            <a:r>
              <a:rPr lang="fr-FR" sz="2000" b="1" dirty="0">
                <a:solidFill>
                  <a:srgbClr val="FF2D80"/>
                </a:solidFill>
                <a:latin typeface="Arial" panose="020B0604020202020204" pitchFamily="34" charset="0"/>
                <a:ea typeface="+mj-ea"/>
                <a:cs typeface="Arial" panose="020B0604020202020204" pitchFamily="34" charset="0"/>
              </a:rPr>
              <a:t>&gt; un paramètre</a:t>
            </a:r>
            <a:br>
              <a:rPr lang="fr-FR" sz="2000" b="1" dirty="0">
                <a:solidFill>
                  <a:srgbClr val="FF2D80"/>
                </a:solidFill>
                <a:latin typeface="Arial" panose="020B0604020202020204" pitchFamily="34" charset="0"/>
                <a:ea typeface="+mj-ea"/>
                <a:cs typeface="Arial" panose="020B0604020202020204" pitchFamily="34" charset="0"/>
              </a:rPr>
            </a:br>
            <a:r>
              <a:rPr lang="fr-FR" sz="2000" b="1" dirty="0">
                <a:solidFill>
                  <a:srgbClr val="FF2D80"/>
                </a:solidFill>
                <a:latin typeface="Arial" panose="020B0604020202020204" pitchFamily="34" charset="0"/>
                <a:ea typeface="+mj-ea"/>
                <a:cs typeface="Arial" panose="020B0604020202020204" pitchFamily="34" charset="0"/>
              </a:rPr>
              <a:t>&gt; une source</a:t>
            </a:r>
          </a:p>
        </p:txBody>
      </p:sp>
      <mc:AlternateContent xmlns:mc="http://schemas.openxmlformats.org/markup-compatibility/2006" xmlns:a14="http://schemas.microsoft.com/office/drawing/2010/main">
        <mc:Choice Requires="a14">
          <p:sp>
            <p:nvSpPr>
              <p:cNvPr id="4" name="ZoneTexte 3"/>
              <p:cNvSpPr txBox="1"/>
              <p:nvPr/>
            </p:nvSpPr>
            <p:spPr>
              <a:xfrm>
                <a:off x="4275852" y="4239256"/>
                <a:ext cx="1944062" cy="1071210"/>
              </a:xfrm>
              <a:prstGeom prst="rect">
                <a:avLst/>
              </a:prstGeom>
              <a:noFill/>
              <a:ln w="28575">
                <a:solidFill>
                  <a:srgbClr val="FF2D80"/>
                </a:solidFill>
              </a:ln>
            </p:spPr>
            <p:txBody>
              <a:bodyPr wrap="square" lIns="180000" tIns="180000" rIns="180000" bIns="180000" rtlCol="0">
                <a:spAutoFit/>
              </a:bodyPr>
              <a:lstStyle/>
              <a:p>
                <a:r>
                  <a:rPr lang="fr-FR" sz="3200" i="1" dirty="0">
                    <a:solidFill>
                      <a:schemeClr val="tx1"/>
                    </a:solidFill>
                    <a:latin typeface="Times New Roman" panose="02020603050405020304" pitchFamily="18" charset="0"/>
                    <a:cs typeface="Times New Roman" panose="02020603050405020304" pitchFamily="18" charset="0"/>
                  </a:rPr>
                  <a:t>u(x) </a:t>
                </a:r>
                <a:r>
                  <a:rPr lang="fr-FR" sz="3200" i="1" dirty="0">
                    <a:solidFill>
                      <a:schemeClr val="tx1"/>
                    </a:solidFill>
                  </a:rPr>
                  <a:t>= </a:t>
                </a:r>
                <a14:m>
                  <m:oMath xmlns:m="http://schemas.openxmlformats.org/officeDocument/2006/math">
                    <m:f>
                      <m:fPr>
                        <m:ctrlPr>
                          <a:rPr lang="fr-FR" sz="3200" i="1" smtClean="0">
                            <a:solidFill>
                              <a:schemeClr val="tx1"/>
                            </a:solidFill>
                            <a:latin typeface="Cambria Math" panose="02040503050406030204" pitchFamily="18" charset="0"/>
                          </a:rPr>
                        </m:ctrlPr>
                      </m:fPr>
                      <m:num>
                        <m:r>
                          <a:rPr lang="fr-FR" sz="3200" b="0" i="1" smtClean="0">
                            <a:solidFill>
                              <a:schemeClr val="tx1"/>
                            </a:solidFill>
                            <a:latin typeface="Cambria Math" panose="02040503050406030204" pitchFamily="18" charset="0"/>
                          </a:rPr>
                          <m:t>𝑠</m:t>
                        </m:r>
                      </m:num>
                      <m:den>
                        <m:rad>
                          <m:radPr>
                            <m:degHide m:val="on"/>
                            <m:ctrlPr>
                              <a:rPr lang="fr-FR" sz="3200" i="1" smtClean="0">
                                <a:solidFill>
                                  <a:schemeClr val="tx1"/>
                                </a:solidFill>
                                <a:latin typeface="Cambria Math" panose="02040503050406030204" pitchFamily="18" charset="0"/>
                              </a:rPr>
                            </m:ctrlPr>
                          </m:radPr>
                          <m:deg/>
                          <m:e>
                            <m:r>
                              <a:rPr lang="fr-FR" sz="3200" b="0" i="1" smtClean="0">
                                <a:solidFill>
                                  <a:schemeClr val="tx1"/>
                                </a:solidFill>
                                <a:latin typeface="Cambria Math" panose="02040503050406030204" pitchFamily="18" charset="0"/>
                              </a:rPr>
                              <m:t>𝑛</m:t>
                            </m:r>
                          </m:e>
                        </m:rad>
                      </m:den>
                    </m:f>
                  </m:oMath>
                </a14:m>
                <a:endParaRPr lang="fr-FR" sz="3600" i="1" dirty="0">
                  <a:solidFill>
                    <a:schemeClr val="tx1"/>
                  </a:solidFill>
                </a:endParaRPr>
              </a:p>
            </p:txBody>
          </p:sp>
        </mc:Choice>
        <mc:Fallback xmlns="">
          <p:sp>
            <p:nvSpPr>
              <p:cNvPr id="4" name="ZoneTexte 3"/>
              <p:cNvSpPr txBox="1">
                <a:spLocks noRot="1" noChangeAspect="1" noMove="1" noResize="1" noEditPoints="1" noAdjustHandles="1" noChangeArrowheads="1" noChangeShapeType="1" noTextEdit="1"/>
              </p:cNvSpPr>
              <p:nvPr/>
            </p:nvSpPr>
            <p:spPr>
              <a:xfrm>
                <a:off x="4275852" y="4239256"/>
                <a:ext cx="1944062" cy="1071210"/>
              </a:xfrm>
              <a:prstGeom prst="rect">
                <a:avLst/>
              </a:prstGeom>
              <a:blipFill>
                <a:blip r:embed="rId6"/>
                <a:stretch>
                  <a:fillRect l="-2778"/>
                </a:stretch>
              </a:blipFill>
              <a:ln w="28575">
                <a:solidFill>
                  <a:srgbClr val="FF2D80"/>
                </a:solidFill>
              </a:ln>
            </p:spPr>
            <p:txBody>
              <a:bodyPr/>
              <a:lstStyle/>
              <a:p>
                <a:r>
                  <a:rPr lang="fr-FR">
                    <a:noFill/>
                  </a:rPr>
                  <a:t> </a:t>
                </a:r>
              </a:p>
            </p:txBody>
          </p:sp>
        </mc:Fallback>
      </mc:AlternateContent>
      <p:sp>
        <p:nvSpPr>
          <p:cNvPr id="5" name="ZoneTexte 4"/>
          <p:cNvSpPr txBox="1"/>
          <p:nvPr/>
        </p:nvSpPr>
        <p:spPr>
          <a:xfrm>
            <a:off x="6674979" y="4581022"/>
            <a:ext cx="606576" cy="369332"/>
          </a:xfrm>
          <a:prstGeom prst="rect">
            <a:avLst/>
          </a:prstGeom>
          <a:noFill/>
        </p:spPr>
        <p:txBody>
          <a:bodyPr wrap="none" rtlCol="0">
            <a:spAutoFit/>
          </a:bodyPr>
          <a:lstStyle/>
          <a:p>
            <a:r>
              <a:rPr lang="fr-FR" dirty="0"/>
              <a:t>avec</a:t>
            </a:r>
          </a:p>
        </p:txBody>
      </p:sp>
      <mc:AlternateContent xmlns:mc="http://schemas.openxmlformats.org/markup-compatibility/2006" xmlns:a14="http://schemas.microsoft.com/office/drawing/2010/main">
        <mc:Choice Requires="a14">
          <p:sp>
            <p:nvSpPr>
              <p:cNvPr id="16" name="Rectangle 13" descr="Rectangle: Click to edit Master text styles&#10;Second level&#10;Third level&#10;Fourth level&#10;Fifth level"/>
              <p:cNvSpPr>
                <a:spLocks noChangeArrowheads="1"/>
              </p:cNvSpPr>
              <p:nvPr/>
            </p:nvSpPr>
            <p:spPr bwMode="auto">
              <a:xfrm>
                <a:off x="8016038" y="5549174"/>
                <a:ext cx="2252907" cy="215444"/>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lIns="0" tIns="0" rIns="0" bIns="0">
                <a:spAutoFit/>
              </a:bodyPr>
              <a:lstStyle/>
              <a:p>
                <a:pPr marL="85725" eaLnBrk="0" hangingPunct="0">
                  <a:spcAft>
                    <a:spcPts val="600"/>
                  </a:spcAft>
                  <a:buClr>
                    <a:schemeClr val="accent1"/>
                  </a:buClr>
                  <a:buSzPct val="70000"/>
                </a:pPr>
                <a:r>
                  <a:rPr kumimoji="1" lang="fr-FR" sz="1400" i="1" dirty="0">
                    <a:latin typeface="Handlee" panose="02000000000000000000" pitchFamily="2" charset="0"/>
                  </a:rPr>
                  <a:t>s</a:t>
                </a:r>
                <a:r>
                  <a:rPr kumimoji="1" lang="fr-FR" sz="1400" dirty="0">
                    <a:latin typeface="Handlee" panose="02000000000000000000" pitchFamily="2" charset="0"/>
                  </a:rPr>
                  <a:t>  est aussi souvent noté </a:t>
                </a:r>
                <a14:m>
                  <m:oMath xmlns:m="http://schemas.openxmlformats.org/officeDocument/2006/math">
                    <m:sSub>
                      <m:sSubPr>
                        <m:ctrlPr>
                          <a:rPr kumimoji="1" lang="fr-FR" sz="1400" i="1" smtClean="0">
                            <a:latin typeface="Cambria Math" panose="02040503050406030204" pitchFamily="18" charset="0"/>
                          </a:rPr>
                        </m:ctrlPr>
                      </m:sSubPr>
                      <m:e>
                        <m:r>
                          <a:rPr kumimoji="1" lang="fr-FR" sz="1400" i="1" smtClean="0">
                            <a:latin typeface="Cambria Math" panose="02040503050406030204" pitchFamily="18" charset="0"/>
                            <a:ea typeface="Cambria Math" panose="02040503050406030204" pitchFamily="18" charset="0"/>
                          </a:rPr>
                          <m:t>𝜎</m:t>
                        </m:r>
                      </m:e>
                      <m:sub>
                        <m:r>
                          <a:rPr kumimoji="1" lang="fr-FR" sz="1400" b="0" i="1" smtClean="0">
                            <a:latin typeface="Cambria Math" panose="02040503050406030204" pitchFamily="18" charset="0"/>
                          </a:rPr>
                          <m:t>𝑛</m:t>
                        </m:r>
                        <m:r>
                          <a:rPr kumimoji="1" lang="fr-FR" sz="1400" b="0" i="1" smtClean="0">
                            <a:latin typeface="Cambria Math" panose="02040503050406030204" pitchFamily="18" charset="0"/>
                          </a:rPr>
                          <m:t>−1</m:t>
                        </m:r>
                      </m:sub>
                    </m:sSub>
                  </m:oMath>
                </a14:m>
                <a:r>
                  <a:rPr kumimoji="1" lang="fr-FR" sz="1400" dirty="0">
                    <a:latin typeface="Handlee" panose="02000000000000000000" pitchFamily="2" charset="0"/>
                  </a:rPr>
                  <a:t> </a:t>
                </a:r>
              </a:p>
            </p:txBody>
          </p:sp>
        </mc:Choice>
        <mc:Fallback xmlns="">
          <p:sp>
            <p:nvSpPr>
              <p:cNvPr id="16" name="Rectangle 13" descr="Rectangle: Click to edit Master text styles&#10;Second level&#10;Third level&#10;Fourth level&#10;Fifth level"/>
              <p:cNvSpPr>
                <a:spLocks noRot="1" noChangeAspect="1" noMove="1" noResize="1" noEditPoints="1" noAdjustHandles="1" noChangeArrowheads="1" noChangeShapeType="1" noTextEdit="1"/>
              </p:cNvSpPr>
              <p:nvPr/>
            </p:nvSpPr>
            <p:spPr bwMode="auto">
              <a:xfrm>
                <a:off x="8016038" y="5549174"/>
                <a:ext cx="2252907" cy="215444"/>
              </a:xfrm>
              <a:prstGeom prst="rect">
                <a:avLst/>
              </a:prstGeom>
              <a:blipFill>
                <a:blip r:embed="rId7"/>
                <a:stretch>
                  <a:fillRect l="-1081" t="-22222" b="-50000"/>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fr-FR">
                    <a:noFill/>
                  </a:rPr>
                  <a:t> </a:t>
                </a:r>
              </a:p>
            </p:txBody>
          </p:sp>
        </mc:Fallback>
      </mc:AlternateContent>
      <p:sp>
        <p:nvSpPr>
          <p:cNvPr id="17" name="Forme libre 16"/>
          <p:cNvSpPr/>
          <p:nvPr/>
        </p:nvSpPr>
        <p:spPr>
          <a:xfrm rot="16200000">
            <a:off x="7378418" y="5054935"/>
            <a:ext cx="735106" cy="439839"/>
          </a:xfrm>
          <a:custGeom>
            <a:avLst/>
            <a:gdLst>
              <a:gd name="connsiteX0" fmla="*/ 735106 w 735106"/>
              <a:gd name="connsiteY0" fmla="*/ 0 h 439270"/>
              <a:gd name="connsiteX1" fmla="*/ 286870 w 735106"/>
              <a:gd name="connsiteY1" fmla="*/ 98612 h 439270"/>
              <a:gd name="connsiteX2" fmla="*/ 0 w 735106"/>
              <a:gd name="connsiteY2" fmla="*/ 439270 h 439270"/>
              <a:gd name="connsiteX0" fmla="*/ 735106 w 735106"/>
              <a:gd name="connsiteY0" fmla="*/ 0 h 439270"/>
              <a:gd name="connsiteX1" fmla="*/ 286870 w 735106"/>
              <a:gd name="connsiteY1" fmla="*/ 98612 h 439270"/>
              <a:gd name="connsiteX2" fmla="*/ 0 w 735106"/>
              <a:gd name="connsiteY2" fmla="*/ 439270 h 439270"/>
              <a:gd name="connsiteX0" fmla="*/ 735106 w 735106"/>
              <a:gd name="connsiteY0" fmla="*/ 569 h 439839"/>
              <a:gd name="connsiteX1" fmla="*/ 286870 w 735106"/>
              <a:gd name="connsiteY1" fmla="*/ 99181 h 439839"/>
              <a:gd name="connsiteX2" fmla="*/ 0 w 735106"/>
              <a:gd name="connsiteY2" fmla="*/ 439839 h 439839"/>
            </a:gdLst>
            <a:ahLst/>
            <a:cxnLst>
              <a:cxn ang="0">
                <a:pos x="connsiteX0" y="connsiteY0"/>
              </a:cxn>
              <a:cxn ang="0">
                <a:pos x="connsiteX1" y="connsiteY1"/>
              </a:cxn>
              <a:cxn ang="0">
                <a:pos x="connsiteX2" y="connsiteY2"/>
              </a:cxn>
            </a:cxnLst>
            <a:rect l="l" t="t" r="r" b="b"/>
            <a:pathLst>
              <a:path w="735106" h="439839">
                <a:moveTo>
                  <a:pt x="735106" y="569"/>
                </a:moveTo>
                <a:cubicBezTo>
                  <a:pt x="536388" y="-4661"/>
                  <a:pt x="409388" y="25969"/>
                  <a:pt x="286870" y="99181"/>
                </a:cubicBezTo>
                <a:cubicBezTo>
                  <a:pt x="164352" y="172393"/>
                  <a:pt x="64246" y="243363"/>
                  <a:pt x="0" y="439839"/>
                </a:cubicBezTo>
              </a:path>
            </a:pathLst>
          </a:custGeom>
          <a:noFill/>
          <a:ln>
            <a:solidFill>
              <a:srgbClr val="FF2D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7669986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lstStyle/>
          <a:p>
            <a:r>
              <a:rPr lang="fr-FR" dirty="0"/>
              <a:t>Rappel écart type</a:t>
            </a:r>
          </a:p>
        </p:txBody>
      </p:sp>
      <p:sp>
        <p:nvSpPr>
          <p:cNvPr id="12" name="Rectangle 29"/>
          <p:cNvSpPr>
            <a:spLocks noGrp="1" noChangeArrowheads="1"/>
          </p:cNvSpPr>
          <p:nvPr>
            <p:ph type="sldNum" sz="quarter" idx="12"/>
          </p:nvPr>
        </p:nvSpPr>
        <p:spPr/>
        <p:txBody>
          <a:bodyPr/>
          <a:lstStyle/>
          <a:p>
            <a:pPr>
              <a:defRPr/>
            </a:pPr>
            <a:fld id="{DC006BE4-6864-4152-85EC-46BB8584666A}" type="slidenum">
              <a:rPr lang="fr-FR"/>
              <a:pPr>
                <a:defRPr/>
              </a:pPr>
              <a:t>29</a:t>
            </a:fld>
            <a:endParaRPr lang="fr-FR"/>
          </a:p>
        </p:txBody>
      </p:sp>
      <mc:AlternateContent xmlns:mc="http://schemas.openxmlformats.org/markup-compatibility/2006" xmlns:a14="http://schemas.microsoft.com/office/drawing/2010/main">
        <mc:Choice Requires="a14">
          <p:sp>
            <p:nvSpPr>
              <p:cNvPr id="9" name="Rectangle 3" descr="Rectangle: Click to edit Master text styles&#10;Second level&#10;Third level&#10;Fourth level&#10;Fifth level"/>
              <p:cNvSpPr>
                <a:spLocks noChangeArrowheads="1"/>
              </p:cNvSpPr>
              <p:nvPr/>
            </p:nvSpPr>
            <p:spPr bwMode="auto">
              <a:xfrm>
                <a:off x="503069" y="1669854"/>
                <a:ext cx="4296469" cy="989746"/>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lstStyle/>
              <a:p>
                <a:pPr eaLnBrk="0" hangingPunct="0">
                  <a:lnSpc>
                    <a:spcPct val="90000"/>
                  </a:lnSpc>
                  <a:spcBef>
                    <a:spcPts val="600"/>
                  </a:spcBef>
                  <a:buClr>
                    <a:schemeClr val="accent1"/>
                  </a:buClr>
                  <a:buSzPct val="70000"/>
                </a:pPr>
                <a:r>
                  <a:rPr lang="fr-FR" sz="2000" dirty="0"/>
                  <a:t>Écart type sur une population</a:t>
                </a:r>
              </a:p>
              <a:p>
                <a:pPr eaLnBrk="0" hangingPunct="0">
                  <a:lnSpc>
                    <a:spcPct val="90000"/>
                  </a:lnSpc>
                  <a:spcBef>
                    <a:spcPts val="600"/>
                  </a:spcBef>
                  <a:buClr>
                    <a:schemeClr val="accent1"/>
                  </a:buClr>
                  <a:buSzPct val="70000"/>
                </a:pPr>
                <a:r>
                  <a:rPr lang="fr-FR" sz="1600" dirty="0"/>
                  <a:t>Les données ont été collectées auprès de TOUTE la population</a:t>
                </a:r>
              </a:p>
              <a:p>
                <a:pPr eaLnBrk="0" hangingPunct="0">
                  <a:lnSpc>
                    <a:spcPct val="90000"/>
                  </a:lnSpc>
                  <a:spcBef>
                    <a:spcPts val="600"/>
                  </a:spcBef>
                  <a:buClr>
                    <a:schemeClr val="accent1"/>
                  </a:buClr>
                  <a:buSzPct val="70000"/>
                </a:pPr>
                <a:endParaRPr kumimoji="1" lang="fr-FR" sz="1600" i="1" dirty="0">
                  <a:latin typeface="Arial" charset="0"/>
                  <a:cs typeface="Times New Roman" pitchFamily="18" charset="0"/>
                </a:endParaRPr>
              </a:p>
              <a:p>
                <a:pPr eaLnBrk="0" hangingPunct="0">
                  <a:lnSpc>
                    <a:spcPct val="90000"/>
                  </a:lnSpc>
                  <a:spcBef>
                    <a:spcPts val="600"/>
                  </a:spcBef>
                  <a:buClr>
                    <a:schemeClr val="accent1"/>
                  </a:buClr>
                  <a:buSzPct val="70000"/>
                </a:pPr>
                <a:endParaRPr kumimoji="1" lang="fr-FR" sz="1600" i="1" dirty="0">
                  <a:latin typeface="Arial" charset="0"/>
                  <a:cs typeface="Times New Roman" pitchFamily="18" charset="0"/>
                </a:endParaRPr>
              </a:p>
              <a:p>
                <a:pPr eaLnBrk="0" hangingPunct="0">
                  <a:lnSpc>
                    <a:spcPct val="90000"/>
                  </a:lnSpc>
                  <a:spcBef>
                    <a:spcPts val="600"/>
                  </a:spcBef>
                  <a:buClr>
                    <a:schemeClr val="accent1"/>
                  </a:buClr>
                  <a:buSzPct val="70000"/>
                </a:pPr>
                <a:endParaRPr kumimoji="1" lang="fr-FR" sz="1600" i="1" dirty="0">
                  <a:latin typeface="Arial" charset="0"/>
                  <a:cs typeface="Times New Roman" pitchFamily="18" charset="0"/>
                </a:endParaRPr>
              </a:p>
              <a:p>
                <a:pPr eaLnBrk="0" hangingPunct="0">
                  <a:lnSpc>
                    <a:spcPct val="90000"/>
                  </a:lnSpc>
                  <a:spcBef>
                    <a:spcPts val="600"/>
                  </a:spcBef>
                  <a:buClr>
                    <a:schemeClr val="accent1"/>
                  </a:buClr>
                  <a:buSzPct val="70000"/>
                </a:pPr>
                <a:endParaRPr kumimoji="1" lang="fr-FR" sz="1600" i="1" dirty="0">
                  <a:latin typeface="Arial" charset="0"/>
                  <a:cs typeface="Times New Roman" pitchFamily="18" charset="0"/>
                </a:endParaRPr>
              </a:p>
              <a:p>
                <a:pPr eaLnBrk="0" hangingPunct="0">
                  <a:lnSpc>
                    <a:spcPct val="90000"/>
                  </a:lnSpc>
                  <a:spcBef>
                    <a:spcPts val="600"/>
                  </a:spcBef>
                  <a:buClr>
                    <a:schemeClr val="accent1"/>
                  </a:buClr>
                  <a:buSzPct val="70000"/>
                </a:pPr>
                <a:endParaRPr kumimoji="1" lang="fr-FR" sz="1600" i="1" dirty="0">
                  <a:latin typeface="Arial" charset="0"/>
                  <a:cs typeface="Times New Roman" pitchFamily="18" charset="0"/>
                </a:endParaRPr>
              </a:p>
              <a:p>
                <a:pPr eaLnBrk="0" hangingPunct="0">
                  <a:lnSpc>
                    <a:spcPct val="90000"/>
                  </a:lnSpc>
                  <a:spcBef>
                    <a:spcPts val="600"/>
                  </a:spcBef>
                  <a:buClr>
                    <a:schemeClr val="accent1"/>
                  </a:buClr>
                  <a:buSzPct val="70000"/>
                </a:pPr>
                <a:endParaRPr kumimoji="1" lang="fr-FR" sz="1600" i="1" dirty="0">
                  <a:latin typeface="Arial" charset="0"/>
                  <a:cs typeface="Times New Roman" pitchFamily="18" charset="0"/>
                </a:endParaRPr>
              </a:p>
              <a:p>
                <a:pPr eaLnBrk="0" hangingPunct="0">
                  <a:lnSpc>
                    <a:spcPct val="90000"/>
                  </a:lnSpc>
                  <a:spcBef>
                    <a:spcPts val="600"/>
                  </a:spcBef>
                  <a:buClr>
                    <a:schemeClr val="accent1"/>
                  </a:buClr>
                  <a:buSzPct val="70000"/>
                </a:pPr>
                <a14:m>
                  <m:oMath xmlns:m="http://schemas.openxmlformats.org/officeDocument/2006/math">
                    <m:r>
                      <a:rPr kumimoji="1" lang="fr-FR" sz="1600" i="1" smtClean="0">
                        <a:latin typeface="Cambria Math" panose="02040503050406030204" pitchFamily="18" charset="0"/>
                        <a:ea typeface="Cambria Math" panose="02040503050406030204" pitchFamily="18" charset="0"/>
                        <a:cs typeface="Times New Roman" pitchFamily="18" charset="0"/>
                      </a:rPr>
                      <m:t>𝜎</m:t>
                    </m:r>
                  </m:oMath>
                </a14:m>
                <a:r>
                  <a:rPr kumimoji="1" lang="fr-FR" sz="1600" dirty="0">
                    <a:latin typeface="Arial" charset="0"/>
                    <a:cs typeface="Times New Roman" pitchFamily="18" charset="0"/>
                  </a:rPr>
                  <a:t> : </a:t>
                </a:r>
                <a:r>
                  <a:rPr lang="fr-FR" sz="1600" dirty="0"/>
                  <a:t>écart type sur la population</a:t>
                </a:r>
              </a:p>
              <a:p>
                <a:pPr eaLnBrk="0" hangingPunct="0">
                  <a:lnSpc>
                    <a:spcPct val="90000"/>
                  </a:lnSpc>
                  <a:spcBef>
                    <a:spcPts val="600"/>
                  </a:spcBef>
                  <a:buClr>
                    <a:schemeClr val="accent1"/>
                  </a:buClr>
                  <a:buSzPct val="70000"/>
                </a:pPr>
                <a14:m>
                  <m:oMath xmlns:m="http://schemas.openxmlformats.org/officeDocument/2006/math">
                    <m:r>
                      <a:rPr kumimoji="1" lang="fr-FR" sz="1600" i="1">
                        <a:latin typeface="Cambria Math" panose="02040503050406030204" pitchFamily="18" charset="0"/>
                        <a:ea typeface="Cambria Math" panose="02040503050406030204" pitchFamily="18" charset="0"/>
                        <a:cs typeface="Times New Roman" pitchFamily="18" charset="0"/>
                      </a:rPr>
                      <m:t>𝜇</m:t>
                    </m:r>
                  </m:oMath>
                </a14:m>
                <a:r>
                  <a:rPr kumimoji="1" lang="fr-FR" sz="1600" dirty="0">
                    <a:latin typeface="Arial" charset="0"/>
                    <a:cs typeface="Times New Roman" pitchFamily="18" charset="0"/>
                  </a:rPr>
                  <a:t> : </a:t>
                </a:r>
                <a:r>
                  <a:rPr lang="fr-FR" sz="1600" dirty="0"/>
                  <a:t>moyenne arithmétique sur la population</a:t>
                </a:r>
              </a:p>
            </p:txBody>
          </p:sp>
        </mc:Choice>
        <mc:Fallback xmlns="">
          <p:sp>
            <p:nvSpPr>
              <p:cNvPr id="9" name="Rectangle 3" descr="Rectangle: Click to edit Master text styles&#10;Second level&#10;Third level&#10;Fourth level&#10;Fifth level"/>
              <p:cNvSpPr>
                <a:spLocks noRot="1" noChangeAspect="1" noMove="1" noResize="1" noEditPoints="1" noAdjustHandles="1" noChangeArrowheads="1" noChangeShapeType="1" noTextEdit="1"/>
              </p:cNvSpPr>
              <p:nvPr/>
            </p:nvSpPr>
            <p:spPr bwMode="auto">
              <a:xfrm>
                <a:off x="503069" y="1669854"/>
                <a:ext cx="4296469" cy="989746"/>
              </a:xfrm>
              <a:prstGeom prst="rect">
                <a:avLst/>
              </a:prstGeom>
              <a:blipFill>
                <a:blip r:embed="rId3"/>
                <a:stretch>
                  <a:fillRect l="-1563" t="-6790" b="-237037"/>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1" name="Rectangle 3" descr="Rectangle: Click to edit Master text styles&#10;Second level&#10;Third level&#10;Fourth level&#10;Fifth level"/>
              <p:cNvSpPr>
                <a:spLocks noChangeArrowheads="1"/>
              </p:cNvSpPr>
              <p:nvPr/>
            </p:nvSpPr>
            <p:spPr bwMode="auto">
              <a:xfrm>
                <a:off x="6468621" y="1643084"/>
                <a:ext cx="5304057" cy="1016515"/>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lstStyle/>
              <a:p>
                <a:pPr eaLnBrk="0" hangingPunct="0">
                  <a:lnSpc>
                    <a:spcPct val="90000"/>
                  </a:lnSpc>
                  <a:spcBef>
                    <a:spcPts val="600"/>
                  </a:spcBef>
                  <a:buClr>
                    <a:schemeClr val="accent1"/>
                  </a:buClr>
                  <a:buSzPct val="70000"/>
                </a:pPr>
                <a:r>
                  <a:rPr lang="fr-FR" sz="2000" dirty="0"/>
                  <a:t>Écart-type estimé à partir d'un échantillon</a:t>
                </a:r>
              </a:p>
              <a:p>
                <a:pPr eaLnBrk="0" hangingPunct="0">
                  <a:lnSpc>
                    <a:spcPct val="90000"/>
                  </a:lnSpc>
                  <a:spcBef>
                    <a:spcPts val="600"/>
                  </a:spcBef>
                  <a:buClr>
                    <a:schemeClr val="accent1"/>
                  </a:buClr>
                  <a:buSzPct val="70000"/>
                </a:pPr>
                <a:r>
                  <a:rPr lang="fr-FR" sz="1600" dirty="0"/>
                  <a:t>Les données ont été collectées auprès d'un échantillon représentatif de la population constitué de </a:t>
                </a:r>
                <a:r>
                  <a:rPr lang="fr-FR" sz="1600" i="1" dirty="0"/>
                  <a:t>n</a:t>
                </a:r>
                <a:r>
                  <a:rPr lang="fr-FR" sz="1600" dirty="0"/>
                  <a:t> individus</a:t>
                </a:r>
              </a:p>
              <a:p>
                <a:pPr eaLnBrk="0" hangingPunct="0">
                  <a:lnSpc>
                    <a:spcPct val="90000"/>
                  </a:lnSpc>
                  <a:spcBef>
                    <a:spcPts val="600"/>
                  </a:spcBef>
                  <a:buClr>
                    <a:schemeClr val="accent1"/>
                  </a:buClr>
                  <a:buSzPct val="70000"/>
                </a:pPr>
                <a:endParaRPr kumimoji="1" lang="fr-FR" sz="1600" i="1" dirty="0">
                  <a:latin typeface="Arial" charset="0"/>
                  <a:cs typeface="Times New Roman" pitchFamily="18" charset="0"/>
                </a:endParaRPr>
              </a:p>
              <a:p>
                <a:pPr eaLnBrk="0" hangingPunct="0">
                  <a:lnSpc>
                    <a:spcPct val="90000"/>
                  </a:lnSpc>
                  <a:spcBef>
                    <a:spcPts val="600"/>
                  </a:spcBef>
                  <a:buClr>
                    <a:schemeClr val="accent1"/>
                  </a:buClr>
                  <a:buSzPct val="70000"/>
                </a:pPr>
                <a:endParaRPr kumimoji="1" lang="fr-FR" sz="1600" i="1" dirty="0">
                  <a:latin typeface="Arial" charset="0"/>
                  <a:cs typeface="Times New Roman" pitchFamily="18" charset="0"/>
                </a:endParaRPr>
              </a:p>
              <a:p>
                <a:pPr eaLnBrk="0" hangingPunct="0">
                  <a:lnSpc>
                    <a:spcPct val="90000"/>
                  </a:lnSpc>
                  <a:spcBef>
                    <a:spcPts val="600"/>
                  </a:spcBef>
                  <a:buClr>
                    <a:schemeClr val="accent1"/>
                  </a:buClr>
                  <a:buSzPct val="70000"/>
                </a:pPr>
                <a:endParaRPr kumimoji="1" lang="fr-FR" sz="1600" i="1" dirty="0">
                  <a:latin typeface="Arial" charset="0"/>
                  <a:cs typeface="Times New Roman" pitchFamily="18" charset="0"/>
                </a:endParaRPr>
              </a:p>
              <a:p>
                <a:pPr eaLnBrk="0" hangingPunct="0">
                  <a:lnSpc>
                    <a:spcPct val="90000"/>
                  </a:lnSpc>
                  <a:spcBef>
                    <a:spcPts val="600"/>
                  </a:spcBef>
                  <a:buClr>
                    <a:schemeClr val="accent1"/>
                  </a:buClr>
                  <a:buSzPct val="70000"/>
                </a:pPr>
                <a:endParaRPr kumimoji="1" lang="fr-FR" sz="1600" i="1" dirty="0">
                  <a:latin typeface="Arial" charset="0"/>
                  <a:cs typeface="Times New Roman" pitchFamily="18" charset="0"/>
                </a:endParaRPr>
              </a:p>
              <a:p>
                <a:pPr eaLnBrk="0" hangingPunct="0">
                  <a:lnSpc>
                    <a:spcPct val="90000"/>
                  </a:lnSpc>
                  <a:spcBef>
                    <a:spcPts val="600"/>
                  </a:spcBef>
                  <a:buClr>
                    <a:schemeClr val="accent1"/>
                  </a:buClr>
                  <a:buSzPct val="70000"/>
                </a:pPr>
                <a:endParaRPr kumimoji="1" lang="fr-FR" sz="1600" i="1" dirty="0">
                  <a:latin typeface="Arial" charset="0"/>
                  <a:cs typeface="Times New Roman" pitchFamily="18" charset="0"/>
                </a:endParaRPr>
              </a:p>
              <a:p>
                <a:pPr eaLnBrk="0" hangingPunct="0">
                  <a:lnSpc>
                    <a:spcPct val="90000"/>
                  </a:lnSpc>
                  <a:spcBef>
                    <a:spcPts val="600"/>
                  </a:spcBef>
                  <a:buClr>
                    <a:schemeClr val="accent1"/>
                  </a:buClr>
                  <a:buSzPct val="70000"/>
                </a:pPr>
                <a:endParaRPr kumimoji="1" lang="fr-FR" sz="1600" i="1" dirty="0">
                  <a:latin typeface="Arial" charset="0"/>
                  <a:cs typeface="Times New Roman" pitchFamily="18" charset="0"/>
                </a:endParaRPr>
              </a:p>
              <a:p>
                <a:pPr eaLnBrk="0" hangingPunct="0">
                  <a:buClr>
                    <a:schemeClr val="accent1"/>
                  </a:buClr>
                  <a:buSzPct val="70000"/>
                </a:pPr>
                <a:r>
                  <a:rPr kumimoji="1" lang="fr-FR" i="1" dirty="0">
                    <a:latin typeface="Times New Roman" panose="02020603050405020304" pitchFamily="18" charset="0"/>
                    <a:cs typeface="Times New Roman" panose="02020603050405020304" pitchFamily="18" charset="0"/>
                  </a:rPr>
                  <a:t>s</a:t>
                </a:r>
                <a:r>
                  <a:rPr kumimoji="1" lang="fr-FR" sz="1600" dirty="0">
                    <a:latin typeface="Arial" charset="0"/>
                    <a:cs typeface="Times New Roman" pitchFamily="18" charset="0"/>
                  </a:rPr>
                  <a:t> : </a:t>
                </a:r>
                <a:r>
                  <a:rPr lang="fr-FR" sz="1600" dirty="0"/>
                  <a:t>l’écart type sur l’échantillon </a:t>
                </a:r>
              </a:p>
              <a:p>
                <a:pPr eaLnBrk="0" hangingPunct="0">
                  <a:buClr>
                    <a:schemeClr val="accent1"/>
                  </a:buClr>
                  <a:buSzPct val="70000"/>
                </a:pPr>
                <a:r>
                  <a:rPr lang="fr-FR" sz="1600" dirty="0"/>
                  <a:t>      (meilleur estimateur de l’écart type sur la population)</a:t>
                </a:r>
              </a:p>
              <a:p>
                <a:pPr eaLnBrk="0" hangingPunct="0">
                  <a:lnSpc>
                    <a:spcPct val="90000"/>
                  </a:lnSpc>
                  <a:spcBef>
                    <a:spcPts val="600"/>
                  </a:spcBef>
                  <a:buClr>
                    <a:schemeClr val="accent1"/>
                  </a:buClr>
                  <a:buSzPct val="70000"/>
                </a:pPr>
                <a14:m>
                  <m:oMath xmlns:m="http://schemas.openxmlformats.org/officeDocument/2006/math">
                    <m:acc>
                      <m:accPr>
                        <m:chr m:val="̅"/>
                        <m:ctrlPr>
                          <a:rPr kumimoji="1" lang="fr-FR" sz="1600" i="1" smtClean="0">
                            <a:latin typeface="Cambria Math" panose="02040503050406030204" pitchFamily="18" charset="0"/>
                            <a:cs typeface="Times New Roman" pitchFamily="18" charset="0"/>
                          </a:rPr>
                        </m:ctrlPr>
                      </m:accPr>
                      <m:e>
                        <m:r>
                          <a:rPr kumimoji="1" lang="fr-FR" sz="1600" b="0" i="1" smtClean="0">
                            <a:latin typeface="Cambria Math" panose="02040503050406030204" pitchFamily="18" charset="0"/>
                            <a:cs typeface="Times New Roman" pitchFamily="18" charset="0"/>
                          </a:rPr>
                          <m:t>𝑥</m:t>
                        </m:r>
                      </m:e>
                    </m:acc>
                  </m:oMath>
                </a14:m>
                <a:r>
                  <a:rPr kumimoji="1" lang="fr-FR" sz="1600" dirty="0">
                    <a:latin typeface="Arial" charset="0"/>
                    <a:cs typeface="Times New Roman" pitchFamily="18" charset="0"/>
                  </a:rPr>
                  <a:t> : </a:t>
                </a:r>
                <a:r>
                  <a:rPr lang="fr-FR" sz="1600" dirty="0"/>
                  <a:t>moyenne sur l’échantillon </a:t>
                </a:r>
              </a:p>
            </p:txBody>
          </p:sp>
        </mc:Choice>
        <mc:Fallback xmlns="">
          <p:sp>
            <p:nvSpPr>
              <p:cNvPr id="11" name="Rectangle 3" descr="Rectangle: Click to edit Master text styles&#10;Second level&#10;Third level&#10;Fourth level&#10;Fifth level"/>
              <p:cNvSpPr>
                <a:spLocks noRot="1" noChangeAspect="1" noMove="1" noResize="1" noEditPoints="1" noAdjustHandles="1" noChangeArrowheads="1" noChangeShapeType="1" noTextEdit="1"/>
              </p:cNvSpPr>
              <p:nvPr/>
            </p:nvSpPr>
            <p:spPr bwMode="auto">
              <a:xfrm>
                <a:off x="6468621" y="1643084"/>
                <a:ext cx="5304057" cy="1016515"/>
              </a:xfrm>
              <a:prstGeom prst="rect">
                <a:avLst/>
              </a:prstGeom>
              <a:blipFill>
                <a:blip r:embed="rId4"/>
                <a:stretch>
                  <a:fillRect l="-1149" t="-6627" b="-250602"/>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fr-FR">
                    <a:noFill/>
                  </a:rPr>
                  <a:t> </a:t>
                </a:r>
              </a:p>
            </p:txBody>
          </p:sp>
        </mc:Fallback>
      </mc:AlternateContent>
      <p:grpSp>
        <p:nvGrpSpPr>
          <p:cNvPr id="7" name="Groupe 6"/>
          <p:cNvGrpSpPr/>
          <p:nvPr/>
        </p:nvGrpSpPr>
        <p:grpSpPr>
          <a:xfrm>
            <a:off x="4150234" y="3111508"/>
            <a:ext cx="1410318" cy="1407459"/>
            <a:chOff x="3837068" y="3685831"/>
            <a:chExt cx="1410318" cy="1407459"/>
          </a:xfrm>
        </p:grpSpPr>
        <p:sp>
          <p:nvSpPr>
            <p:cNvPr id="4" name="Ellipse 3"/>
            <p:cNvSpPr/>
            <p:nvPr/>
          </p:nvSpPr>
          <p:spPr>
            <a:xfrm>
              <a:off x="3837068" y="3685831"/>
              <a:ext cx="1410318" cy="1407459"/>
            </a:xfrm>
            <a:prstGeom prst="ellipse">
              <a:avLst/>
            </a:prstGeom>
            <a:solidFill>
              <a:srgbClr val="1B376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Croix 18"/>
            <p:cNvSpPr/>
            <p:nvPr/>
          </p:nvSpPr>
          <p:spPr>
            <a:xfrm>
              <a:off x="4573130" y="3830294"/>
              <a:ext cx="186255" cy="184326"/>
            </a:xfrm>
            <a:prstGeom prst="plus">
              <a:avLst>
                <a:gd name="adj" fmla="val 4220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 name="Croix 19"/>
            <p:cNvSpPr/>
            <p:nvPr/>
          </p:nvSpPr>
          <p:spPr>
            <a:xfrm>
              <a:off x="4759385" y="4103722"/>
              <a:ext cx="186255" cy="184326"/>
            </a:xfrm>
            <a:prstGeom prst="plus">
              <a:avLst>
                <a:gd name="adj" fmla="val 4220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1" name="Croix 20"/>
            <p:cNvSpPr/>
            <p:nvPr/>
          </p:nvSpPr>
          <p:spPr>
            <a:xfrm>
              <a:off x="4509476" y="4100498"/>
              <a:ext cx="186255" cy="184326"/>
            </a:xfrm>
            <a:prstGeom prst="plus">
              <a:avLst>
                <a:gd name="adj" fmla="val 4220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Croix 21"/>
            <p:cNvSpPr/>
            <p:nvPr/>
          </p:nvSpPr>
          <p:spPr>
            <a:xfrm>
              <a:off x="4966619" y="4368809"/>
              <a:ext cx="186255" cy="184326"/>
            </a:xfrm>
            <a:prstGeom prst="plus">
              <a:avLst>
                <a:gd name="adj" fmla="val 4220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 name="Croix 22"/>
            <p:cNvSpPr/>
            <p:nvPr/>
          </p:nvSpPr>
          <p:spPr>
            <a:xfrm>
              <a:off x="4778979" y="4554063"/>
              <a:ext cx="186255" cy="184326"/>
            </a:xfrm>
            <a:prstGeom prst="plus">
              <a:avLst>
                <a:gd name="adj" fmla="val 4220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4" name="Croix 23"/>
            <p:cNvSpPr/>
            <p:nvPr/>
          </p:nvSpPr>
          <p:spPr>
            <a:xfrm>
              <a:off x="4716710" y="4317347"/>
              <a:ext cx="186255" cy="184326"/>
            </a:xfrm>
            <a:prstGeom prst="plus">
              <a:avLst>
                <a:gd name="adj" fmla="val 4220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Croix 24"/>
            <p:cNvSpPr/>
            <p:nvPr/>
          </p:nvSpPr>
          <p:spPr>
            <a:xfrm>
              <a:off x="4271580" y="3863191"/>
              <a:ext cx="186255" cy="184326"/>
            </a:xfrm>
            <a:prstGeom prst="plus">
              <a:avLst>
                <a:gd name="adj" fmla="val 4220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6" name="Croix 25"/>
            <p:cNvSpPr/>
            <p:nvPr/>
          </p:nvSpPr>
          <p:spPr>
            <a:xfrm>
              <a:off x="4186811" y="4147018"/>
              <a:ext cx="186255" cy="184326"/>
            </a:xfrm>
            <a:prstGeom prst="plus">
              <a:avLst>
                <a:gd name="adj" fmla="val 4220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7" name="Croix 26"/>
            <p:cNvSpPr/>
            <p:nvPr/>
          </p:nvSpPr>
          <p:spPr>
            <a:xfrm>
              <a:off x="4437267" y="4358719"/>
              <a:ext cx="186255" cy="184326"/>
            </a:xfrm>
            <a:prstGeom prst="plus">
              <a:avLst>
                <a:gd name="adj" fmla="val 4220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8" name="Croix 27"/>
            <p:cNvSpPr/>
            <p:nvPr/>
          </p:nvSpPr>
          <p:spPr>
            <a:xfrm>
              <a:off x="4602603" y="4625599"/>
              <a:ext cx="186255" cy="184326"/>
            </a:xfrm>
            <a:prstGeom prst="plus">
              <a:avLst>
                <a:gd name="adj" fmla="val 4220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9" name="Croix 28"/>
            <p:cNvSpPr/>
            <p:nvPr/>
          </p:nvSpPr>
          <p:spPr>
            <a:xfrm>
              <a:off x="4344139" y="4746011"/>
              <a:ext cx="186255" cy="184326"/>
            </a:xfrm>
            <a:prstGeom prst="plus">
              <a:avLst>
                <a:gd name="adj" fmla="val 4220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Croix 29"/>
            <p:cNvSpPr/>
            <p:nvPr/>
          </p:nvSpPr>
          <p:spPr>
            <a:xfrm>
              <a:off x="4303825" y="4533436"/>
              <a:ext cx="186255" cy="184326"/>
            </a:xfrm>
            <a:prstGeom prst="plus">
              <a:avLst>
                <a:gd name="adj" fmla="val 4220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1" name="Croix 30"/>
            <p:cNvSpPr/>
            <p:nvPr/>
          </p:nvSpPr>
          <p:spPr>
            <a:xfrm>
              <a:off x="4159164" y="4357949"/>
              <a:ext cx="186255" cy="184326"/>
            </a:xfrm>
            <a:prstGeom prst="plus">
              <a:avLst>
                <a:gd name="adj" fmla="val 4220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2" name="Croix 31"/>
            <p:cNvSpPr/>
            <p:nvPr/>
          </p:nvSpPr>
          <p:spPr>
            <a:xfrm>
              <a:off x="4144075" y="4554063"/>
              <a:ext cx="186255" cy="184326"/>
            </a:xfrm>
            <a:prstGeom prst="plus">
              <a:avLst>
                <a:gd name="adj" fmla="val 4220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Croix 32"/>
            <p:cNvSpPr/>
            <p:nvPr/>
          </p:nvSpPr>
          <p:spPr>
            <a:xfrm>
              <a:off x="4828237" y="3922457"/>
              <a:ext cx="186255" cy="184326"/>
            </a:xfrm>
            <a:prstGeom prst="plus">
              <a:avLst>
                <a:gd name="adj" fmla="val 4220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4" name="Croix 33"/>
            <p:cNvSpPr/>
            <p:nvPr/>
          </p:nvSpPr>
          <p:spPr>
            <a:xfrm>
              <a:off x="4034310" y="3971531"/>
              <a:ext cx="186255" cy="184326"/>
            </a:xfrm>
            <a:prstGeom prst="plus">
              <a:avLst>
                <a:gd name="adj" fmla="val 4220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5" name="Croix 34"/>
            <p:cNvSpPr/>
            <p:nvPr/>
          </p:nvSpPr>
          <p:spPr>
            <a:xfrm>
              <a:off x="3953962" y="4239181"/>
              <a:ext cx="186255" cy="184326"/>
            </a:xfrm>
            <a:prstGeom prst="plus">
              <a:avLst>
                <a:gd name="adj" fmla="val 4220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6" name="Croix 35"/>
            <p:cNvSpPr/>
            <p:nvPr/>
          </p:nvSpPr>
          <p:spPr>
            <a:xfrm>
              <a:off x="3981433" y="4461900"/>
              <a:ext cx="186255" cy="184326"/>
            </a:xfrm>
            <a:prstGeom prst="plus">
              <a:avLst>
                <a:gd name="adj" fmla="val 4220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7" name="Croix 36"/>
            <p:cNvSpPr/>
            <p:nvPr/>
          </p:nvSpPr>
          <p:spPr>
            <a:xfrm>
              <a:off x="4581759" y="4804874"/>
              <a:ext cx="186255" cy="184326"/>
            </a:xfrm>
            <a:prstGeom prst="plus">
              <a:avLst>
                <a:gd name="adj" fmla="val 4220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8" name="Groupe 7"/>
          <p:cNvGrpSpPr/>
          <p:nvPr/>
        </p:nvGrpSpPr>
        <p:grpSpPr>
          <a:xfrm>
            <a:off x="10208067" y="2931235"/>
            <a:ext cx="1410318" cy="1407459"/>
            <a:chOff x="8216443" y="3878568"/>
            <a:chExt cx="1410318" cy="1407459"/>
          </a:xfrm>
        </p:grpSpPr>
        <p:sp>
          <p:nvSpPr>
            <p:cNvPr id="39" name="Ellipse 38"/>
            <p:cNvSpPr/>
            <p:nvPr/>
          </p:nvSpPr>
          <p:spPr>
            <a:xfrm>
              <a:off x="8216443" y="3878568"/>
              <a:ext cx="1410318" cy="1407459"/>
            </a:xfrm>
            <a:prstGeom prst="ellipse">
              <a:avLst/>
            </a:prstGeom>
            <a:solidFill>
              <a:srgbClr val="1B376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Ellipse 17"/>
            <p:cNvSpPr/>
            <p:nvPr/>
          </p:nvSpPr>
          <p:spPr>
            <a:xfrm>
              <a:off x="8296378" y="4278893"/>
              <a:ext cx="686124" cy="684733"/>
            </a:xfrm>
            <a:prstGeom prst="ellipse">
              <a:avLst/>
            </a:prstGeom>
            <a:solidFill>
              <a:srgbClr val="FF2D80"/>
            </a:solidFill>
            <a:ln>
              <a:solidFill>
                <a:srgbClr val="FF2D8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40" name="Croix 39"/>
            <p:cNvSpPr/>
            <p:nvPr/>
          </p:nvSpPr>
          <p:spPr>
            <a:xfrm>
              <a:off x="8952505" y="4023031"/>
              <a:ext cx="186255" cy="184326"/>
            </a:xfrm>
            <a:prstGeom prst="plus">
              <a:avLst>
                <a:gd name="adj" fmla="val 4220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1" name="Croix 40"/>
            <p:cNvSpPr/>
            <p:nvPr/>
          </p:nvSpPr>
          <p:spPr>
            <a:xfrm>
              <a:off x="9138760" y="4296459"/>
              <a:ext cx="186255" cy="184326"/>
            </a:xfrm>
            <a:prstGeom prst="plus">
              <a:avLst>
                <a:gd name="adj" fmla="val 4220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2" name="Croix 41"/>
            <p:cNvSpPr/>
            <p:nvPr/>
          </p:nvSpPr>
          <p:spPr>
            <a:xfrm>
              <a:off x="8888851" y="4293235"/>
              <a:ext cx="186255" cy="184326"/>
            </a:xfrm>
            <a:prstGeom prst="plus">
              <a:avLst>
                <a:gd name="adj" fmla="val 4220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3" name="Croix 42"/>
            <p:cNvSpPr/>
            <p:nvPr/>
          </p:nvSpPr>
          <p:spPr>
            <a:xfrm>
              <a:off x="9345994" y="4561546"/>
              <a:ext cx="186255" cy="184326"/>
            </a:xfrm>
            <a:prstGeom prst="plus">
              <a:avLst>
                <a:gd name="adj" fmla="val 4220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4" name="Croix 43"/>
            <p:cNvSpPr/>
            <p:nvPr/>
          </p:nvSpPr>
          <p:spPr>
            <a:xfrm>
              <a:off x="9158354" y="4746800"/>
              <a:ext cx="186255" cy="184326"/>
            </a:xfrm>
            <a:prstGeom prst="plus">
              <a:avLst>
                <a:gd name="adj" fmla="val 4220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5" name="Croix 44"/>
            <p:cNvSpPr/>
            <p:nvPr/>
          </p:nvSpPr>
          <p:spPr>
            <a:xfrm>
              <a:off x="9096085" y="4510084"/>
              <a:ext cx="186255" cy="184326"/>
            </a:xfrm>
            <a:prstGeom prst="plus">
              <a:avLst>
                <a:gd name="adj" fmla="val 4220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6" name="Croix 45"/>
            <p:cNvSpPr/>
            <p:nvPr/>
          </p:nvSpPr>
          <p:spPr>
            <a:xfrm>
              <a:off x="8650955" y="4055928"/>
              <a:ext cx="186255" cy="184326"/>
            </a:xfrm>
            <a:prstGeom prst="plus">
              <a:avLst>
                <a:gd name="adj" fmla="val 4220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7" name="Croix 46"/>
            <p:cNvSpPr/>
            <p:nvPr/>
          </p:nvSpPr>
          <p:spPr>
            <a:xfrm>
              <a:off x="8566186" y="4339755"/>
              <a:ext cx="186255" cy="184326"/>
            </a:xfrm>
            <a:prstGeom prst="plus">
              <a:avLst>
                <a:gd name="adj" fmla="val 4220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8" name="Croix 47"/>
            <p:cNvSpPr/>
            <p:nvPr/>
          </p:nvSpPr>
          <p:spPr>
            <a:xfrm>
              <a:off x="8816642" y="4551456"/>
              <a:ext cx="186255" cy="184326"/>
            </a:xfrm>
            <a:prstGeom prst="plus">
              <a:avLst>
                <a:gd name="adj" fmla="val 4220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9" name="Croix 48"/>
            <p:cNvSpPr/>
            <p:nvPr/>
          </p:nvSpPr>
          <p:spPr>
            <a:xfrm>
              <a:off x="8981978" y="4818336"/>
              <a:ext cx="186255" cy="184326"/>
            </a:xfrm>
            <a:prstGeom prst="plus">
              <a:avLst>
                <a:gd name="adj" fmla="val 4220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0" name="Croix 49"/>
            <p:cNvSpPr/>
            <p:nvPr/>
          </p:nvSpPr>
          <p:spPr>
            <a:xfrm>
              <a:off x="8723514" y="4938748"/>
              <a:ext cx="186255" cy="184326"/>
            </a:xfrm>
            <a:prstGeom prst="plus">
              <a:avLst>
                <a:gd name="adj" fmla="val 4220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1" name="Croix 50"/>
            <p:cNvSpPr/>
            <p:nvPr/>
          </p:nvSpPr>
          <p:spPr>
            <a:xfrm>
              <a:off x="8683200" y="4726173"/>
              <a:ext cx="186255" cy="184326"/>
            </a:xfrm>
            <a:prstGeom prst="plus">
              <a:avLst>
                <a:gd name="adj" fmla="val 4220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2" name="Croix 51"/>
            <p:cNvSpPr/>
            <p:nvPr/>
          </p:nvSpPr>
          <p:spPr>
            <a:xfrm>
              <a:off x="8538539" y="4550686"/>
              <a:ext cx="186255" cy="184326"/>
            </a:xfrm>
            <a:prstGeom prst="plus">
              <a:avLst>
                <a:gd name="adj" fmla="val 4220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3" name="Croix 52"/>
            <p:cNvSpPr/>
            <p:nvPr/>
          </p:nvSpPr>
          <p:spPr>
            <a:xfrm>
              <a:off x="8523450" y="4746800"/>
              <a:ext cx="186255" cy="184326"/>
            </a:xfrm>
            <a:prstGeom prst="plus">
              <a:avLst>
                <a:gd name="adj" fmla="val 4220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4" name="Croix 53"/>
            <p:cNvSpPr/>
            <p:nvPr/>
          </p:nvSpPr>
          <p:spPr>
            <a:xfrm>
              <a:off x="9207612" y="4115194"/>
              <a:ext cx="186255" cy="184326"/>
            </a:xfrm>
            <a:prstGeom prst="plus">
              <a:avLst>
                <a:gd name="adj" fmla="val 4220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5" name="Croix 54"/>
            <p:cNvSpPr/>
            <p:nvPr/>
          </p:nvSpPr>
          <p:spPr>
            <a:xfrm>
              <a:off x="8413685" y="4164268"/>
              <a:ext cx="186255" cy="184326"/>
            </a:xfrm>
            <a:prstGeom prst="plus">
              <a:avLst>
                <a:gd name="adj" fmla="val 4220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6" name="Croix 55"/>
            <p:cNvSpPr/>
            <p:nvPr/>
          </p:nvSpPr>
          <p:spPr>
            <a:xfrm>
              <a:off x="8333337" y="4431918"/>
              <a:ext cx="186255" cy="184326"/>
            </a:xfrm>
            <a:prstGeom prst="plus">
              <a:avLst>
                <a:gd name="adj" fmla="val 4220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7" name="Croix 56"/>
            <p:cNvSpPr/>
            <p:nvPr/>
          </p:nvSpPr>
          <p:spPr>
            <a:xfrm>
              <a:off x="8360808" y="4654637"/>
              <a:ext cx="186255" cy="184326"/>
            </a:xfrm>
            <a:prstGeom prst="plus">
              <a:avLst>
                <a:gd name="adj" fmla="val 4220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8" name="Croix 57"/>
            <p:cNvSpPr/>
            <p:nvPr/>
          </p:nvSpPr>
          <p:spPr>
            <a:xfrm>
              <a:off x="8961134" y="4997611"/>
              <a:ext cx="186255" cy="184326"/>
            </a:xfrm>
            <a:prstGeom prst="plus">
              <a:avLst>
                <a:gd name="adj" fmla="val 4220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mc:AlternateContent xmlns:mc="http://schemas.openxmlformats.org/markup-compatibility/2006" xmlns:a14="http://schemas.microsoft.com/office/drawing/2010/main">
        <mc:Choice Requires="a14">
          <p:sp>
            <p:nvSpPr>
              <p:cNvPr id="15" name="ZoneTexte 14"/>
              <p:cNvSpPr txBox="1"/>
              <p:nvPr/>
            </p:nvSpPr>
            <p:spPr>
              <a:xfrm>
                <a:off x="705457" y="2626710"/>
                <a:ext cx="3219667" cy="1062150"/>
              </a:xfrm>
              <a:prstGeom prst="rect">
                <a:avLst/>
              </a:prstGeom>
              <a:noFill/>
            </p:spPr>
            <p:txBody>
              <a:bodyPr wrap="square" rtlCol="0">
                <a:spAutoFit/>
              </a:bodyPr>
              <a:lstStyle/>
              <a:p>
                <a:pPr eaLnBrk="0" hangingPunct="0">
                  <a:lnSpc>
                    <a:spcPct val="90000"/>
                  </a:lnSpc>
                  <a:spcBef>
                    <a:spcPts val="600"/>
                  </a:spcBef>
                  <a:buClr>
                    <a:schemeClr val="accent1"/>
                  </a:buClr>
                  <a:buSzPct val="70000"/>
                </a:pPr>
                <a14:m>
                  <m:oMathPara xmlns:m="http://schemas.openxmlformats.org/officeDocument/2006/math">
                    <m:oMathParaPr>
                      <m:jc m:val="centerGroup"/>
                    </m:oMathParaPr>
                    <m:oMath xmlns:m="http://schemas.openxmlformats.org/officeDocument/2006/math">
                      <m:r>
                        <a:rPr kumimoji="1" lang="fr-FR" i="1" smtClean="0">
                          <a:solidFill>
                            <a:srgbClr val="1B376D"/>
                          </a:solidFill>
                          <a:latin typeface="Cambria Math" panose="02040503050406030204" pitchFamily="18" charset="0"/>
                          <a:ea typeface="Cambria Math" panose="02040503050406030204" pitchFamily="18" charset="0"/>
                          <a:cs typeface="Times New Roman" pitchFamily="18" charset="0"/>
                        </a:rPr>
                        <m:t>𝜎</m:t>
                      </m:r>
                      <m:r>
                        <a:rPr kumimoji="1" lang="fr-FR" i="1" smtClean="0">
                          <a:solidFill>
                            <a:srgbClr val="1B376D"/>
                          </a:solidFill>
                          <a:latin typeface="Cambria Math" panose="02040503050406030204" pitchFamily="18" charset="0"/>
                          <a:ea typeface="Cambria Math" panose="02040503050406030204" pitchFamily="18" charset="0"/>
                          <a:cs typeface="Times New Roman" pitchFamily="18" charset="0"/>
                        </a:rPr>
                        <m:t>= </m:t>
                      </m:r>
                      <m:rad>
                        <m:radPr>
                          <m:degHide m:val="on"/>
                          <m:ctrlPr>
                            <a:rPr kumimoji="1" lang="fr-FR" i="1">
                              <a:solidFill>
                                <a:srgbClr val="1B376D"/>
                              </a:solidFill>
                              <a:latin typeface="Cambria Math" panose="02040503050406030204" pitchFamily="18" charset="0"/>
                              <a:ea typeface="Cambria Math" panose="02040503050406030204" pitchFamily="18" charset="0"/>
                              <a:cs typeface="Times New Roman" pitchFamily="18" charset="0"/>
                            </a:rPr>
                          </m:ctrlPr>
                        </m:radPr>
                        <m:deg/>
                        <m:e>
                          <m:f>
                            <m:fPr>
                              <m:ctrlPr>
                                <a:rPr kumimoji="1" lang="fr-FR" i="1">
                                  <a:solidFill>
                                    <a:srgbClr val="1B376D"/>
                                  </a:solidFill>
                                  <a:latin typeface="Cambria Math" panose="02040503050406030204" pitchFamily="18" charset="0"/>
                                  <a:ea typeface="Cambria Math" panose="02040503050406030204" pitchFamily="18" charset="0"/>
                                  <a:cs typeface="Times New Roman" pitchFamily="18" charset="0"/>
                                </a:rPr>
                              </m:ctrlPr>
                            </m:fPr>
                            <m:num>
                              <m:r>
                                <a:rPr kumimoji="1" lang="fr-FR" b="0" i="1" smtClean="0">
                                  <a:solidFill>
                                    <a:srgbClr val="1B376D"/>
                                  </a:solidFill>
                                  <a:latin typeface="Cambria Math" panose="02040503050406030204" pitchFamily="18" charset="0"/>
                                  <a:ea typeface="Cambria Math" panose="02040503050406030204" pitchFamily="18" charset="0"/>
                                  <a:cs typeface="Times New Roman" pitchFamily="18" charset="0"/>
                                </a:rPr>
                                <m:t>1</m:t>
                              </m:r>
                            </m:num>
                            <m:den>
                              <m:r>
                                <a:rPr kumimoji="1" lang="fr-FR" i="1">
                                  <a:solidFill>
                                    <a:srgbClr val="1B376D"/>
                                  </a:solidFill>
                                  <a:latin typeface="Cambria Math" panose="02040503050406030204" pitchFamily="18" charset="0"/>
                                  <a:ea typeface="Cambria Math" panose="02040503050406030204" pitchFamily="18" charset="0"/>
                                  <a:cs typeface="Times New Roman" pitchFamily="18" charset="0"/>
                                </a:rPr>
                                <m:t>𝑁</m:t>
                              </m:r>
                            </m:den>
                          </m:f>
                          <m:nary>
                            <m:naryPr>
                              <m:chr m:val="∑"/>
                              <m:ctrlPr>
                                <a:rPr kumimoji="1" lang="fr-FR" i="1" smtClean="0">
                                  <a:solidFill>
                                    <a:srgbClr val="1B376D"/>
                                  </a:solidFill>
                                  <a:latin typeface="Cambria Math" panose="02040503050406030204" pitchFamily="18" charset="0"/>
                                  <a:ea typeface="Cambria Math" panose="02040503050406030204" pitchFamily="18" charset="0"/>
                                  <a:cs typeface="Times New Roman" pitchFamily="18" charset="0"/>
                                </a:rPr>
                              </m:ctrlPr>
                            </m:naryPr>
                            <m:sub>
                              <m:r>
                                <m:rPr>
                                  <m:brk m:alnAt="23"/>
                                </m:rPr>
                                <a:rPr kumimoji="1" lang="fr-FR" b="0" i="1" smtClean="0">
                                  <a:solidFill>
                                    <a:srgbClr val="1B376D"/>
                                  </a:solidFill>
                                  <a:latin typeface="Cambria Math" panose="02040503050406030204" pitchFamily="18" charset="0"/>
                                  <a:ea typeface="Cambria Math" panose="02040503050406030204" pitchFamily="18" charset="0"/>
                                  <a:cs typeface="Times New Roman" pitchFamily="18" charset="0"/>
                                </a:rPr>
                                <m:t>𝑖</m:t>
                              </m:r>
                              <m:r>
                                <a:rPr kumimoji="1" lang="fr-FR" b="0" i="1" smtClean="0">
                                  <a:solidFill>
                                    <a:srgbClr val="1B376D"/>
                                  </a:solidFill>
                                  <a:latin typeface="Cambria Math" panose="02040503050406030204" pitchFamily="18" charset="0"/>
                                  <a:ea typeface="Cambria Math" panose="02040503050406030204" pitchFamily="18" charset="0"/>
                                  <a:cs typeface="Times New Roman" pitchFamily="18" charset="0"/>
                                </a:rPr>
                                <m:t>=1</m:t>
                              </m:r>
                            </m:sub>
                            <m:sup>
                              <m:r>
                                <a:rPr kumimoji="1" lang="fr-FR" b="0" i="1" smtClean="0">
                                  <a:solidFill>
                                    <a:srgbClr val="1B376D"/>
                                  </a:solidFill>
                                  <a:latin typeface="Cambria Math" panose="02040503050406030204" pitchFamily="18" charset="0"/>
                                  <a:ea typeface="Cambria Math" panose="02040503050406030204" pitchFamily="18" charset="0"/>
                                  <a:cs typeface="Times New Roman" pitchFamily="18" charset="0"/>
                                </a:rPr>
                                <m:t>𝑁</m:t>
                              </m:r>
                            </m:sup>
                            <m:e>
                              <m:sSup>
                                <m:sSupPr>
                                  <m:ctrlPr>
                                    <a:rPr kumimoji="1" lang="fr-FR" i="1">
                                      <a:solidFill>
                                        <a:srgbClr val="1B376D"/>
                                      </a:solidFill>
                                      <a:latin typeface="Cambria Math" panose="02040503050406030204" pitchFamily="18" charset="0"/>
                                      <a:ea typeface="Cambria Math" panose="02040503050406030204" pitchFamily="18" charset="0"/>
                                      <a:cs typeface="Times New Roman" pitchFamily="18" charset="0"/>
                                    </a:rPr>
                                  </m:ctrlPr>
                                </m:sSupPr>
                                <m:e>
                                  <m:d>
                                    <m:dPr>
                                      <m:ctrlPr>
                                        <a:rPr kumimoji="1" lang="fr-FR" i="1">
                                          <a:solidFill>
                                            <a:srgbClr val="1B376D"/>
                                          </a:solidFill>
                                          <a:latin typeface="Cambria Math" panose="02040503050406030204" pitchFamily="18" charset="0"/>
                                          <a:ea typeface="Cambria Math" panose="02040503050406030204" pitchFamily="18" charset="0"/>
                                          <a:cs typeface="Times New Roman" pitchFamily="18" charset="0"/>
                                        </a:rPr>
                                      </m:ctrlPr>
                                    </m:dPr>
                                    <m:e>
                                      <m:sSub>
                                        <m:sSubPr>
                                          <m:ctrlPr>
                                            <a:rPr kumimoji="1" lang="fr-FR" i="1">
                                              <a:solidFill>
                                                <a:srgbClr val="1B376D"/>
                                              </a:solidFill>
                                              <a:latin typeface="Cambria Math" panose="02040503050406030204" pitchFamily="18" charset="0"/>
                                              <a:ea typeface="Cambria Math" panose="02040503050406030204" pitchFamily="18" charset="0"/>
                                              <a:cs typeface="Times New Roman" pitchFamily="18" charset="0"/>
                                            </a:rPr>
                                          </m:ctrlPr>
                                        </m:sSubPr>
                                        <m:e>
                                          <m:r>
                                            <a:rPr kumimoji="1" lang="fr-FR" i="1">
                                              <a:solidFill>
                                                <a:srgbClr val="1B376D"/>
                                              </a:solidFill>
                                              <a:latin typeface="Cambria Math" panose="02040503050406030204" pitchFamily="18" charset="0"/>
                                              <a:ea typeface="Cambria Math" panose="02040503050406030204" pitchFamily="18" charset="0"/>
                                              <a:cs typeface="Times New Roman" pitchFamily="18" charset="0"/>
                                            </a:rPr>
                                            <m:t>𝑥</m:t>
                                          </m:r>
                                        </m:e>
                                        <m:sub>
                                          <m:r>
                                            <a:rPr kumimoji="1" lang="fr-FR" i="1">
                                              <a:solidFill>
                                                <a:srgbClr val="1B376D"/>
                                              </a:solidFill>
                                              <a:latin typeface="Cambria Math" panose="02040503050406030204" pitchFamily="18" charset="0"/>
                                              <a:ea typeface="Cambria Math" panose="02040503050406030204" pitchFamily="18" charset="0"/>
                                              <a:cs typeface="Times New Roman" pitchFamily="18" charset="0"/>
                                            </a:rPr>
                                            <m:t>𝑖</m:t>
                                          </m:r>
                                        </m:sub>
                                      </m:sSub>
                                      <m:r>
                                        <a:rPr kumimoji="1" lang="fr-FR" i="1">
                                          <a:solidFill>
                                            <a:srgbClr val="1B376D"/>
                                          </a:solidFill>
                                          <a:latin typeface="Cambria Math" panose="02040503050406030204" pitchFamily="18" charset="0"/>
                                          <a:ea typeface="Cambria Math" panose="02040503050406030204" pitchFamily="18" charset="0"/>
                                          <a:cs typeface="Times New Roman" pitchFamily="18" charset="0"/>
                                        </a:rPr>
                                        <m:t>−</m:t>
                                      </m:r>
                                      <m:r>
                                        <a:rPr kumimoji="1" lang="fr-FR" i="1">
                                          <a:solidFill>
                                            <a:srgbClr val="1B376D"/>
                                          </a:solidFill>
                                          <a:latin typeface="Cambria Math" panose="02040503050406030204" pitchFamily="18" charset="0"/>
                                          <a:ea typeface="Cambria Math" panose="02040503050406030204" pitchFamily="18" charset="0"/>
                                          <a:cs typeface="Times New Roman" pitchFamily="18" charset="0"/>
                                        </a:rPr>
                                        <m:t>𝜇</m:t>
                                      </m:r>
                                    </m:e>
                                  </m:d>
                                </m:e>
                                <m:sup>
                                  <m:r>
                                    <a:rPr kumimoji="1" lang="fr-FR" i="1">
                                      <a:solidFill>
                                        <a:srgbClr val="1B376D"/>
                                      </a:solidFill>
                                      <a:latin typeface="Cambria Math" panose="02040503050406030204" pitchFamily="18" charset="0"/>
                                      <a:ea typeface="Cambria Math" panose="02040503050406030204" pitchFamily="18" charset="0"/>
                                      <a:cs typeface="Times New Roman" pitchFamily="18" charset="0"/>
                                    </a:rPr>
                                    <m:t>2</m:t>
                                  </m:r>
                                </m:sup>
                              </m:sSup>
                            </m:e>
                          </m:nary>
                        </m:e>
                      </m:rad>
                    </m:oMath>
                  </m:oMathPara>
                </a14:m>
                <a:endParaRPr kumimoji="1" lang="en-GB" i="1" dirty="0">
                  <a:latin typeface="Arial" charset="0"/>
                  <a:cs typeface="Times New Roman" pitchFamily="18" charset="0"/>
                </a:endParaRPr>
              </a:p>
            </p:txBody>
          </p:sp>
        </mc:Choice>
        <mc:Fallback xmlns="">
          <p:sp>
            <p:nvSpPr>
              <p:cNvPr id="15" name="ZoneTexte 14"/>
              <p:cNvSpPr txBox="1">
                <a:spLocks noRot="1" noChangeAspect="1" noMove="1" noResize="1" noEditPoints="1" noAdjustHandles="1" noChangeArrowheads="1" noChangeShapeType="1" noTextEdit="1"/>
              </p:cNvSpPr>
              <p:nvPr/>
            </p:nvSpPr>
            <p:spPr>
              <a:xfrm>
                <a:off x="705457" y="2626710"/>
                <a:ext cx="3219667" cy="1062150"/>
              </a:xfrm>
              <a:prstGeom prst="rect">
                <a:avLst/>
              </a:prstGeom>
              <a:blipFill>
                <a:blip r:embed="rId5"/>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61" name="ZoneTexte 60"/>
              <p:cNvSpPr txBox="1"/>
              <p:nvPr/>
            </p:nvSpPr>
            <p:spPr>
              <a:xfrm>
                <a:off x="6732565" y="2616379"/>
                <a:ext cx="3219667" cy="1062150"/>
              </a:xfrm>
              <a:prstGeom prst="rect">
                <a:avLst/>
              </a:prstGeom>
              <a:noFill/>
            </p:spPr>
            <p:txBody>
              <a:bodyPr wrap="square" rtlCol="0">
                <a:spAutoFit/>
              </a:bodyPr>
              <a:lstStyle/>
              <a:p>
                <a:pPr eaLnBrk="0" hangingPunct="0">
                  <a:lnSpc>
                    <a:spcPct val="90000"/>
                  </a:lnSpc>
                  <a:spcBef>
                    <a:spcPts val="600"/>
                  </a:spcBef>
                  <a:buClr>
                    <a:schemeClr val="accent1"/>
                  </a:buClr>
                  <a:buSzPct val="70000"/>
                </a:pPr>
                <a14:m>
                  <m:oMathPara xmlns:m="http://schemas.openxmlformats.org/officeDocument/2006/math">
                    <m:oMathParaPr>
                      <m:jc m:val="centerGroup"/>
                    </m:oMathParaPr>
                    <m:oMath xmlns:m="http://schemas.openxmlformats.org/officeDocument/2006/math">
                      <m:r>
                        <a:rPr kumimoji="1" lang="fr-FR" b="0" i="1" smtClean="0">
                          <a:solidFill>
                            <a:srgbClr val="FF2D80"/>
                          </a:solidFill>
                          <a:latin typeface="Cambria Math" panose="02040503050406030204" pitchFamily="18" charset="0"/>
                          <a:ea typeface="Cambria Math" panose="02040503050406030204" pitchFamily="18" charset="0"/>
                          <a:cs typeface="Times New Roman" pitchFamily="18" charset="0"/>
                        </a:rPr>
                        <m:t>𝑠</m:t>
                      </m:r>
                      <m:r>
                        <a:rPr kumimoji="1" lang="fr-FR" i="1" smtClean="0">
                          <a:solidFill>
                            <a:srgbClr val="FF2D80"/>
                          </a:solidFill>
                          <a:latin typeface="Cambria Math" panose="02040503050406030204" pitchFamily="18" charset="0"/>
                          <a:ea typeface="Cambria Math" panose="02040503050406030204" pitchFamily="18" charset="0"/>
                          <a:cs typeface="Times New Roman" pitchFamily="18" charset="0"/>
                        </a:rPr>
                        <m:t>= </m:t>
                      </m:r>
                      <m:rad>
                        <m:radPr>
                          <m:degHide m:val="on"/>
                          <m:ctrlPr>
                            <a:rPr kumimoji="1" lang="fr-FR" i="1">
                              <a:solidFill>
                                <a:srgbClr val="FF2D80"/>
                              </a:solidFill>
                              <a:latin typeface="Cambria Math" panose="02040503050406030204" pitchFamily="18" charset="0"/>
                              <a:ea typeface="Cambria Math" panose="02040503050406030204" pitchFamily="18" charset="0"/>
                              <a:cs typeface="Times New Roman" pitchFamily="18" charset="0"/>
                            </a:rPr>
                          </m:ctrlPr>
                        </m:radPr>
                        <m:deg/>
                        <m:e>
                          <m:f>
                            <m:fPr>
                              <m:ctrlPr>
                                <a:rPr kumimoji="1" lang="fr-FR" i="1">
                                  <a:solidFill>
                                    <a:srgbClr val="FF2D80"/>
                                  </a:solidFill>
                                  <a:latin typeface="Cambria Math" panose="02040503050406030204" pitchFamily="18" charset="0"/>
                                  <a:ea typeface="Cambria Math" panose="02040503050406030204" pitchFamily="18" charset="0"/>
                                  <a:cs typeface="Times New Roman" pitchFamily="18" charset="0"/>
                                </a:rPr>
                              </m:ctrlPr>
                            </m:fPr>
                            <m:num>
                              <m:r>
                                <a:rPr kumimoji="1" lang="fr-FR" b="0" i="1" smtClean="0">
                                  <a:solidFill>
                                    <a:srgbClr val="FF2D80"/>
                                  </a:solidFill>
                                  <a:latin typeface="Cambria Math" panose="02040503050406030204" pitchFamily="18" charset="0"/>
                                  <a:ea typeface="Cambria Math" panose="02040503050406030204" pitchFamily="18" charset="0"/>
                                  <a:cs typeface="Times New Roman" pitchFamily="18" charset="0"/>
                                </a:rPr>
                                <m:t>1</m:t>
                              </m:r>
                            </m:num>
                            <m:den>
                              <m:r>
                                <a:rPr kumimoji="1" lang="fr-FR" b="0" i="1" smtClean="0">
                                  <a:solidFill>
                                    <a:srgbClr val="FF2D80"/>
                                  </a:solidFill>
                                  <a:latin typeface="Cambria Math" panose="02040503050406030204" pitchFamily="18" charset="0"/>
                                  <a:ea typeface="Cambria Math" panose="02040503050406030204" pitchFamily="18" charset="0"/>
                                  <a:cs typeface="Times New Roman" pitchFamily="18" charset="0"/>
                                </a:rPr>
                                <m:t>𝑛</m:t>
                              </m:r>
                              <m:r>
                                <a:rPr kumimoji="1" lang="fr-FR" b="0" i="1" smtClean="0">
                                  <a:solidFill>
                                    <a:srgbClr val="FF2D80"/>
                                  </a:solidFill>
                                  <a:latin typeface="Cambria Math" panose="02040503050406030204" pitchFamily="18" charset="0"/>
                                  <a:ea typeface="Cambria Math" panose="02040503050406030204" pitchFamily="18" charset="0"/>
                                  <a:cs typeface="Times New Roman" pitchFamily="18" charset="0"/>
                                </a:rPr>
                                <m:t>−1</m:t>
                              </m:r>
                            </m:den>
                          </m:f>
                          <m:nary>
                            <m:naryPr>
                              <m:chr m:val="∑"/>
                              <m:ctrlPr>
                                <a:rPr kumimoji="1" lang="fr-FR" i="1" smtClean="0">
                                  <a:solidFill>
                                    <a:srgbClr val="FF2D80"/>
                                  </a:solidFill>
                                  <a:latin typeface="Cambria Math" panose="02040503050406030204" pitchFamily="18" charset="0"/>
                                  <a:ea typeface="Cambria Math" panose="02040503050406030204" pitchFamily="18" charset="0"/>
                                  <a:cs typeface="Times New Roman" pitchFamily="18" charset="0"/>
                                </a:rPr>
                              </m:ctrlPr>
                            </m:naryPr>
                            <m:sub>
                              <m:r>
                                <m:rPr>
                                  <m:brk m:alnAt="23"/>
                                </m:rPr>
                                <a:rPr kumimoji="1" lang="fr-FR" b="0" i="1" smtClean="0">
                                  <a:solidFill>
                                    <a:srgbClr val="FF2D80"/>
                                  </a:solidFill>
                                  <a:latin typeface="Cambria Math" panose="02040503050406030204" pitchFamily="18" charset="0"/>
                                  <a:ea typeface="Cambria Math" panose="02040503050406030204" pitchFamily="18" charset="0"/>
                                  <a:cs typeface="Times New Roman" pitchFamily="18" charset="0"/>
                                </a:rPr>
                                <m:t>𝑖</m:t>
                              </m:r>
                              <m:r>
                                <a:rPr kumimoji="1" lang="fr-FR" b="0" i="1" smtClean="0">
                                  <a:solidFill>
                                    <a:srgbClr val="FF2D80"/>
                                  </a:solidFill>
                                  <a:latin typeface="Cambria Math" panose="02040503050406030204" pitchFamily="18" charset="0"/>
                                  <a:ea typeface="Cambria Math" panose="02040503050406030204" pitchFamily="18" charset="0"/>
                                  <a:cs typeface="Times New Roman" pitchFamily="18" charset="0"/>
                                </a:rPr>
                                <m:t>=1</m:t>
                              </m:r>
                            </m:sub>
                            <m:sup>
                              <m:r>
                                <a:rPr kumimoji="1" lang="fr-FR" b="0" i="1" smtClean="0">
                                  <a:solidFill>
                                    <a:srgbClr val="FF2D80"/>
                                  </a:solidFill>
                                  <a:latin typeface="Cambria Math" panose="02040503050406030204" pitchFamily="18" charset="0"/>
                                  <a:ea typeface="Cambria Math" panose="02040503050406030204" pitchFamily="18" charset="0"/>
                                  <a:cs typeface="Times New Roman" pitchFamily="18" charset="0"/>
                                </a:rPr>
                                <m:t>𝑛</m:t>
                              </m:r>
                            </m:sup>
                            <m:e>
                              <m:sSup>
                                <m:sSupPr>
                                  <m:ctrlPr>
                                    <a:rPr kumimoji="1" lang="fr-FR" i="1">
                                      <a:solidFill>
                                        <a:srgbClr val="FF2D80"/>
                                      </a:solidFill>
                                      <a:latin typeface="Cambria Math" panose="02040503050406030204" pitchFamily="18" charset="0"/>
                                      <a:ea typeface="Cambria Math" panose="02040503050406030204" pitchFamily="18" charset="0"/>
                                      <a:cs typeface="Times New Roman" pitchFamily="18" charset="0"/>
                                    </a:rPr>
                                  </m:ctrlPr>
                                </m:sSupPr>
                                <m:e>
                                  <m:d>
                                    <m:dPr>
                                      <m:ctrlPr>
                                        <a:rPr kumimoji="1" lang="fr-FR" i="1">
                                          <a:solidFill>
                                            <a:srgbClr val="FF2D80"/>
                                          </a:solidFill>
                                          <a:latin typeface="Cambria Math" panose="02040503050406030204" pitchFamily="18" charset="0"/>
                                          <a:ea typeface="Cambria Math" panose="02040503050406030204" pitchFamily="18" charset="0"/>
                                          <a:cs typeface="Times New Roman" pitchFamily="18" charset="0"/>
                                        </a:rPr>
                                      </m:ctrlPr>
                                    </m:dPr>
                                    <m:e>
                                      <m:sSub>
                                        <m:sSubPr>
                                          <m:ctrlPr>
                                            <a:rPr kumimoji="1" lang="fr-FR" i="1">
                                              <a:solidFill>
                                                <a:srgbClr val="FF2D80"/>
                                              </a:solidFill>
                                              <a:latin typeface="Cambria Math" panose="02040503050406030204" pitchFamily="18" charset="0"/>
                                              <a:ea typeface="Cambria Math" panose="02040503050406030204" pitchFamily="18" charset="0"/>
                                              <a:cs typeface="Times New Roman" pitchFamily="18" charset="0"/>
                                            </a:rPr>
                                          </m:ctrlPr>
                                        </m:sSubPr>
                                        <m:e>
                                          <m:r>
                                            <a:rPr kumimoji="1" lang="fr-FR" i="1">
                                              <a:solidFill>
                                                <a:srgbClr val="FF2D80"/>
                                              </a:solidFill>
                                              <a:latin typeface="Cambria Math" panose="02040503050406030204" pitchFamily="18" charset="0"/>
                                              <a:ea typeface="Cambria Math" panose="02040503050406030204" pitchFamily="18" charset="0"/>
                                              <a:cs typeface="Times New Roman" pitchFamily="18" charset="0"/>
                                            </a:rPr>
                                            <m:t>𝑥</m:t>
                                          </m:r>
                                        </m:e>
                                        <m:sub>
                                          <m:r>
                                            <a:rPr kumimoji="1" lang="fr-FR" i="1">
                                              <a:solidFill>
                                                <a:srgbClr val="FF2D80"/>
                                              </a:solidFill>
                                              <a:latin typeface="Cambria Math" panose="02040503050406030204" pitchFamily="18" charset="0"/>
                                              <a:ea typeface="Cambria Math" panose="02040503050406030204" pitchFamily="18" charset="0"/>
                                              <a:cs typeface="Times New Roman" pitchFamily="18" charset="0"/>
                                            </a:rPr>
                                            <m:t>𝑖</m:t>
                                          </m:r>
                                        </m:sub>
                                      </m:sSub>
                                      <m:r>
                                        <a:rPr kumimoji="1" lang="fr-FR" i="1">
                                          <a:solidFill>
                                            <a:srgbClr val="FF2D80"/>
                                          </a:solidFill>
                                          <a:latin typeface="Cambria Math" panose="02040503050406030204" pitchFamily="18" charset="0"/>
                                          <a:ea typeface="Cambria Math" panose="02040503050406030204" pitchFamily="18" charset="0"/>
                                          <a:cs typeface="Times New Roman" pitchFamily="18" charset="0"/>
                                        </a:rPr>
                                        <m:t>−</m:t>
                                      </m:r>
                                      <m:acc>
                                        <m:accPr>
                                          <m:chr m:val="̅"/>
                                          <m:ctrlPr>
                                            <a:rPr kumimoji="1" lang="fr-FR" b="0" i="1" smtClean="0">
                                              <a:solidFill>
                                                <a:srgbClr val="FF2D80"/>
                                              </a:solidFill>
                                              <a:latin typeface="Cambria Math" panose="02040503050406030204" pitchFamily="18" charset="0"/>
                                              <a:ea typeface="Cambria Math" panose="02040503050406030204" pitchFamily="18" charset="0"/>
                                              <a:cs typeface="Times New Roman" pitchFamily="18" charset="0"/>
                                            </a:rPr>
                                          </m:ctrlPr>
                                        </m:accPr>
                                        <m:e>
                                          <m:r>
                                            <a:rPr kumimoji="1" lang="fr-FR" b="0" i="1" smtClean="0">
                                              <a:solidFill>
                                                <a:srgbClr val="FF2D80"/>
                                              </a:solidFill>
                                              <a:latin typeface="Cambria Math" panose="02040503050406030204" pitchFamily="18" charset="0"/>
                                              <a:ea typeface="Cambria Math" panose="02040503050406030204" pitchFamily="18" charset="0"/>
                                              <a:cs typeface="Times New Roman" pitchFamily="18" charset="0"/>
                                            </a:rPr>
                                            <m:t>𝑥</m:t>
                                          </m:r>
                                        </m:e>
                                      </m:acc>
                                    </m:e>
                                  </m:d>
                                </m:e>
                                <m:sup>
                                  <m:r>
                                    <a:rPr kumimoji="1" lang="fr-FR" i="1">
                                      <a:solidFill>
                                        <a:srgbClr val="FF2D80"/>
                                      </a:solidFill>
                                      <a:latin typeface="Cambria Math" panose="02040503050406030204" pitchFamily="18" charset="0"/>
                                      <a:ea typeface="Cambria Math" panose="02040503050406030204" pitchFamily="18" charset="0"/>
                                      <a:cs typeface="Times New Roman" pitchFamily="18" charset="0"/>
                                    </a:rPr>
                                    <m:t>2</m:t>
                                  </m:r>
                                </m:sup>
                              </m:sSup>
                            </m:e>
                          </m:nary>
                        </m:e>
                      </m:rad>
                    </m:oMath>
                  </m:oMathPara>
                </a14:m>
                <a:endParaRPr kumimoji="1" lang="en-GB" i="1" dirty="0">
                  <a:latin typeface="Arial" charset="0"/>
                  <a:cs typeface="Times New Roman" pitchFamily="18" charset="0"/>
                </a:endParaRPr>
              </a:p>
            </p:txBody>
          </p:sp>
        </mc:Choice>
        <mc:Fallback xmlns="">
          <p:sp>
            <p:nvSpPr>
              <p:cNvPr id="61" name="ZoneTexte 60"/>
              <p:cNvSpPr txBox="1">
                <a:spLocks noRot="1" noChangeAspect="1" noMove="1" noResize="1" noEditPoints="1" noAdjustHandles="1" noChangeArrowheads="1" noChangeShapeType="1" noTextEdit="1"/>
              </p:cNvSpPr>
              <p:nvPr/>
            </p:nvSpPr>
            <p:spPr>
              <a:xfrm>
                <a:off x="6732565" y="2616379"/>
                <a:ext cx="3219667" cy="1062150"/>
              </a:xfrm>
              <a:prstGeom prst="rect">
                <a:avLst/>
              </a:prstGeom>
              <a:blipFill>
                <a:blip r:embed="rId6"/>
                <a:stretch>
                  <a:fillRect/>
                </a:stretch>
              </a:blipFill>
            </p:spPr>
            <p:txBody>
              <a:bodyPr/>
              <a:lstStyle/>
              <a:p>
                <a:r>
                  <a:rPr lang="fr-FR">
                    <a:noFill/>
                  </a:rPr>
                  <a:t> </a:t>
                </a:r>
              </a:p>
            </p:txBody>
          </p:sp>
        </mc:Fallback>
      </mc:AlternateContent>
      <p:sp>
        <p:nvSpPr>
          <p:cNvPr id="62" name="Forme libre 61"/>
          <p:cNvSpPr/>
          <p:nvPr/>
        </p:nvSpPr>
        <p:spPr>
          <a:xfrm rot="652309">
            <a:off x="3541059" y="2751632"/>
            <a:ext cx="1237129" cy="344114"/>
          </a:xfrm>
          <a:custGeom>
            <a:avLst/>
            <a:gdLst>
              <a:gd name="connsiteX0" fmla="*/ 1237129 w 1237129"/>
              <a:gd name="connsiteY0" fmla="*/ 344114 h 344114"/>
              <a:gd name="connsiteX1" fmla="*/ 833717 w 1237129"/>
              <a:gd name="connsiteY1" fmla="*/ 39314 h 344114"/>
              <a:gd name="connsiteX2" fmla="*/ 349623 w 1237129"/>
              <a:gd name="connsiteY2" fmla="*/ 21385 h 344114"/>
              <a:gd name="connsiteX3" fmla="*/ 0 w 1237129"/>
              <a:gd name="connsiteY3" fmla="*/ 200679 h 344114"/>
            </a:gdLst>
            <a:ahLst/>
            <a:cxnLst>
              <a:cxn ang="0">
                <a:pos x="connsiteX0" y="connsiteY0"/>
              </a:cxn>
              <a:cxn ang="0">
                <a:pos x="connsiteX1" y="connsiteY1"/>
              </a:cxn>
              <a:cxn ang="0">
                <a:pos x="connsiteX2" y="connsiteY2"/>
              </a:cxn>
              <a:cxn ang="0">
                <a:pos x="connsiteX3" y="connsiteY3"/>
              </a:cxn>
            </a:cxnLst>
            <a:rect l="l" t="t" r="r" b="b"/>
            <a:pathLst>
              <a:path w="1237129" h="344114">
                <a:moveTo>
                  <a:pt x="1237129" y="344114"/>
                </a:moveTo>
                <a:cubicBezTo>
                  <a:pt x="1109382" y="218608"/>
                  <a:pt x="981635" y="93102"/>
                  <a:pt x="833717" y="39314"/>
                </a:cubicBezTo>
                <a:cubicBezTo>
                  <a:pt x="685799" y="-14474"/>
                  <a:pt x="488576" y="-5509"/>
                  <a:pt x="349623" y="21385"/>
                </a:cubicBezTo>
                <a:cubicBezTo>
                  <a:pt x="210670" y="48279"/>
                  <a:pt x="105335" y="124479"/>
                  <a:pt x="0" y="200679"/>
                </a:cubicBezTo>
              </a:path>
            </a:pathLst>
          </a:custGeom>
          <a:noFill/>
          <a:ln>
            <a:solidFill>
              <a:srgbClr val="1B37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5" name="Forme libre 64"/>
          <p:cNvSpPr/>
          <p:nvPr/>
        </p:nvSpPr>
        <p:spPr>
          <a:xfrm rot="1123062">
            <a:off x="9498770" y="2805780"/>
            <a:ext cx="1237129" cy="344114"/>
          </a:xfrm>
          <a:custGeom>
            <a:avLst/>
            <a:gdLst>
              <a:gd name="connsiteX0" fmla="*/ 1237129 w 1237129"/>
              <a:gd name="connsiteY0" fmla="*/ 344114 h 344114"/>
              <a:gd name="connsiteX1" fmla="*/ 833717 w 1237129"/>
              <a:gd name="connsiteY1" fmla="*/ 39314 h 344114"/>
              <a:gd name="connsiteX2" fmla="*/ 349623 w 1237129"/>
              <a:gd name="connsiteY2" fmla="*/ 21385 h 344114"/>
              <a:gd name="connsiteX3" fmla="*/ 0 w 1237129"/>
              <a:gd name="connsiteY3" fmla="*/ 200679 h 344114"/>
            </a:gdLst>
            <a:ahLst/>
            <a:cxnLst>
              <a:cxn ang="0">
                <a:pos x="connsiteX0" y="connsiteY0"/>
              </a:cxn>
              <a:cxn ang="0">
                <a:pos x="connsiteX1" y="connsiteY1"/>
              </a:cxn>
              <a:cxn ang="0">
                <a:pos x="connsiteX2" y="connsiteY2"/>
              </a:cxn>
              <a:cxn ang="0">
                <a:pos x="connsiteX3" y="connsiteY3"/>
              </a:cxn>
            </a:cxnLst>
            <a:rect l="l" t="t" r="r" b="b"/>
            <a:pathLst>
              <a:path w="1237129" h="344114">
                <a:moveTo>
                  <a:pt x="1237129" y="344114"/>
                </a:moveTo>
                <a:cubicBezTo>
                  <a:pt x="1109382" y="218608"/>
                  <a:pt x="981635" y="93102"/>
                  <a:pt x="833717" y="39314"/>
                </a:cubicBezTo>
                <a:cubicBezTo>
                  <a:pt x="685799" y="-14474"/>
                  <a:pt x="488576" y="-5509"/>
                  <a:pt x="349623" y="21385"/>
                </a:cubicBezTo>
                <a:cubicBezTo>
                  <a:pt x="210670" y="48279"/>
                  <a:pt x="105335" y="124479"/>
                  <a:pt x="0" y="200679"/>
                </a:cubicBezTo>
              </a:path>
            </a:pathLst>
          </a:custGeom>
          <a:noFill/>
          <a:ln>
            <a:solidFill>
              <a:srgbClr val="FF2D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ZoneTexte 4"/>
          <p:cNvSpPr txBox="1"/>
          <p:nvPr/>
        </p:nvSpPr>
        <p:spPr>
          <a:xfrm>
            <a:off x="2648191" y="5522256"/>
            <a:ext cx="3302432" cy="369332"/>
          </a:xfrm>
          <a:prstGeom prst="rect">
            <a:avLst/>
          </a:prstGeom>
          <a:noFill/>
        </p:spPr>
        <p:txBody>
          <a:bodyPr wrap="square" rtlCol="0">
            <a:spAutoFit/>
          </a:bodyPr>
          <a:lstStyle/>
          <a:p>
            <a:r>
              <a:rPr lang="fr-FR" dirty="0"/>
              <a:t>ECARTYPE.PEARSON()</a:t>
            </a:r>
          </a:p>
        </p:txBody>
      </p:sp>
      <p:sp>
        <p:nvSpPr>
          <p:cNvPr id="60" name="ZoneTexte 59"/>
          <p:cNvSpPr txBox="1"/>
          <p:nvPr/>
        </p:nvSpPr>
        <p:spPr>
          <a:xfrm>
            <a:off x="8083059" y="5522256"/>
            <a:ext cx="3302432" cy="369332"/>
          </a:xfrm>
          <a:prstGeom prst="rect">
            <a:avLst/>
          </a:prstGeom>
          <a:noFill/>
        </p:spPr>
        <p:txBody>
          <a:bodyPr wrap="square" rtlCol="0">
            <a:spAutoFit/>
          </a:bodyPr>
          <a:lstStyle/>
          <a:p>
            <a:r>
              <a:rPr lang="fr-FR" dirty="0"/>
              <a:t>ECARTYPE.STANDARD()</a:t>
            </a:r>
          </a:p>
        </p:txBody>
      </p:sp>
      <p:pic>
        <p:nvPicPr>
          <p:cNvPr id="6" name="Image 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83107" y="5397159"/>
            <a:ext cx="1101380" cy="619526"/>
          </a:xfrm>
          <a:prstGeom prst="rect">
            <a:avLst/>
          </a:prstGeom>
        </p:spPr>
      </p:pic>
      <p:sp>
        <p:nvSpPr>
          <p:cNvPr id="63" name="ZoneTexte 62"/>
          <p:cNvSpPr txBox="1"/>
          <p:nvPr/>
        </p:nvSpPr>
        <p:spPr>
          <a:xfrm>
            <a:off x="8128313" y="6150076"/>
            <a:ext cx="3302432" cy="369332"/>
          </a:xfrm>
          <a:prstGeom prst="rect">
            <a:avLst/>
          </a:prstGeom>
          <a:noFill/>
        </p:spPr>
        <p:txBody>
          <a:bodyPr wrap="square" rtlCol="0">
            <a:spAutoFit/>
          </a:bodyPr>
          <a:lstStyle/>
          <a:p>
            <a:r>
              <a:rPr lang="fr-FR" dirty="0" err="1"/>
              <a:t>stdDev</a:t>
            </a:r>
            <a:r>
              <a:rPr lang="fr-FR" dirty="0"/>
              <a:t>()</a:t>
            </a:r>
          </a:p>
        </p:txBody>
      </p:sp>
      <p:sp>
        <p:nvSpPr>
          <p:cNvPr id="64" name="ZoneTexte 63"/>
          <p:cNvSpPr txBox="1"/>
          <p:nvPr/>
        </p:nvSpPr>
        <p:spPr>
          <a:xfrm>
            <a:off x="2696260" y="6150076"/>
            <a:ext cx="3302432" cy="369332"/>
          </a:xfrm>
          <a:prstGeom prst="rect">
            <a:avLst/>
          </a:prstGeom>
          <a:noFill/>
        </p:spPr>
        <p:txBody>
          <a:bodyPr wrap="square" rtlCol="0">
            <a:spAutoFit/>
          </a:bodyPr>
          <a:lstStyle/>
          <a:p>
            <a:r>
              <a:rPr lang="fr-FR" dirty="0" err="1"/>
              <a:t>stdDevPop</a:t>
            </a:r>
            <a:r>
              <a:rPr lang="fr-FR" dirty="0"/>
              <a:t>( ()</a:t>
            </a:r>
          </a:p>
        </p:txBody>
      </p:sp>
      <p:pic>
        <p:nvPicPr>
          <p:cNvPr id="10" name="Image 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05457" y="6114216"/>
            <a:ext cx="523663" cy="509136"/>
          </a:xfrm>
          <a:prstGeom prst="rect">
            <a:avLst/>
          </a:prstGeom>
        </p:spPr>
      </p:pic>
    </p:spTree>
    <p:extLst>
      <p:ext uri="{BB962C8B-B14F-4D97-AF65-F5344CB8AC3E}">
        <p14:creationId xmlns:p14="http://schemas.microsoft.com/office/powerpoint/2010/main" val="30522753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152"/>
          <p:cNvSpPr>
            <a:spLocks noGrp="1" noChangeArrowheads="1"/>
          </p:cNvSpPr>
          <p:nvPr>
            <p:ph type="title"/>
          </p:nvPr>
        </p:nvSpPr>
        <p:spPr>
          <a:solidFill>
            <a:schemeClr val="bg1"/>
          </a:solidFill>
        </p:spPr>
        <p:txBody>
          <a:bodyPr>
            <a:normAutofit/>
          </a:bodyPr>
          <a:lstStyle/>
          <a:p>
            <a:r>
              <a:rPr lang="fr-FR" dirty="0"/>
              <a:t>Système S.I.</a:t>
            </a:r>
          </a:p>
        </p:txBody>
      </p:sp>
      <p:graphicFrame>
        <p:nvGraphicFramePr>
          <p:cNvPr id="1452280" name="Group 248"/>
          <p:cNvGraphicFramePr>
            <a:graphicFrameLocks noGrp="1"/>
          </p:cNvGraphicFramePr>
          <p:nvPr>
            <p:ph idx="1"/>
            <p:extLst>
              <p:ext uri="{D42A27DB-BD31-4B8C-83A1-F6EECF244321}">
                <p14:modId xmlns:p14="http://schemas.microsoft.com/office/powerpoint/2010/main" val="2577356212"/>
              </p:ext>
            </p:extLst>
          </p:nvPr>
        </p:nvGraphicFramePr>
        <p:xfrm>
          <a:off x="397626" y="1831038"/>
          <a:ext cx="11402488" cy="4523981"/>
        </p:xfrm>
        <a:graphic>
          <a:graphicData uri="http://schemas.openxmlformats.org/drawingml/2006/table">
            <a:tbl>
              <a:tblPr/>
              <a:tblGrid>
                <a:gridCol w="1445688">
                  <a:extLst>
                    <a:ext uri="{9D8B030D-6E8A-4147-A177-3AD203B41FA5}">
                      <a16:colId xmlns:a16="http://schemas.microsoft.com/office/drawing/2014/main" val="20000"/>
                    </a:ext>
                  </a:extLst>
                </a:gridCol>
                <a:gridCol w="9956800">
                  <a:extLst>
                    <a:ext uri="{9D8B030D-6E8A-4147-A177-3AD203B41FA5}">
                      <a16:colId xmlns:a16="http://schemas.microsoft.com/office/drawing/2014/main" val="20001"/>
                    </a:ext>
                  </a:extLst>
                </a:gridCol>
              </a:tblGrid>
              <a:tr h="665419">
                <a:tc>
                  <a:txBody>
                    <a:bodyPr/>
                    <a:lstStyle/>
                    <a:p>
                      <a:pPr marL="342900" marR="0" lvl="0" indent="-342900" algn="l" defTabSz="914400" rtl="0" eaLnBrk="0" fontAlgn="base" latinLnBrk="0" hangingPunct="0">
                        <a:lnSpc>
                          <a:spcPct val="100000"/>
                        </a:lnSpc>
                        <a:spcBef>
                          <a:spcPct val="0"/>
                        </a:spcBef>
                        <a:spcAft>
                          <a:spcPct val="0"/>
                        </a:spcAft>
                        <a:buClr>
                          <a:schemeClr val="accent1"/>
                        </a:buClr>
                        <a:buSzPct val="70000"/>
                        <a:buFont typeface="Monotype Sorts" pitchFamily="2" charset="2"/>
                        <a:buNone/>
                        <a:tabLst/>
                      </a:pPr>
                      <a:r>
                        <a:rPr kumimoji="1" lang="fr-FR" sz="2400" b="0" i="0" u="none" strike="noStrike" cap="none" normalizeH="0" baseline="0" dirty="0">
                          <a:ln>
                            <a:noFill/>
                          </a:ln>
                          <a:solidFill>
                            <a:schemeClr val="tx1"/>
                          </a:solidFill>
                          <a:effectLst/>
                          <a:latin typeface="Arial" panose="020B0604020202020204" pitchFamily="34" charset="0"/>
                          <a:ea typeface="Arial Unicode MS" pitchFamily="34" charset="-128"/>
                          <a:cs typeface="Arial" panose="020B0604020202020204" pitchFamily="34" charset="0"/>
                        </a:rPr>
                        <a:t>1948</a:t>
                      </a:r>
                      <a:endParaRPr kumimoji="1" lang="fr-FR" sz="24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109029" marR="109029" marT="45672" marB="45672" horzOverflow="overflow">
                    <a:lnL cap="flat">
                      <a:noFill/>
                    </a:lnL>
                    <a:lnR>
                      <a:noFill/>
                    </a:lnR>
                    <a:lnT cap="flat">
                      <a:noFill/>
                    </a:lnT>
                    <a:lnB>
                      <a:noFill/>
                    </a:lnB>
                    <a:lnTlToBr>
                      <a:noFill/>
                    </a:lnTlToBr>
                    <a:lnBlToTr>
                      <a:noFill/>
                    </a:lnBlToTr>
                    <a:noFill/>
                  </a:tcPr>
                </a:tc>
                <a:tc>
                  <a:txBody>
                    <a:bodyPr/>
                    <a:lstStyle/>
                    <a:p>
                      <a:pPr marL="342900" marR="0" lvl="0" indent="-342900" algn="l" defTabSz="914400" rtl="0" eaLnBrk="0" fontAlgn="base" latinLnBrk="0" hangingPunct="0">
                        <a:lnSpc>
                          <a:spcPct val="100000"/>
                        </a:lnSpc>
                        <a:spcBef>
                          <a:spcPct val="0"/>
                        </a:spcBef>
                        <a:spcAft>
                          <a:spcPct val="0"/>
                        </a:spcAft>
                        <a:buClr>
                          <a:schemeClr val="accent1"/>
                        </a:buClr>
                        <a:buSzPct val="70000"/>
                        <a:buFont typeface="Monotype Sorts" pitchFamily="2" charset="2"/>
                        <a:buNone/>
                        <a:tabLst/>
                      </a:pPr>
                      <a:r>
                        <a:rPr kumimoji="1" lang="fr-FR" sz="2400" b="0" i="0" u="none" strike="noStrike" cap="none" normalizeH="0" baseline="0" dirty="0">
                          <a:ln>
                            <a:noFill/>
                          </a:ln>
                          <a:solidFill>
                            <a:schemeClr val="tx1"/>
                          </a:solidFill>
                          <a:effectLst/>
                          <a:latin typeface="Arial" panose="020B0604020202020204" pitchFamily="34" charset="0"/>
                          <a:ea typeface="Arial Unicode MS" pitchFamily="34" charset="-128"/>
                          <a:cs typeface="Arial" panose="020B0604020202020204" pitchFamily="34" charset="0"/>
                        </a:rPr>
                        <a:t>  Étude de l'établissement d'un système pratique d'unités de mesures</a:t>
                      </a:r>
                      <a:endParaRPr kumimoji="1" lang="fr-FR" sz="24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109029" marR="109029" marT="45672" marB="45672"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572658">
                <a:tc>
                  <a:txBody>
                    <a:bodyPr/>
                    <a:lstStyle/>
                    <a:p>
                      <a:pPr marL="342900" marR="0" lvl="0" indent="-342900" algn="l" defTabSz="914400" rtl="0" eaLnBrk="0" fontAlgn="base" latinLnBrk="0" hangingPunct="0">
                        <a:lnSpc>
                          <a:spcPct val="100000"/>
                        </a:lnSpc>
                        <a:spcBef>
                          <a:spcPct val="0"/>
                        </a:spcBef>
                        <a:spcAft>
                          <a:spcPct val="0"/>
                        </a:spcAft>
                        <a:buClr>
                          <a:schemeClr val="accent1"/>
                        </a:buClr>
                        <a:buSzPct val="70000"/>
                        <a:buFont typeface="Monotype Sorts" pitchFamily="2" charset="2"/>
                        <a:buNone/>
                        <a:tabLst/>
                      </a:pPr>
                      <a:r>
                        <a:rPr kumimoji="1" lang="fr-FR" sz="2400" b="0" i="0" u="none" strike="noStrike" cap="none" normalizeH="0" baseline="0" dirty="0">
                          <a:ln>
                            <a:noFill/>
                          </a:ln>
                          <a:solidFill>
                            <a:schemeClr val="tx1"/>
                          </a:solidFill>
                          <a:effectLst/>
                          <a:latin typeface="Arial" panose="020B0604020202020204" pitchFamily="34" charset="0"/>
                          <a:ea typeface="Arial Unicode MS" pitchFamily="34" charset="-128"/>
                          <a:cs typeface="Arial" panose="020B0604020202020204" pitchFamily="34" charset="0"/>
                        </a:rPr>
                        <a:t>1954</a:t>
                      </a:r>
                    </a:p>
                    <a:p>
                      <a:pPr marL="342900" marR="0" lvl="0" indent="-342900" algn="l" defTabSz="914400" rtl="0" eaLnBrk="0" fontAlgn="base" latinLnBrk="0" hangingPunct="0">
                        <a:lnSpc>
                          <a:spcPct val="100000"/>
                        </a:lnSpc>
                        <a:spcBef>
                          <a:spcPct val="0"/>
                        </a:spcBef>
                        <a:spcAft>
                          <a:spcPct val="0"/>
                        </a:spcAft>
                        <a:buClr>
                          <a:schemeClr val="accent1"/>
                        </a:buClr>
                        <a:buSzPct val="70000"/>
                        <a:buFont typeface="Monotype Sorts" pitchFamily="2" charset="2"/>
                        <a:buNone/>
                        <a:tabLst/>
                      </a:pPr>
                      <a:endParaRPr kumimoji="1" lang="fr-FR" sz="1000" b="0" i="0" u="none" strike="noStrike" cap="none" normalizeH="0" baseline="0" dirty="0">
                        <a:ln>
                          <a:noFill/>
                        </a:ln>
                        <a:solidFill>
                          <a:schemeClr val="tx1"/>
                        </a:solidFill>
                        <a:effectLst/>
                        <a:latin typeface="Arial" panose="020B0604020202020204" pitchFamily="34" charset="0"/>
                        <a:ea typeface="Arial Unicode MS" pitchFamily="34" charset="-128"/>
                        <a:cs typeface="Arial" panose="020B0604020202020204" pitchFamily="34" charset="0"/>
                      </a:endParaRPr>
                    </a:p>
                    <a:p>
                      <a:pPr marL="342900" marR="0" lvl="0" indent="-342900" algn="l" defTabSz="914400" rtl="0" eaLnBrk="0" fontAlgn="base" latinLnBrk="0" hangingPunct="0">
                        <a:lnSpc>
                          <a:spcPct val="100000"/>
                        </a:lnSpc>
                        <a:spcBef>
                          <a:spcPct val="0"/>
                        </a:spcBef>
                        <a:spcAft>
                          <a:spcPct val="0"/>
                        </a:spcAft>
                        <a:buClr>
                          <a:schemeClr val="accent1"/>
                        </a:buClr>
                        <a:buSzPct val="70000"/>
                        <a:buFont typeface="Monotype Sorts" pitchFamily="2" charset="2"/>
                        <a:buNone/>
                        <a:tabLst/>
                      </a:pPr>
                      <a:r>
                        <a:rPr kumimoji="1" lang="fr-FR" sz="2400" b="0" i="0" u="none" strike="noStrike" cap="none" normalizeH="0" baseline="0" dirty="0">
                          <a:ln>
                            <a:noFill/>
                          </a:ln>
                          <a:solidFill>
                            <a:schemeClr val="tx1"/>
                          </a:solidFill>
                          <a:effectLst/>
                          <a:latin typeface="Arial" panose="020B0604020202020204" pitchFamily="34" charset="0"/>
                          <a:ea typeface="Arial Unicode MS" pitchFamily="34" charset="-128"/>
                          <a:cs typeface="Arial" panose="020B0604020202020204" pitchFamily="34" charset="0"/>
                        </a:rPr>
                        <a:t>1960</a:t>
                      </a:r>
                      <a:endParaRPr kumimoji="1" lang="fr-FR" sz="24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109029" marR="109029" marT="45672" marB="45672" horzOverflow="overflow">
                    <a:lnL cap="flat">
                      <a:noFill/>
                    </a:lnL>
                    <a:lnR>
                      <a:noFill/>
                    </a:lnR>
                    <a:lnT>
                      <a:noFill/>
                    </a:lnT>
                    <a:lnB>
                      <a:noFill/>
                    </a:lnB>
                    <a:lnTlToBr>
                      <a:noFill/>
                    </a:lnTlToBr>
                    <a:lnBlToTr>
                      <a:noFill/>
                    </a:lnBlToTr>
                    <a:noFill/>
                  </a:tcPr>
                </a:tc>
                <a:tc>
                  <a:txBody>
                    <a:bodyPr/>
                    <a:lstStyle/>
                    <a:p>
                      <a:pPr marL="174625" marR="0" lvl="0" indent="0" algn="l" defTabSz="914400" rtl="0" eaLnBrk="0" fontAlgn="base" latinLnBrk="0" hangingPunct="0">
                        <a:lnSpc>
                          <a:spcPct val="100000"/>
                        </a:lnSpc>
                        <a:spcBef>
                          <a:spcPct val="0"/>
                        </a:spcBef>
                        <a:spcAft>
                          <a:spcPct val="0"/>
                        </a:spcAft>
                        <a:buClr>
                          <a:schemeClr val="accent1"/>
                        </a:buClr>
                        <a:buSzPct val="70000"/>
                        <a:buFont typeface="Monotype Sorts" pitchFamily="2" charset="2"/>
                        <a:buNone/>
                        <a:tabLst/>
                      </a:pPr>
                      <a:r>
                        <a:rPr kumimoji="1" lang="fr-FR" sz="2400" b="0" i="0" u="none" strike="noStrike" kern="1200" cap="none" normalizeH="0" baseline="0" dirty="0">
                          <a:ln>
                            <a:noFill/>
                          </a:ln>
                          <a:solidFill>
                            <a:schemeClr val="tx1"/>
                          </a:solidFill>
                          <a:effectLst/>
                          <a:latin typeface="Arial" panose="020B0604020202020204" pitchFamily="34" charset="0"/>
                          <a:ea typeface="Arial Unicode MS" pitchFamily="34" charset="-128"/>
                          <a:cs typeface="Arial" panose="020B0604020202020204" pitchFamily="34" charset="0"/>
                        </a:rPr>
                        <a:t>Adoption comme unités de base de ce système</a:t>
                      </a:r>
                    </a:p>
                    <a:p>
                      <a:pPr marL="342900" marR="0" lvl="0" indent="-342900" algn="justLow" defTabSz="914400" rtl="0" eaLnBrk="0" fontAlgn="base" latinLnBrk="0" hangingPunct="0">
                        <a:lnSpc>
                          <a:spcPct val="100000"/>
                        </a:lnSpc>
                        <a:spcBef>
                          <a:spcPct val="0"/>
                        </a:spcBef>
                        <a:spcAft>
                          <a:spcPct val="0"/>
                        </a:spcAft>
                        <a:buClr>
                          <a:schemeClr val="accent1"/>
                        </a:buClr>
                        <a:buSzPct val="70000"/>
                        <a:buFont typeface="Monotype Sorts" pitchFamily="2" charset="2"/>
                        <a:buNone/>
                        <a:tabLst/>
                      </a:pPr>
                      <a:endParaRPr kumimoji="1" lang="fr-FR" sz="900" b="0" i="0" u="none" strike="noStrike" cap="none" normalizeH="0" baseline="0" dirty="0">
                        <a:ln>
                          <a:noFill/>
                        </a:ln>
                        <a:solidFill>
                          <a:schemeClr val="tx1"/>
                        </a:solidFill>
                        <a:effectLst/>
                        <a:latin typeface="Arial" panose="020B0604020202020204" pitchFamily="34" charset="0"/>
                        <a:ea typeface="Arial Unicode MS" pitchFamily="34" charset="-128"/>
                        <a:cs typeface="Arial" panose="020B0604020202020204" pitchFamily="34" charset="0"/>
                      </a:endParaRPr>
                    </a:p>
                    <a:p>
                      <a:pPr marL="174625" marR="0" lvl="0" indent="0" algn="justLow" defTabSz="914400" rtl="0" eaLnBrk="0" fontAlgn="base" latinLnBrk="0" hangingPunct="0">
                        <a:lnSpc>
                          <a:spcPct val="100000"/>
                        </a:lnSpc>
                        <a:spcBef>
                          <a:spcPct val="0"/>
                        </a:spcBef>
                        <a:spcAft>
                          <a:spcPct val="0"/>
                        </a:spcAft>
                        <a:buClr>
                          <a:schemeClr val="accent1"/>
                        </a:buClr>
                        <a:buSzPct val="70000"/>
                        <a:buFont typeface="Monotype Sorts" pitchFamily="2" charset="2"/>
                        <a:buNone/>
                        <a:tabLst/>
                      </a:pPr>
                      <a:r>
                        <a:rPr kumimoji="1" lang="fr-FR" sz="2400" b="0" i="0" u="none" strike="noStrike" cap="none" normalizeH="0" baseline="0" dirty="0">
                          <a:ln>
                            <a:noFill/>
                          </a:ln>
                          <a:solidFill>
                            <a:schemeClr val="tx1"/>
                          </a:solidFill>
                          <a:effectLst/>
                          <a:latin typeface="Arial" panose="020B0604020202020204" pitchFamily="34" charset="0"/>
                          <a:ea typeface="Arial Unicode MS" pitchFamily="34" charset="-128"/>
                          <a:cs typeface="Arial" panose="020B0604020202020204" pitchFamily="34" charset="0"/>
                        </a:rPr>
                        <a:t>Appellation Système International d'unités (S.I.).  L'ensemble des unités de mesures est alors réglementé ( préfixes, unités dérivées...)</a:t>
                      </a:r>
                      <a:endParaRPr kumimoji="1" lang="fr-FR" sz="24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109029" marR="109029" marT="45672" marB="45672"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1"/>
                  </a:ext>
                </a:extLst>
              </a:tr>
              <a:tr h="579023">
                <a:tc>
                  <a:txBody>
                    <a:bodyPr/>
                    <a:lstStyle/>
                    <a:p>
                      <a:pPr marL="342900" marR="0" lvl="0" indent="-342900" algn="l" defTabSz="914400" rtl="0" eaLnBrk="0" fontAlgn="base" latinLnBrk="0" hangingPunct="0">
                        <a:lnSpc>
                          <a:spcPct val="100000"/>
                        </a:lnSpc>
                        <a:spcBef>
                          <a:spcPct val="0"/>
                        </a:spcBef>
                        <a:spcAft>
                          <a:spcPct val="0"/>
                        </a:spcAft>
                        <a:buClr>
                          <a:schemeClr val="accent1"/>
                        </a:buClr>
                        <a:buSzPct val="70000"/>
                        <a:buFont typeface="Monotype Sorts" pitchFamily="2" charset="2"/>
                        <a:buNone/>
                        <a:tabLst/>
                      </a:pPr>
                      <a:r>
                        <a:rPr kumimoji="1" lang="fr-FR" sz="2400" b="0" i="0" u="none" strike="noStrike" cap="none" normalizeH="0" baseline="0" dirty="0">
                          <a:ln>
                            <a:noFill/>
                          </a:ln>
                          <a:solidFill>
                            <a:schemeClr val="tx1"/>
                          </a:solidFill>
                          <a:effectLst/>
                          <a:latin typeface="Arial" panose="020B0604020202020204" pitchFamily="34" charset="0"/>
                          <a:ea typeface="Arial Unicode MS" pitchFamily="34" charset="-128"/>
                          <a:cs typeface="Arial" panose="020B0604020202020204" pitchFamily="34" charset="0"/>
                        </a:rPr>
                        <a:t>depuis...</a:t>
                      </a:r>
                    </a:p>
                    <a:p>
                      <a:pPr marL="342900" marR="0" lvl="0" indent="-342900" algn="l" defTabSz="914400" rtl="0" eaLnBrk="0" fontAlgn="base" latinLnBrk="0" hangingPunct="0">
                        <a:lnSpc>
                          <a:spcPct val="100000"/>
                        </a:lnSpc>
                        <a:spcBef>
                          <a:spcPct val="0"/>
                        </a:spcBef>
                        <a:spcAft>
                          <a:spcPct val="0"/>
                        </a:spcAft>
                        <a:buClr>
                          <a:schemeClr val="accent1"/>
                        </a:buClr>
                        <a:buSzPct val="70000"/>
                        <a:buFont typeface="Monotype Sorts" pitchFamily="2" charset="2"/>
                        <a:buNone/>
                        <a:tabLst/>
                      </a:pPr>
                      <a:endParaRPr kumimoji="1" lang="fr-FR" sz="2400" b="0" i="0" u="none" strike="noStrike" cap="none" normalizeH="0" baseline="0" dirty="0">
                        <a:ln>
                          <a:noFill/>
                        </a:ln>
                        <a:solidFill>
                          <a:schemeClr val="tx1"/>
                        </a:solidFill>
                        <a:effectLst/>
                        <a:latin typeface="Arial" panose="020B0604020202020204" pitchFamily="34" charset="0"/>
                        <a:ea typeface="Arial Unicode MS" pitchFamily="34" charset="-128"/>
                        <a:cs typeface="Arial" panose="020B0604020202020204" pitchFamily="34" charset="0"/>
                      </a:endParaRPr>
                    </a:p>
                    <a:p>
                      <a:pPr marL="342900" marR="0" lvl="0" indent="-342900" algn="l" defTabSz="914400" rtl="0" eaLnBrk="0" fontAlgn="base" latinLnBrk="0" hangingPunct="0">
                        <a:lnSpc>
                          <a:spcPct val="100000"/>
                        </a:lnSpc>
                        <a:spcBef>
                          <a:spcPct val="0"/>
                        </a:spcBef>
                        <a:spcAft>
                          <a:spcPct val="0"/>
                        </a:spcAft>
                        <a:buClr>
                          <a:schemeClr val="accent1"/>
                        </a:buClr>
                        <a:buSzPct val="70000"/>
                        <a:buFont typeface="Monotype Sorts" pitchFamily="2" charset="2"/>
                        <a:buNone/>
                        <a:tabLst/>
                      </a:pPr>
                      <a:endParaRPr kumimoji="1" lang="fr-FR" sz="1400" b="0" i="0" u="none" strike="noStrike" cap="none" normalizeH="0" baseline="0" dirty="0">
                        <a:ln>
                          <a:noFill/>
                        </a:ln>
                        <a:solidFill>
                          <a:schemeClr val="tx1"/>
                        </a:solidFill>
                        <a:effectLst/>
                        <a:latin typeface="Arial" panose="020B0604020202020204" pitchFamily="34" charset="0"/>
                        <a:ea typeface="Arial Unicode MS" pitchFamily="34" charset="-128"/>
                        <a:cs typeface="Arial" panose="020B0604020202020204" pitchFamily="34" charset="0"/>
                      </a:endParaRPr>
                    </a:p>
                    <a:p>
                      <a:pPr marL="342900" marR="0" lvl="0" indent="-342900" algn="l" defTabSz="914400" rtl="0" eaLnBrk="0" fontAlgn="base" latinLnBrk="0" hangingPunct="0">
                        <a:lnSpc>
                          <a:spcPct val="100000"/>
                        </a:lnSpc>
                        <a:spcBef>
                          <a:spcPct val="0"/>
                        </a:spcBef>
                        <a:spcAft>
                          <a:spcPct val="0"/>
                        </a:spcAft>
                        <a:buClr>
                          <a:schemeClr val="accent1"/>
                        </a:buClr>
                        <a:buSzPct val="70000"/>
                        <a:buFont typeface="Monotype Sorts" pitchFamily="2" charset="2"/>
                        <a:buNone/>
                        <a:tabLst/>
                      </a:pPr>
                      <a:endParaRPr kumimoji="1" lang="fr-FR" sz="1400" b="0" i="0" u="none" strike="noStrike" cap="none" normalizeH="0" baseline="0" dirty="0">
                        <a:ln>
                          <a:noFill/>
                        </a:ln>
                        <a:solidFill>
                          <a:schemeClr val="tx1"/>
                        </a:solidFill>
                        <a:effectLst/>
                        <a:latin typeface="Arial" panose="020B0604020202020204" pitchFamily="34" charset="0"/>
                        <a:ea typeface="Arial Unicode MS" pitchFamily="34" charset="-128"/>
                        <a:cs typeface="Arial" panose="020B0604020202020204" pitchFamily="34" charset="0"/>
                      </a:endParaRPr>
                    </a:p>
                    <a:p>
                      <a:pPr marL="342900" marR="0" lvl="0" indent="-342900" algn="l" defTabSz="914400" rtl="0" eaLnBrk="0" fontAlgn="base" latinLnBrk="0" hangingPunct="0">
                        <a:lnSpc>
                          <a:spcPct val="100000"/>
                        </a:lnSpc>
                        <a:spcBef>
                          <a:spcPct val="0"/>
                        </a:spcBef>
                        <a:spcAft>
                          <a:spcPct val="0"/>
                        </a:spcAft>
                        <a:buClr>
                          <a:schemeClr val="accent1"/>
                        </a:buClr>
                        <a:buSzPct val="70000"/>
                        <a:buFont typeface="Monotype Sorts" pitchFamily="2" charset="2"/>
                        <a:buNone/>
                        <a:tabLst/>
                      </a:pPr>
                      <a:r>
                        <a:rPr kumimoji="1" lang="fr-FR" sz="2400" b="0" i="0" u="none" strike="noStrike" cap="none" normalizeH="0" baseline="0" dirty="0">
                          <a:ln>
                            <a:noFill/>
                          </a:ln>
                          <a:solidFill>
                            <a:srgbClr val="FF2D80"/>
                          </a:solidFill>
                          <a:effectLst/>
                          <a:latin typeface="Arial" panose="020B0604020202020204" pitchFamily="34" charset="0"/>
                          <a:ea typeface="Arial Unicode MS" pitchFamily="34" charset="-128"/>
                          <a:cs typeface="Arial" panose="020B0604020202020204" pitchFamily="34" charset="0"/>
                        </a:rPr>
                        <a:t>2018</a:t>
                      </a:r>
                    </a:p>
                  </a:txBody>
                  <a:tcPr marL="109029" marR="109029" marT="45672" marB="45672" horzOverflow="overflow">
                    <a:lnL cap="flat">
                      <a:noFill/>
                    </a:lnL>
                    <a:lnR>
                      <a:noFill/>
                    </a:lnR>
                    <a:lnT>
                      <a:noFill/>
                    </a:lnT>
                    <a:lnB cap="flat">
                      <a:noFill/>
                    </a:lnB>
                    <a:lnTlToBr>
                      <a:noFill/>
                    </a:lnTlToBr>
                    <a:lnBlToTr>
                      <a:noFill/>
                    </a:lnBlToTr>
                    <a:noFill/>
                  </a:tcPr>
                </a:tc>
                <a:tc>
                  <a:txBody>
                    <a:bodyPr/>
                    <a:lstStyle/>
                    <a:p>
                      <a:pPr marL="174625" marR="0" lvl="0" indent="0" algn="l" defTabSz="914400" rtl="0" eaLnBrk="0" fontAlgn="base" latinLnBrk="0" hangingPunct="0">
                        <a:lnSpc>
                          <a:spcPct val="100000"/>
                        </a:lnSpc>
                        <a:spcBef>
                          <a:spcPct val="0"/>
                        </a:spcBef>
                        <a:spcAft>
                          <a:spcPct val="0"/>
                        </a:spcAft>
                        <a:buClr>
                          <a:schemeClr val="accent1"/>
                        </a:buClr>
                        <a:buSzPct val="70000"/>
                        <a:buFont typeface="Monotype Sorts" pitchFamily="2" charset="2"/>
                        <a:buNone/>
                        <a:tabLst/>
                      </a:pPr>
                      <a:r>
                        <a:rPr kumimoji="1" lang="fr-FR" sz="2400" b="0" i="0" u="none" strike="noStrike" cap="none" normalizeH="0" baseline="0" dirty="0">
                          <a:ln>
                            <a:noFill/>
                          </a:ln>
                          <a:solidFill>
                            <a:schemeClr val="tx1"/>
                          </a:solidFill>
                          <a:effectLst/>
                          <a:latin typeface="Arial" panose="020B0604020202020204" pitchFamily="34" charset="0"/>
                          <a:ea typeface="Arial Unicode MS" pitchFamily="34" charset="-128"/>
                          <a:cs typeface="Arial" panose="020B0604020202020204" pitchFamily="34" charset="0"/>
                        </a:rPr>
                        <a:t>Le S.I. a été modifié et étoffé compte-tenu des progrès de la science et des besoins des utilisateurs. </a:t>
                      </a:r>
                    </a:p>
                    <a:p>
                      <a:pPr marL="174625" marR="0" lvl="0" indent="0" algn="l" defTabSz="914400" rtl="0" eaLnBrk="0" fontAlgn="base" latinLnBrk="0" hangingPunct="0">
                        <a:lnSpc>
                          <a:spcPct val="100000"/>
                        </a:lnSpc>
                        <a:spcBef>
                          <a:spcPct val="0"/>
                        </a:spcBef>
                        <a:spcAft>
                          <a:spcPct val="0"/>
                        </a:spcAft>
                        <a:buClr>
                          <a:schemeClr val="accent1"/>
                        </a:buClr>
                        <a:buSzPct val="70000"/>
                        <a:buFont typeface="Monotype Sorts" pitchFamily="2" charset="2"/>
                        <a:buNone/>
                        <a:tabLst/>
                      </a:pPr>
                      <a:endParaRPr kumimoji="1" lang="fr-FR" sz="2400" b="0" i="0" u="none" strike="noStrike" cap="none" normalizeH="0" baseline="0" dirty="0">
                        <a:ln>
                          <a:noFill/>
                        </a:ln>
                        <a:solidFill>
                          <a:schemeClr val="tx1"/>
                        </a:solidFill>
                        <a:effectLst/>
                        <a:latin typeface="Arial" panose="020B0604020202020204" pitchFamily="34" charset="0"/>
                        <a:ea typeface="Arial Unicode MS" pitchFamily="34" charset="-128"/>
                        <a:cs typeface="Arial" panose="020B0604020202020204" pitchFamily="34" charset="0"/>
                      </a:endParaRPr>
                    </a:p>
                    <a:p>
                      <a:pPr marL="174625" indent="0" algn="l"/>
                      <a:r>
                        <a:rPr kumimoji="1" lang="fr-FR" sz="2400" b="0" i="0" u="none" strike="noStrike" kern="1200" cap="none" normalizeH="0" baseline="0" dirty="0">
                          <a:ln>
                            <a:noFill/>
                          </a:ln>
                          <a:solidFill>
                            <a:schemeClr val="tx1"/>
                          </a:solidFill>
                          <a:effectLst/>
                          <a:latin typeface="Arial" panose="020B0604020202020204" pitchFamily="34" charset="0"/>
                          <a:ea typeface="Arial Unicode MS" pitchFamily="34" charset="-128"/>
                          <a:cs typeface="Arial" panose="020B0604020202020204" pitchFamily="34" charset="0"/>
                        </a:rPr>
                        <a:t>Il a été décidé que le SI serait fondé sur les valeurs numériques fixées d’un ensemble de sept constantes à partir desquelles les définitions des sept unités de base du SI seraient déduites.</a:t>
                      </a:r>
                      <a:endParaRPr kumimoji="1" lang="fr-FR" sz="24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109029" marR="109029" marT="45672" marB="45672" anchor="ctr"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2"/>
                  </a:ext>
                </a:extLst>
              </a:tr>
            </a:tbl>
          </a:graphicData>
        </a:graphic>
      </p:graphicFrame>
      <p:sp>
        <p:nvSpPr>
          <p:cNvPr id="5" name="Rectangle 29"/>
          <p:cNvSpPr>
            <a:spLocks noGrp="1" noChangeArrowheads="1"/>
          </p:cNvSpPr>
          <p:nvPr>
            <p:ph type="sldNum" sz="quarter" idx="12"/>
          </p:nvPr>
        </p:nvSpPr>
        <p:spPr/>
        <p:txBody>
          <a:bodyPr/>
          <a:lstStyle/>
          <a:p>
            <a:pPr>
              <a:defRPr/>
            </a:pPr>
            <a:fld id="{694731F0-AF9C-4F8D-BC57-19EF87AA9401}" type="slidenum">
              <a:rPr lang="fr-FR"/>
              <a:pPr>
                <a:defRPr/>
              </a:pPr>
              <a:t>3</a:t>
            </a:fld>
            <a:endParaRPr lang="fr-FR"/>
          </a:p>
        </p:txBody>
      </p:sp>
    </p:spTree>
    <p:extLst>
      <p:ext uri="{BB962C8B-B14F-4D97-AF65-F5344CB8AC3E}">
        <p14:creationId xmlns:p14="http://schemas.microsoft.com/office/powerpoint/2010/main" val="7912336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9"/>
          <p:cNvSpPr>
            <a:spLocks noGrp="1" noChangeArrowheads="1"/>
          </p:cNvSpPr>
          <p:nvPr>
            <p:ph type="sldNum" sz="quarter" idx="12"/>
          </p:nvPr>
        </p:nvSpPr>
        <p:spPr/>
        <p:txBody>
          <a:bodyPr/>
          <a:lstStyle/>
          <a:p>
            <a:pPr>
              <a:defRPr/>
            </a:pPr>
            <a:fld id="{8CFE4E4B-2C62-4D0B-9660-EEDF5FFA734B}" type="slidenum">
              <a:rPr lang="fr-FR"/>
              <a:pPr>
                <a:defRPr/>
              </a:pPr>
              <a:t>30</a:t>
            </a:fld>
            <a:endParaRPr lang="fr-FR"/>
          </a:p>
        </p:txBody>
      </p:sp>
      <p:sp>
        <p:nvSpPr>
          <p:cNvPr id="25" name="Titre 5"/>
          <p:cNvSpPr>
            <a:spLocks noGrp="1"/>
          </p:cNvSpPr>
          <p:nvPr>
            <p:ph type="title"/>
          </p:nvPr>
        </p:nvSpPr>
        <p:spPr>
          <a:xfrm>
            <a:off x="397625" y="810668"/>
            <a:ext cx="11417003" cy="1019481"/>
          </a:xfrm>
        </p:spPr>
        <p:txBody>
          <a:bodyPr>
            <a:normAutofit/>
          </a:bodyPr>
          <a:lstStyle/>
          <a:p>
            <a:r>
              <a:rPr lang="fr-FR" dirty="0"/>
              <a:t>Incertitude de type A</a:t>
            </a:r>
            <a:br>
              <a:rPr lang="fr-FR" dirty="0"/>
            </a:br>
            <a:r>
              <a:rPr lang="fr-FR" sz="2200" dirty="0">
                <a:solidFill>
                  <a:srgbClr val="FF2D80"/>
                </a:solidFill>
              </a:rPr>
              <a:t>Régression linéaire par la droite des moindres carrés</a:t>
            </a:r>
            <a:endParaRPr lang="en-US" dirty="0">
              <a:solidFill>
                <a:srgbClr val="FF2D80"/>
              </a:solidFill>
            </a:endParaRPr>
          </a:p>
        </p:txBody>
      </p:sp>
      <p:pic>
        <p:nvPicPr>
          <p:cNvPr id="5" name="Image 4">
            <a:hlinkClick r:id="rId2"/>
          </p:cNvPr>
          <p:cNvPicPr>
            <a:picLocks noChangeAspect="1"/>
          </p:cNvPicPr>
          <p:nvPr/>
        </p:nvPicPr>
        <p:blipFill>
          <a:blip r:embed="rId3"/>
          <a:stretch>
            <a:fillRect/>
          </a:stretch>
        </p:blipFill>
        <p:spPr>
          <a:xfrm>
            <a:off x="1973336" y="1716839"/>
            <a:ext cx="7789230" cy="5141161"/>
          </a:xfrm>
          <a:prstGeom prst="rect">
            <a:avLst/>
          </a:prstGeom>
        </p:spPr>
      </p:pic>
    </p:spTree>
    <p:extLst>
      <p:ext uri="{BB962C8B-B14F-4D97-AF65-F5344CB8AC3E}">
        <p14:creationId xmlns:p14="http://schemas.microsoft.com/office/powerpoint/2010/main" val="20057480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9"/>
          <p:cNvSpPr>
            <a:spLocks noGrp="1" noChangeArrowheads="1"/>
          </p:cNvSpPr>
          <p:nvPr>
            <p:ph type="sldNum" sz="quarter" idx="12"/>
          </p:nvPr>
        </p:nvSpPr>
        <p:spPr/>
        <p:txBody>
          <a:bodyPr/>
          <a:lstStyle/>
          <a:p>
            <a:pPr>
              <a:defRPr/>
            </a:pPr>
            <a:fld id="{8CFE4E4B-2C62-4D0B-9660-EEDF5FFA734B}" type="slidenum">
              <a:rPr lang="fr-FR"/>
              <a:pPr>
                <a:defRPr/>
              </a:pPr>
              <a:t>31</a:t>
            </a:fld>
            <a:endParaRPr lang="fr-FR"/>
          </a:p>
        </p:txBody>
      </p:sp>
      <p:sp>
        <p:nvSpPr>
          <p:cNvPr id="58372" name="Rectangle 1028"/>
          <p:cNvSpPr>
            <a:spLocks noChangeArrowheads="1"/>
          </p:cNvSpPr>
          <p:nvPr/>
        </p:nvSpPr>
        <p:spPr bwMode="auto">
          <a:xfrm>
            <a:off x="518659" y="2028584"/>
            <a:ext cx="10082665" cy="7472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lvl="1" indent="180975" eaLnBrk="0" hangingPunct="0">
              <a:spcBef>
                <a:spcPts val="1200"/>
              </a:spcBef>
              <a:buFont typeface="Wingdings" pitchFamily="2" charset="2"/>
              <a:buChar char="§"/>
            </a:pPr>
            <a:r>
              <a:rPr kumimoji="1" lang="fr-FR" sz="2000" dirty="0">
                <a:solidFill>
                  <a:srgbClr val="FF2D80"/>
                </a:solidFill>
                <a:latin typeface="Arial" charset="0"/>
              </a:rPr>
              <a:t>Régression linéaire de type y=</a:t>
            </a:r>
            <a:r>
              <a:rPr kumimoji="1" lang="fr-FR" sz="2000" i="1" dirty="0" err="1">
                <a:solidFill>
                  <a:srgbClr val="FF2D80"/>
                </a:solidFill>
                <a:latin typeface="Arial" charset="0"/>
              </a:rPr>
              <a:t>a</a:t>
            </a:r>
            <a:r>
              <a:rPr kumimoji="1" lang="fr-FR" sz="2000" dirty="0" err="1">
                <a:solidFill>
                  <a:srgbClr val="FF2D80"/>
                </a:solidFill>
                <a:latin typeface="Arial" charset="0"/>
              </a:rPr>
              <a:t>x+</a:t>
            </a:r>
            <a:r>
              <a:rPr kumimoji="1" lang="fr-FR" sz="2000" i="1" dirty="0" err="1">
                <a:solidFill>
                  <a:srgbClr val="FF2D80"/>
                </a:solidFill>
                <a:latin typeface="Arial" charset="0"/>
              </a:rPr>
              <a:t>b</a:t>
            </a:r>
            <a:endParaRPr kumimoji="1" lang="fr-FR" sz="2000" i="1" dirty="0">
              <a:latin typeface="Arial" charset="0"/>
            </a:endParaRPr>
          </a:p>
        </p:txBody>
      </p:sp>
      <p:sp>
        <p:nvSpPr>
          <p:cNvPr id="25" name="Titre 5"/>
          <p:cNvSpPr>
            <a:spLocks noGrp="1"/>
          </p:cNvSpPr>
          <p:nvPr>
            <p:ph type="title"/>
          </p:nvPr>
        </p:nvSpPr>
        <p:spPr>
          <a:xfrm>
            <a:off x="397625" y="810668"/>
            <a:ext cx="11417003" cy="1019481"/>
          </a:xfrm>
        </p:spPr>
        <p:txBody>
          <a:bodyPr>
            <a:normAutofit/>
          </a:bodyPr>
          <a:lstStyle/>
          <a:p>
            <a:r>
              <a:rPr lang="fr-FR" dirty="0"/>
              <a:t>Incertitude de type A</a:t>
            </a:r>
            <a:br>
              <a:rPr lang="fr-FR" dirty="0"/>
            </a:br>
            <a:r>
              <a:rPr lang="fr-FR" sz="2200" dirty="0">
                <a:solidFill>
                  <a:srgbClr val="FF2D80"/>
                </a:solidFill>
              </a:rPr>
              <a:t>Evaluation de l’incertitude sur les coefficients d’une droite de régression linéaire</a:t>
            </a:r>
            <a:endParaRPr lang="en-US" dirty="0">
              <a:solidFill>
                <a:srgbClr val="FF2D80"/>
              </a:solidFill>
            </a:endParaRPr>
          </a:p>
        </p:txBody>
      </p:sp>
      <p:pic>
        <p:nvPicPr>
          <p:cNvPr id="3" name="Imag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1676" y="2679991"/>
            <a:ext cx="4857969" cy="2992105"/>
          </a:xfrm>
          <a:prstGeom prst="rect">
            <a:avLst/>
          </a:prstGeom>
        </p:spPr>
      </p:pic>
      <p:sp>
        <p:nvSpPr>
          <p:cNvPr id="4" name="ZoneTexte 3"/>
          <p:cNvSpPr txBox="1"/>
          <p:nvPr/>
        </p:nvSpPr>
        <p:spPr>
          <a:xfrm>
            <a:off x="1176829" y="5564519"/>
            <a:ext cx="3404136" cy="369332"/>
          </a:xfrm>
          <a:prstGeom prst="rect">
            <a:avLst/>
          </a:prstGeom>
          <a:noFill/>
        </p:spPr>
        <p:txBody>
          <a:bodyPr wrap="square" rtlCol="0">
            <a:spAutoFit/>
          </a:bodyPr>
          <a:lstStyle/>
          <a:p>
            <a:r>
              <a:rPr lang="fr-FR" dirty="0">
                <a:latin typeface="Handlee" panose="02000000000000000000" pitchFamily="2" charset="0"/>
              </a:rPr>
              <a:t>Quelle est la « meilleure droite » ?</a:t>
            </a:r>
          </a:p>
        </p:txBody>
      </p:sp>
      <p:sp>
        <p:nvSpPr>
          <p:cNvPr id="26" name="ZoneTexte 25"/>
          <p:cNvSpPr txBox="1"/>
          <p:nvPr/>
        </p:nvSpPr>
        <p:spPr>
          <a:xfrm>
            <a:off x="1176829" y="5933851"/>
            <a:ext cx="5474206" cy="646331"/>
          </a:xfrm>
          <a:prstGeom prst="rect">
            <a:avLst/>
          </a:prstGeom>
          <a:noFill/>
        </p:spPr>
        <p:txBody>
          <a:bodyPr wrap="square" rtlCol="0">
            <a:spAutoFit/>
          </a:bodyPr>
          <a:lstStyle/>
          <a:p>
            <a:r>
              <a:rPr lang="fr-FR" dirty="0">
                <a:latin typeface="Handlee" panose="02000000000000000000" pitchFamily="2" charset="0"/>
              </a:rPr>
              <a:t>On voit que le calcul des coefficients a et b est entaché d’incertitudes, incertitudes qu’il va falloir estimer.</a:t>
            </a:r>
          </a:p>
        </p:txBody>
      </p:sp>
      <p:sp>
        <p:nvSpPr>
          <p:cNvPr id="8" name="Rectangle 1028"/>
          <p:cNvSpPr>
            <a:spLocks noChangeArrowheads="1"/>
          </p:cNvSpPr>
          <p:nvPr/>
        </p:nvSpPr>
        <p:spPr bwMode="auto">
          <a:xfrm>
            <a:off x="6106126" y="2679991"/>
            <a:ext cx="5760979" cy="30463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lvl="1" eaLnBrk="0" hangingPunct="0">
              <a:spcBef>
                <a:spcPts val="1200"/>
              </a:spcBef>
            </a:pPr>
            <a:r>
              <a:rPr kumimoji="1" lang="fr-FR" sz="2000" dirty="0">
                <a:latin typeface="Arial" charset="0"/>
              </a:rPr>
              <a:t>L’incertitude sur les coefficients a ou b est évalué par l’écart-type :</a:t>
            </a:r>
          </a:p>
          <a:p>
            <a:pPr marL="0" lvl="1" eaLnBrk="0" hangingPunct="0">
              <a:spcBef>
                <a:spcPts val="600"/>
              </a:spcBef>
            </a:pPr>
            <a:endParaRPr kumimoji="1" lang="fr-FR" sz="2000" dirty="0">
              <a:latin typeface="Arial" charset="0"/>
            </a:endParaRPr>
          </a:p>
        </p:txBody>
      </p:sp>
      <mc:AlternateContent xmlns:mc="http://schemas.openxmlformats.org/markup-compatibility/2006" xmlns:a14="http://schemas.microsoft.com/office/drawing/2010/main">
        <mc:Choice Requires="a14">
          <p:sp>
            <p:nvSpPr>
              <p:cNvPr id="9" name="ZoneTexte 8"/>
              <p:cNvSpPr txBox="1"/>
              <p:nvPr/>
            </p:nvSpPr>
            <p:spPr>
              <a:xfrm>
                <a:off x="8290110" y="3427265"/>
                <a:ext cx="1597962" cy="656013"/>
              </a:xfrm>
              <a:prstGeom prst="rect">
                <a:avLst/>
              </a:prstGeom>
              <a:noFill/>
              <a:ln w="28575">
                <a:solidFill>
                  <a:srgbClr val="FF2D80"/>
                </a:solidFill>
              </a:ln>
            </p:spPr>
            <p:txBody>
              <a:bodyPr wrap="square" rtlCol="0">
                <a:spAutoFit/>
              </a:bodyPr>
              <a:lstStyle/>
              <a:p>
                <a:r>
                  <a:rPr kumimoji="1" lang="fr-FR" i="1" dirty="0">
                    <a:solidFill>
                      <a:schemeClr val="tx1"/>
                    </a:solidFill>
                    <a:ea typeface="Cambria Math" panose="02040503050406030204" pitchFamily="18" charset="0"/>
                  </a:rPr>
                  <a:t>s</a:t>
                </a:r>
                <a14:m>
                  <m:oMath xmlns:m="http://schemas.openxmlformats.org/officeDocument/2006/math">
                    <m:d>
                      <m:dPr>
                        <m:ctrlPr>
                          <a:rPr kumimoji="1" lang="fr-FR" i="1">
                            <a:solidFill>
                              <a:schemeClr val="tx1"/>
                            </a:solidFill>
                            <a:latin typeface="Cambria Math" panose="02040503050406030204" pitchFamily="18" charset="0"/>
                            <a:ea typeface="Cambria Math" panose="02040503050406030204" pitchFamily="18" charset="0"/>
                          </a:rPr>
                        </m:ctrlPr>
                      </m:dPr>
                      <m:e>
                        <m:r>
                          <a:rPr kumimoji="1" lang="fr-FR" i="1">
                            <a:solidFill>
                              <a:schemeClr val="tx1"/>
                            </a:solidFill>
                            <a:latin typeface="Cambria Math" panose="02040503050406030204" pitchFamily="18" charset="0"/>
                            <a:ea typeface="Cambria Math" panose="02040503050406030204" pitchFamily="18" charset="0"/>
                          </a:rPr>
                          <m:t>𝑎</m:t>
                        </m:r>
                      </m:e>
                    </m:d>
                    <m:r>
                      <a:rPr kumimoji="1" lang="fr-FR" i="1">
                        <a:solidFill>
                          <a:schemeClr val="tx1"/>
                        </a:solidFill>
                        <a:latin typeface="Cambria Math" panose="02040503050406030204" pitchFamily="18" charset="0"/>
                      </a:rPr>
                      <m:t>=</m:t>
                    </m:r>
                    <m:rad>
                      <m:radPr>
                        <m:degHide m:val="on"/>
                        <m:ctrlPr>
                          <a:rPr kumimoji="1" lang="fr-FR" i="1">
                            <a:solidFill>
                              <a:schemeClr val="tx1"/>
                            </a:solidFill>
                            <a:latin typeface="Cambria Math" panose="02040503050406030204" pitchFamily="18" charset="0"/>
                          </a:rPr>
                        </m:ctrlPr>
                      </m:radPr>
                      <m:deg/>
                      <m:e>
                        <m:f>
                          <m:fPr>
                            <m:ctrlPr>
                              <a:rPr kumimoji="1" lang="fr-FR" i="1">
                                <a:solidFill>
                                  <a:schemeClr val="tx1"/>
                                </a:solidFill>
                                <a:latin typeface="Cambria Math" panose="02040503050406030204" pitchFamily="18" charset="0"/>
                              </a:rPr>
                            </m:ctrlPr>
                          </m:fPr>
                          <m:num>
                            <m:sSubSup>
                              <m:sSubSupPr>
                                <m:ctrlPr>
                                  <a:rPr kumimoji="1" lang="fr-FR" i="1">
                                    <a:solidFill>
                                      <a:schemeClr val="tx1"/>
                                    </a:solidFill>
                                    <a:latin typeface="Cambria Math" panose="02040503050406030204" pitchFamily="18" charset="0"/>
                                    <a:ea typeface="Cambria Math" panose="02040503050406030204" pitchFamily="18" charset="0"/>
                                  </a:rPr>
                                </m:ctrlPr>
                              </m:sSubSupPr>
                              <m:e>
                                <m:r>
                                  <a:rPr kumimoji="1" lang="fr-FR" i="1">
                                    <a:solidFill>
                                      <a:schemeClr val="tx1"/>
                                    </a:solidFill>
                                    <a:latin typeface="Cambria Math" panose="02040503050406030204" pitchFamily="18" charset="0"/>
                                    <a:ea typeface="Cambria Math" panose="02040503050406030204" pitchFamily="18" charset="0"/>
                                  </a:rPr>
                                  <m:t>𝜎</m:t>
                                </m:r>
                              </m:e>
                              <m:sub>
                                <m:r>
                                  <a:rPr kumimoji="1" lang="fr-FR" i="1">
                                    <a:solidFill>
                                      <a:schemeClr val="tx1"/>
                                    </a:solidFill>
                                    <a:latin typeface="Cambria Math" panose="02040503050406030204" pitchFamily="18" charset="0"/>
                                  </a:rPr>
                                  <m:t>0</m:t>
                                </m:r>
                              </m:sub>
                              <m:sup>
                                <m:r>
                                  <a:rPr kumimoji="1" lang="fr-FR" i="1">
                                    <a:solidFill>
                                      <a:schemeClr val="tx1"/>
                                    </a:solidFill>
                                    <a:latin typeface="Cambria Math" panose="02040503050406030204" pitchFamily="18" charset="0"/>
                                  </a:rPr>
                                  <m:t>2</m:t>
                                </m:r>
                              </m:sup>
                            </m:sSubSup>
                          </m:num>
                          <m:den>
                            <m:r>
                              <a:rPr kumimoji="1" lang="fr-FR" i="1">
                                <a:solidFill>
                                  <a:schemeClr val="tx1"/>
                                </a:solidFill>
                                <a:latin typeface="Cambria Math" panose="02040503050406030204" pitchFamily="18" charset="0"/>
                              </a:rPr>
                              <m:t>𝑁</m:t>
                            </m:r>
                            <m:sSubSup>
                              <m:sSubSupPr>
                                <m:ctrlPr>
                                  <a:rPr kumimoji="1" lang="fr-FR" i="1">
                                    <a:solidFill>
                                      <a:schemeClr val="tx1"/>
                                    </a:solidFill>
                                    <a:latin typeface="Cambria Math" panose="02040503050406030204" pitchFamily="18" charset="0"/>
                                  </a:rPr>
                                </m:ctrlPr>
                              </m:sSubSupPr>
                              <m:e>
                                <m:r>
                                  <a:rPr kumimoji="1" lang="fr-FR" i="1">
                                    <a:solidFill>
                                      <a:schemeClr val="tx1"/>
                                    </a:solidFill>
                                    <a:latin typeface="Cambria Math" panose="02040503050406030204" pitchFamily="18" charset="0"/>
                                    <a:ea typeface="Cambria Math" panose="02040503050406030204" pitchFamily="18" charset="0"/>
                                  </a:rPr>
                                  <m:t>𝜎</m:t>
                                </m:r>
                              </m:e>
                              <m:sub>
                                <m:r>
                                  <a:rPr kumimoji="1" lang="fr-FR" i="1">
                                    <a:solidFill>
                                      <a:schemeClr val="tx1"/>
                                    </a:solidFill>
                                    <a:latin typeface="Cambria Math" panose="02040503050406030204" pitchFamily="18" charset="0"/>
                                  </a:rPr>
                                  <m:t>𝑁𝑥</m:t>
                                </m:r>
                              </m:sub>
                              <m:sup>
                                <m:r>
                                  <a:rPr kumimoji="1" lang="fr-FR" i="1">
                                    <a:solidFill>
                                      <a:schemeClr val="tx1"/>
                                    </a:solidFill>
                                    <a:latin typeface="Cambria Math" panose="02040503050406030204" pitchFamily="18" charset="0"/>
                                  </a:rPr>
                                  <m:t>2</m:t>
                                </m:r>
                              </m:sup>
                            </m:sSubSup>
                          </m:den>
                        </m:f>
                      </m:e>
                    </m:rad>
                  </m:oMath>
                </a14:m>
                <a:endParaRPr lang="fr-FR" dirty="0">
                  <a:solidFill>
                    <a:schemeClr val="tx1"/>
                  </a:solidFill>
                </a:endParaRPr>
              </a:p>
            </p:txBody>
          </p:sp>
        </mc:Choice>
        <mc:Fallback xmlns="">
          <p:sp>
            <p:nvSpPr>
              <p:cNvPr id="9" name="ZoneTexte 8"/>
              <p:cNvSpPr txBox="1">
                <a:spLocks noRot="1" noChangeAspect="1" noMove="1" noResize="1" noEditPoints="1" noAdjustHandles="1" noChangeArrowheads="1" noChangeShapeType="1" noTextEdit="1"/>
              </p:cNvSpPr>
              <p:nvPr/>
            </p:nvSpPr>
            <p:spPr>
              <a:xfrm>
                <a:off x="8290110" y="3427265"/>
                <a:ext cx="1597962" cy="656013"/>
              </a:xfrm>
              <a:prstGeom prst="rect">
                <a:avLst/>
              </a:prstGeom>
              <a:blipFill>
                <a:blip r:embed="rId3"/>
                <a:stretch>
                  <a:fillRect l="-2622"/>
                </a:stretch>
              </a:blipFill>
              <a:ln w="28575">
                <a:solidFill>
                  <a:srgbClr val="FF2D80"/>
                </a:solidFill>
              </a:ln>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0" name="ZoneTexte 9"/>
              <p:cNvSpPr txBox="1"/>
              <p:nvPr/>
            </p:nvSpPr>
            <p:spPr>
              <a:xfrm>
                <a:off x="8290110" y="4406678"/>
                <a:ext cx="2539256" cy="656013"/>
              </a:xfrm>
              <a:prstGeom prst="rect">
                <a:avLst/>
              </a:prstGeom>
              <a:noFill/>
              <a:ln w="28575">
                <a:solidFill>
                  <a:srgbClr val="FF2D80"/>
                </a:solidFill>
              </a:ln>
            </p:spPr>
            <p:txBody>
              <a:bodyPr wrap="square" rtlCol="0">
                <a:spAutoFit/>
              </a:bodyPr>
              <a:lstStyle/>
              <a:p>
                <a:r>
                  <a:rPr kumimoji="1" lang="fr-FR" i="1" dirty="0">
                    <a:solidFill>
                      <a:schemeClr val="tx1"/>
                    </a:solidFill>
                    <a:ea typeface="Cambria Math" panose="02040503050406030204" pitchFamily="18" charset="0"/>
                  </a:rPr>
                  <a:t>s</a:t>
                </a:r>
                <a14:m>
                  <m:oMath xmlns:m="http://schemas.openxmlformats.org/officeDocument/2006/math">
                    <m:d>
                      <m:dPr>
                        <m:ctrlPr>
                          <a:rPr kumimoji="1" lang="fr-FR" i="1">
                            <a:solidFill>
                              <a:schemeClr val="tx1"/>
                            </a:solidFill>
                            <a:latin typeface="Cambria Math" panose="02040503050406030204" pitchFamily="18" charset="0"/>
                            <a:ea typeface="Cambria Math" panose="02040503050406030204" pitchFamily="18" charset="0"/>
                          </a:rPr>
                        </m:ctrlPr>
                      </m:dPr>
                      <m:e>
                        <m:r>
                          <a:rPr kumimoji="1" lang="fr-FR" b="0" i="1" smtClean="0">
                            <a:solidFill>
                              <a:schemeClr val="tx1"/>
                            </a:solidFill>
                            <a:latin typeface="Cambria Math" panose="02040503050406030204" pitchFamily="18" charset="0"/>
                            <a:ea typeface="Cambria Math" panose="02040503050406030204" pitchFamily="18" charset="0"/>
                          </a:rPr>
                          <m:t>𝑏</m:t>
                        </m:r>
                      </m:e>
                    </m:d>
                    <m:r>
                      <a:rPr kumimoji="1" lang="fr-FR" i="1">
                        <a:solidFill>
                          <a:schemeClr val="tx1"/>
                        </a:solidFill>
                        <a:latin typeface="Cambria Math" panose="02040503050406030204" pitchFamily="18" charset="0"/>
                      </a:rPr>
                      <m:t>=</m:t>
                    </m:r>
                    <m:rad>
                      <m:radPr>
                        <m:degHide m:val="on"/>
                        <m:ctrlPr>
                          <a:rPr kumimoji="1" lang="fr-FR" i="1">
                            <a:solidFill>
                              <a:schemeClr val="tx1"/>
                            </a:solidFill>
                            <a:latin typeface="Cambria Math" panose="02040503050406030204" pitchFamily="18" charset="0"/>
                          </a:rPr>
                        </m:ctrlPr>
                      </m:radPr>
                      <m:deg/>
                      <m:e>
                        <m:f>
                          <m:fPr>
                            <m:ctrlPr>
                              <a:rPr kumimoji="1" lang="fr-FR" i="1">
                                <a:solidFill>
                                  <a:schemeClr val="tx1"/>
                                </a:solidFill>
                                <a:latin typeface="Cambria Math" panose="02040503050406030204" pitchFamily="18" charset="0"/>
                              </a:rPr>
                            </m:ctrlPr>
                          </m:fPr>
                          <m:num>
                            <m:sSubSup>
                              <m:sSubSupPr>
                                <m:ctrlPr>
                                  <a:rPr kumimoji="1" lang="fr-FR" i="1">
                                    <a:solidFill>
                                      <a:schemeClr val="tx1"/>
                                    </a:solidFill>
                                    <a:latin typeface="Cambria Math" panose="02040503050406030204" pitchFamily="18" charset="0"/>
                                    <a:ea typeface="Cambria Math" panose="02040503050406030204" pitchFamily="18" charset="0"/>
                                  </a:rPr>
                                </m:ctrlPr>
                              </m:sSubSupPr>
                              <m:e>
                                <m:r>
                                  <a:rPr kumimoji="1" lang="fr-FR" i="1">
                                    <a:solidFill>
                                      <a:schemeClr val="tx1"/>
                                    </a:solidFill>
                                    <a:latin typeface="Cambria Math" panose="02040503050406030204" pitchFamily="18" charset="0"/>
                                    <a:ea typeface="Cambria Math" panose="02040503050406030204" pitchFamily="18" charset="0"/>
                                  </a:rPr>
                                  <m:t>𝜎</m:t>
                                </m:r>
                              </m:e>
                              <m:sub>
                                <m:r>
                                  <a:rPr kumimoji="1" lang="fr-FR" i="1">
                                    <a:solidFill>
                                      <a:schemeClr val="tx1"/>
                                    </a:solidFill>
                                    <a:latin typeface="Cambria Math" panose="02040503050406030204" pitchFamily="18" charset="0"/>
                                  </a:rPr>
                                  <m:t>0</m:t>
                                </m:r>
                              </m:sub>
                              <m:sup>
                                <m:r>
                                  <a:rPr kumimoji="1" lang="fr-FR" i="1">
                                    <a:solidFill>
                                      <a:schemeClr val="tx1"/>
                                    </a:solidFill>
                                    <a:latin typeface="Cambria Math" panose="02040503050406030204" pitchFamily="18" charset="0"/>
                                  </a:rPr>
                                  <m:t>2</m:t>
                                </m:r>
                              </m:sup>
                            </m:sSubSup>
                          </m:num>
                          <m:den>
                            <m:r>
                              <a:rPr kumimoji="1" lang="fr-FR" i="1">
                                <a:solidFill>
                                  <a:schemeClr val="tx1"/>
                                </a:solidFill>
                                <a:latin typeface="Cambria Math" panose="02040503050406030204" pitchFamily="18" charset="0"/>
                              </a:rPr>
                              <m:t>𝑁</m:t>
                            </m:r>
                          </m:den>
                        </m:f>
                        <m:r>
                          <a:rPr kumimoji="1" lang="fr-FR" b="0" i="1" smtClean="0">
                            <a:solidFill>
                              <a:schemeClr val="tx1"/>
                            </a:solidFill>
                            <a:latin typeface="Cambria Math" panose="02040503050406030204" pitchFamily="18" charset="0"/>
                          </a:rPr>
                          <m:t>+</m:t>
                        </m:r>
                        <m:d>
                          <m:dPr>
                            <m:ctrlPr>
                              <a:rPr kumimoji="1" lang="fr-FR" b="0" i="1" smtClean="0">
                                <a:solidFill>
                                  <a:schemeClr val="tx1"/>
                                </a:solidFill>
                                <a:latin typeface="Cambria Math" panose="02040503050406030204" pitchFamily="18" charset="0"/>
                              </a:rPr>
                            </m:ctrlPr>
                          </m:dPr>
                          <m:e>
                            <m:r>
                              <a:rPr kumimoji="1" lang="fr-FR" b="0" i="1" smtClean="0">
                                <a:solidFill>
                                  <a:schemeClr val="tx1"/>
                                </a:solidFill>
                                <a:latin typeface="Cambria Math" panose="02040503050406030204" pitchFamily="18" charset="0"/>
                              </a:rPr>
                              <m:t>1+</m:t>
                            </m:r>
                            <m:f>
                              <m:fPr>
                                <m:ctrlPr>
                                  <a:rPr kumimoji="1" lang="fr-FR" i="1">
                                    <a:solidFill>
                                      <a:schemeClr val="tx1"/>
                                    </a:solidFill>
                                    <a:latin typeface="Cambria Math" panose="02040503050406030204" pitchFamily="18" charset="0"/>
                                  </a:rPr>
                                </m:ctrlPr>
                              </m:fPr>
                              <m:num>
                                <m:sSup>
                                  <m:sSupPr>
                                    <m:ctrlPr>
                                      <a:rPr kumimoji="1" lang="fr-FR" i="1" smtClean="0">
                                        <a:solidFill>
                                          <a:schemeClr val="tx1"/>
                                        </a:solidFill>
                                        <a:latin typeface="Cambria Math" panose="02040503050406030204" pitchFamily="18" charset="0"/>
                                      </a:rPr>
                                    </m:ctrlPr>
                                  </m:sSupPr>
                                  <m:e>
                                    <m:d>
                                      <m:dPr>
                                        <m:ctrlPr>
                                          <a:rPr kumimoji="1" lang="fr-FR" i="1" smtClean="0">
                                            <a:solidFill>
                                              <a:schemeClr val="tx1"/>
                                            </a:solidFill>
                                            <a:latin typeface="Cambria Math" panose="02040503050406030204" pitchFamily="18" charset="0"/>
                                          </a:rPr>
                                        </m:ctrlPr>
                                      </m:dPr>
                                      <m:e>
                                        <m:acc>
                                          <m:accPr>
                                            <m:chr m:val="̅"/>
                                            <m:ctrlPr>
                                              <a:rPr kumimoji="1" lang="fr-FR" i="1" smtClean="0">
                                                <a:solidFill>
                                                  <a:schemeClr val="tx1"/>
                                                </a:solidFill>
                                                <a:latin typeface="Cambria Math" panose="02040503050406030204" pitchFamily="18" charset="0"/>
                                                <a:ea typeface="Cambria Math" panose="02040503050406030204" pitchFamily="18" charset="0"/>
                                              </a:rPr>
                                            </m:ctrlPr>
                                          </m:accPr>
                                          <m:e>
                                            <m:r>
                                              <a:rPr kumimoji="1" lang="fr-FR" b="0" i="1" smtClean="0">
                                                <a:solidFill>
                                                  <a:schemeClr val="tx1"/>
                                                </a:solidFill>
                                                <a:latin typeface="Cambria Math" panose="02040503050406030204" pitchFamily="18" charset="0"/>
                                                <a:ea typeface="Cambria Math" panose="02040503050406030204" pitchFamily="18" charset="0"/>
                                              </a:rPr>
                                              <m:t>𝑥</m:t>
                                            </m:r>
                                          </m:e>
                                        </m:acc>
                                      </m:e>
                                    </m:d>
                                  </m:e>
                                  <m:sup>
                                    <m:r>
                                      <a:rPr kumimoji="1" lang="fr-FR" b="0" i="1" smtClean="0">
                                        <a:solidFill>
                                          <a:schemeClr val="tx1"/>
                                        </a:solidFill>
                                        <a:latin typeface="Cambria Math" panose="02040503050406030204" pitchFamily="18" charset="0"/>
                                      </a:rPr>
                                      <m:t>2</m:t>
                                    </m:r>
                                  </m:sup>
                                </m:sSup>
                              </m:num>
                              <m:den>
                                <m:sSubSup>
                                  <m:sSubSupPr>
                                    <m:ctrlPr>
                                      <a:rPr kumimoji="1" lang="fr-FR" i="1">
                                        <a:solidFill>
                                          <a:schemeClr val="tx1"/>
                                        </a:solidFill>
                                        <a:latin typeface="Cambria Math" panose="02040503050406030204" pitchFamily="18" charset="0"/>
                                      </a:rPr>
                                    </m:ctrlPr>
                                  </m:sSubSupPr>
                                  <m:e>
                                    <m:r>
                                      <a:rPr kumimoji="1" lang="fr-FR" i="1">
                                        <a:solidFill>
                                          <a:schemeClr val="tx1"/>
                                        </a:solidFill>
                                        <a:latin typeface="Cambria Math" panose="02040503050406030204" pitchFamily="18" charset="0"/>
                                        <a:ea typeface="Cambria Math" panose="02040503050406030204" pitchFamily="18" charset="0"/>
                                      </a:rPr>
                                      <m:t>𝜎</m:t>
                                    </m:r>
                                  </m:e>
                                  <m:sub>
                                    <m:r>
                                      <a:rPr kumimoji="1" lang="fr-FR" i="1">
                                        <a:solidFill>
                                          <a:schemeClr val="tx1"/>
                                        </a:solidFill>
                                        <a:latin typeface="Cambria Math" panose="02040503050406030204" pitchFamily="18" charset="0"/>
                                      </a:rPr>
                                      <m:t>𝑁𝑥</m:t>
                                    </m:r>
                                  </m:sub>
                                  <m:sup>
                                    <m:r>
                                      <a:rPr kumimoji="1" lang="fr-FR" i="1">
                                        <a:solidFill>
                                          <a:schemeClr val="tx1"/>
                                        </a:solidFill>
                                        <a:latin typeface="Cambria Math" panose="02040503050406030204" pitchFamily="18" charset="0"/>
                                      </a:rPr>
                                      <m:t>2</m:t>
                                    </m:r>
                                  </m:sup>
                                </m:sSubSup>
                              </m:den>
                            </m:f>
                          </m:e>
                        </m:d>
                      </m:e>
                    </m:rad>
                  </m:oMath>
                </a14:m>
                <a:endParaRPr lang="fr-FR" dirty="0">
                  <a:solidFill>
                    <a:schemeClr val="tx1"/>
                  </a:solidFill>
                </a:endParaRPr>
              </a:p>
            </p:txBody>
          </p:sp>
        </mc:Choice>
        <mc:Fallback xmlns="">
          <p:sp>
            <p:nvSpPr>
              <p:cNvPr id="10" name="ZoneTexte 9"/>
              <p:cNvSpPr txBox="1">
                <a:spLocks noRot="1" noChangeAspect="1" noMove="1" noResize="1" noEditPoints="1" noAdjustHandles="1" noChangeArrowheads="1" noChangeShapeType="1" noTextEdit="1"/>
              </p:cNvSpPr>
              <p:nvPr/>
            </p:nvSpPr>
            <p:spPr>
              <a:xfrm>
                <a:off x="8290110" y="4406678"/>
                <a:ext cx="2539256" cy="656013"/>
              </a:xfrm>
              <a:prstGeom prst="rect">
                <a:avLst/>
              </a:prstGeom>
              <a:blipFill>
                <a:blip r:embed="rId4"/>
                <a:stretch>
                  <a:fillRect l="-1663"/>
                </a:stretch>
              </a:blipFill>
              <a:ln w="28575">
                <a:solidFill>
                  <a:srgbClr val="FF2D80"/>
                </a:solidFill>
              </a:ln>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2" name="ZoneTexte 1"/>
              <p:cNvSpPr txBox="1"/>
              <p:nvPr/>
            </p:nvSpPr>
            <p:spPr>
              <a:xfrm>
                <a:off x="8439768" y="5313336"/>
                <a:ext cx="1944571" cy="261290"/>
              </a:xfrm>
              <a:prstGeom prst="rect">
                <a:avLst/>
              </a:prstGeom>
              <a:noFill/>
            </p:spPr>
            <p:txBody>
              <a:bodyPr wrap="none" lIns="0" tIns="0" rIns="0" bIns="0" rtlCol="0">
                <a:spAutoFit/>
              </a:bodyPr>
              <a:lstStyle/>
              <a:p>
                <a:r>
                  <a:rPr lang="fr-FR" sz="1200" dirty="0"/>
                  <a:t>avec : </a:t>
                </a:r>
                <a14:m>
                  <m:oMath xmlns:m="http://schemas.openxmlformats.org/officeDocument/2006/math">
                    <m:sSup>
                      <m:sSupPr>
                        <m:ctrlPr>
                          <a:rPr lang="fr-FR" sz="1200" i="1" smtClean="0">
                            <a:latin typeface="Cambria Math" panose="02040503050406030204" pitchFamily="18" charset="0"/>
                          </a:rPr>
                        </m:ctrlPr>
                      </m:sSupPr>
                      <m:e>
                        <m:sSub>
                          <m:sSubPr>
                            <m:ctrlPr>
                              <a:rPr lang="fr-FR" sz="1200" i="1" smtClean="0">
                                <a:latin typeface="Cambria Math" panose="02040503050406030204" pitchFamily="18" charset="0"/>
                              </a:rPr>
                            </m:ctrlPr>
                          </m:sSubPr>
                          <m:e>
                            <m:r>
                              <a:rPr lang="fr-FR" sz="1200" i="1" smtClean="0">
                                <a:latin typeface="Cambria Math" panose="02040503050406030204" pitchFamily="18" charset="0"/>
                                <a:ea typeface="Cambria Math" panose="02040503050406030204" pitchFamily="18" charset="0"/>
                              </a:rPr>
                              <m:t>𝜎</m:t>
                            </m:r>
                          </m:e>
                          <m:sub>
                            <m:r>
                              <a:rPr lang="fr-FR" sz="1200" b="0" i="1" smtClean="0">
                                <a:latin typeface="Cambria Math" panose="02040503050406030204" pitchFamily="18" charset="0"/>
                              </a:rPr>
                              <m:t>0</m:t>
                            </m:r>
                          </m:sub>
                        </m:sSub>
                      </m:e>
                      <m:sup>
                        <m:r>
                          <a:rPr lang="fr-FR" sz="1200" b="0" i="1" smtClean="0">
                            <a:latin typeface="Cambria Math" panose="02040503050406030204" pitchFamily="18" charset="0"/>
                          </a:rPr>
                          <m:t>2</m:t>
                        </m:r>
                      </m:sup>
                    </m:sSup>
                    <m:r>
                      <a:rPr lang="fr-FR" sz="1200" b="0" i="1" smtClean="0">
                        <a:latin typeface="Cambria Math" panose="02040503050406030204" pitchFamily="18" charset="0"/>
                      </a:rPr>
                      <m:t>=</m:t>
                    </m:r>
                    <m:f>
                      <m:fPr>
                        <m:ctrlPr>
                          <a:rPr lang="fr-FR" sz="1200" b="0" i="1" smtClean="0">
                            <a:latin typeface="Cambria Math" panose="02040503050406030204" pitchFamily="18" charset="0"/>
                          </a:rPr>
                        </m:ctrlPr>
                      </m:fPr>
                      <m:num>
                        <m:r>
                          <a:rPr lang="fr-FR" sz="1200" b="0" i="1" smtClean="0">
                            <a:latin typeface="Cambria Math" panose="02040503050406030204" pitchFamily="18" charset="0"/>
                          </a:rPr>
                          <m:t>𝑁</m:t>
                        </m:r>
                      </m:num>
                      <m:den>
                        <m:r>
                          <a:rPr lang="fr-FR" sz="1200" b="0" i="1" smtClean="0">
                            <a:latin typeface="Cambria Math" panose="02040503050406030204" pitchFamily="18" charset="0"/>
                          </a:rPr>
                          <m:t>𝑁</m:t>
                        </m:r>
                        <m:r>
                          <a:rPr lang="fr-FR" sz="1200" b="0" i="1" smtClean="0">
                            <a:latin typeface="Cambria Math" panose="02040503050406030204" pitchFamily="18" charset="0"/>
                          </a:rPr>
                          <m:t>−2</m:t>
                        </m:r>
                      </m:den>
                    </m:f>
                    <m:d>
                      <m:dPr>
                        <m:ctrlPr>
                          <a:rPr lang="fr-FR" sz="1200" b="0" i="1" smtClean="0">
                            <a:latin typeface="Cambria Math" panose="02040503050406030204" pitchFamily="18" charset="0"/>
                          </a:rPr>
                        </m:ctrlPr>
                      </m:dPr>
                      <m:e>
                        <m:r>
                          <a:rPr lang="fr-FR" sz="1200" b="0" i="1" smtClean="0">
                            <a:latin typeface="Cambria Math" panose="02040503050406030204" pitchFamily="18" charset="0"/>
                          </a:rPr>
                          <m:t>1−</m:t>
                        </m:r>
                        <m:sSup>
                          <m:sSupPr>
                            <m:ctrlPr>
                              <a:rPr lang="fr-FR" sz="1200" b="0" i="1" smtClean="0">
                                <a:latin typeface="Cambria Math" panose="02040503050406030204" pitchFamily="18" charset="0"/>
                              </a:rPr>
                            </m:ctrlPr>
                          </m:sSupPr>
                          <m:e>
                            <m:r>
                              <a:rPr lang="fr-FR" sz="1200" b="0" i="1" smtClean="0">
                                <a:latin typeface="Cambria Math" panose="02040503050406030204" pitchFamily="18" charset="0"/>
                              </a:rPr>
                              <m:t>𝑟</m:t>
                            </m:r>
                          </m:e>
                          <m:sup>
                            <m:r>
                              <a:rPr lang="fr-FR" sz="1200" b="0" i="1" smtClean="0">
                                <a:latin typeface="Cambria Math" panose="02040503050406030204" pitchFamily="18" charset="0"/>
                              </a:rPr>
                              <m:t>2</m:t>
                            </m:r>
                          </m:sup>
                        </m:sSup>
                      </m:e>
                    </m:d>
                    <m:sSup>
                      <m:sSupPr>
                        <m:ctrlPr>
                          <a:rPr lang="fr-FR" sz="1200" b="0" i="1" smtClean="0">
                            <a:latin typeface="Cambria Math" panose="02040503050406030204" pitchFamily="18" charset="0"/>
                          </a:rPr>
                        </m:ctrlPr>
                      </m:sSupPr>
                      <m:e>
                        <m:sSub>
                          <m:sSubPr>
                            <m:ctrlPr>
                              <a:rPr lang="fr-FR" sz="1200" b="0" i="1" smtClean="0">
                                <a:latin typeface="Cambria Math" panose="02040503050406030204" pitchFamily="18" charset="0"/>
                              </a:rPr>
                            </m:ctrlPr>
                          </m:sSubPr>
                          <m:e>
                            <m:r>
                              <a:rPr lang="fr-FR" sz="1200" b="0" i="1" smtClean="0">
                                <a:latin typeface="Cambria Math" panose="02040503050406030204" pitchFamily="18" charset="0"/>
                                <a:ea typeface="Cambria Math" panose="02040503050406030204" pitchFamily="18" charset="0"/>
                              </a:rPr>
                              <m:t>𝜎</m:t>
                            </m:r>
                          </m:e>
                          <m:sub>
                            <m:r>
                              <a:rPr lang="fr-FR" sz="1200" b="0" i="1" smtClean="0">
                                <a:latin typeface="Cambria Math" panose="02040503050406030204" pitchFamily="18" charset="0"/>
                              </a:rPr>
                              <m:t>𝑁𝑦</m:t>
                            </m:r>
                          </m:sub>
                        </m:sSub>
                      </m:e>
                      <m:sup>
                        <m:r>
                          <a:rPr lang="fr-FR" sz="1200" b="0" i="1" smtClean="0">
                            <a:latin typeface="Cambria Math" panose="02040503050406030204" pitchFamily="18" charset="0"/>
                          </a:rPr>
                          <m:t>2</m:t>
                        </m:r>
                      </m:sup>
                    </m:sSup>
                  </m:oMath>
                </a14:m>
                <a:endParaRPr lang="fr-FR" sz="1200" dirty="0"/>
              </a:p>
            </p:txBody>
          </p:sp>
        </mc:Choice>
        <mc:Fallback xmlns="">
          <p:sp>
            <p:nvSpPr>
              <p:cNvPr id="2" name="ZoneTexte 1"/>
              <p:cNvSpPr txBox="1">
                <a:spLocks noRot="1" noChangeAspect="1" noMove="1" noResize="1" noEditPoints="1" noAdjustHandles="1" noChangeArrowheads="1" noChangeShapeType="1" noTextEdit="1"/>
              </p:cNvSpPr>
              <p:nvPr/>
            </p:nvSpPr>
            <p:spPr>
              <a:xfrm>
                <a:off x="8439768" y="5313336"/>
                <a:ext cx="1944571" cy="261290"/>
              </a:xfrm>
              <a:prstGeom prst="rect">
                <a:avLst/>
              </a:prstGeom>
              <a:blipFill>
                <a:blip r:embed="rId5"/>
                <a:stretch>
                  <a:fillRect l="-4702" t="-2381" r="-313" b="-23810"/>
                </a:stretch>
              </a:blipFill>
            </p:spPr>
            <p:txBody>
              <a:bodyPr/>
              <a:lstStyle/>
              <a:p>
                <a:r>
                  <a:rPr lang="fr-FR">
                    <a:noFill/>
                  </a:rPr>
                  <a:t> </a:t>
                </a:r>
              </a:p>
            </p:txBody>
          </p:sp>
        </mc:Fallback>
      </mc:AlternateContent>
    </p:spTree>
    <p:extLst>
      <p:ext uri="{BB962C8B-B14F-4D97-AF65-F5344CB8AC3E}">
        <p14:creationId xmlns:p14="http://schemas.microsoft.com/office/powerpoint/2010/main" val="269784910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Image 1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03771" y="2295976"/>
            <a:ext cx="9415034" cy="4759248"/>
          </a:xfrm>
          <a:prstGeom prst="rect">
            <a:avLst/>
          </a:prstGeom>
        </p:spPr>
      </p:pic>
      <p:sp>
        <p:nvSpPr>
          <p:cNvPr id="5" name="Titre 5"/>
          <p:cNvSpPr>
            <a:spLocks noGrp="1"/>
          </p:cNvSpPr>
          <p:nvPr>
            <p:ph type="title"/>
          </p:nvPr>
        </p:nvSpPr>
        <p:spPr>
          <a:xfrm>
            <a:off x="397625" y="810668"/>
            <a:ext cx="11417003" cy="1019481"/>
          </a:xfrm>
        </p:spPr>
        <p:txBody>
          <a:bodyPr>
            <a:normAutofit/>
          </a:bodyPr>
          <a:lstStyle/>
          <a:p>
            <a:r>
              <a:rPr lang="fr-FR" dirty="0"/>
              <a:t>Incertitude de type A</a:t>
            </a:r>
            <a:br>
              <a:rPr lang="fr-FR" dirty="0"/>
            </a:br>
            <a:r>
              <a:rPr lang="fr-FR" sz="2200" dirty="0">
                <a:solidFill>
                  <a:srgbClr val="FF2D80"/>
                </a:solidFill>
              </a:rPr>
              <a:t>Evaluation de l’incertitude sur les coefficients d’une droite de régression linéaire</a:t>
            </a:r>
            <a:endParaRPr lang="en-US" dirty="0">
              <a:solidFill>
                <a:srgbClr val="FF2D80"/>
              </a:solidFill>
            </a:endParaRPr>
          </a:p>
        </p:txBody>
      </p:sp>
      <p:sp>
        <p:nvSpPr>
          <p:cNvPr id="6" name="Rectangle 1028"/>
          <p:cNvSpPr>
            <a:spLocks noChangeArrowheads="1"/>
          </p:cNvSpPr>
          <p:nvPr/>
        </p:nvSpPr>
        <p:spPr bwMode="auto">
          <a:xfrm>
            <a:off x="671059" y="1830149"/>
            <a:ext cx="10082665" cy="4969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lvl="1" indent="180975" eaLnBrk="0" hangingPunct="0">
              <a:spcBef>
                <a:spcPts val="1200"/>
              </a:spcBef>
              <a:buFont typeface="Wingdings" pitchFamily="2" charset="2"/>
              <a:buChar char="§"/>
            </a:pPr>
            <a:r>
              <a:rPr kumimoji="1" lang="fr-FR" sz="2000" dirty="0">
                <a:solidFill>
                  <a:srgbClr val="FF2D80"/>
                </a:solidFill>
                <a:latin typeface="Arial" charset="0"/>
              </a:rPr>
              <a:t>Fonction </a:t>
            </a:r>
            <a:r>
              <a:rPr kumimoji="1" lang="fr-FR" sz="2000" b="1" dirty="0">
                <a:solidFill>
                  <a:srgbClr val="FF2D80"/>
                </a:solidFill>
                <a:latin typeface="Arial" charset="0"/>
              </a:rPr>
              <a:t>DROITEREG </a:t>
            </a:r>
            <a:r>
              <a:rPr kumimoji="1" lang="fr-FR" sz="2000" dirty="0">
                <a:solidFill>
                  <a:srgbClr val="FF2D80"/>
                </a:solidFill>
                <a:latin typeface="Arial" charset="0"/>
              </a:rPr>
              <a:t>sur Excel</a:t>
            </a:r>
            <a:endParaRPr kumimoji="1" lang="fr-FR" sz="2000" dirty="0">
              <a:latin typeface="Arial" charset="0"/>
            </a:endParaRPr>
          </a:p>
        </p:txBody>
      </p:sp>
      <p:sp>
        <p:nvSpPr>
          <p:cNvPr id="4" name="Rectangle 3"/>
          <p:cNvSpPr/>
          <p:nvPr/>
        </p:nvSpPr>
        <p:spPr>
          <a:xfrm>
            <a:off x="1138970" y="6504215"/>
            <a:ext cx="9744635" cy="3537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64214607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370" name="Picture 22"/>
          <p:cNvPicPr>
            <a:picLocks noChangeAspect="1" noChangeArrowheads="1"/>
          </p:cNvPicPr>
          <p:nvPr/>
        </p:nvPicPr>
        <p:blipFill>
          <a:blip r:embed="rId3">
            <a:extLst>
              <a:ext uri="{28A0092B-C50C-407E-A947-70E740481C1C}">
                <a14:useLocalDpi xmlns:a14="http://schemas.microsoft.com/office/drawing/2010/main" val="0"/>
              </a:ext>
            </a:extLst>
          </a:blip>
          <a:srcRect l="5424" r="2721"/>
          <a:stretch>
            <a:fillRect/>
          </a:stretch>
        </p:blipFill>
        <p:spPr bwMode="auto">
          <a:xfrm>
            <a:off x="790976" y="4516501"/>
            <a:ext cx="5540375" cy="1036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1" name="Rectangle 29"/>
          <p:cNvSpPr>
            <a:spLocks noGrp="1" noChangeArrowheads="1"/>
          </p:cNvSpPr>
          <p:nvPr>
            <p:ph type="sldNum" sz="quarter" idx="12"/>
          </p:nvPr>
        </p:nvSpPr>
        <p:spPr/>
        <p:txBody>
          <a:bodyPr/>
          <a:lstStyle/>
          <a:p>
            <a:pPr>
              <a:defRPr/>
            </a:pPr>
            <a:fld id="{8CFE4E4B-2C62-4D0B-9660-EEDF5FFA734B}" type="slidenum">
              <a:rPr lang="fr-FR"/>
              <a:pPr>
                <a:defRPr/>
              </a:pPr>
              <a:t>33</a:t>
            </a:fld>
            <a:endParaRPr lang="fr-FR"/>
          </a:p>
        </p:txBody>
      </p:sp>
      <p:sp>
        <p:nvSpPr>
          <p:cNvPr id="58372" name="Rectangle 1028"/>
          <p:cNvSpPr>
            <a:spLocks noChangeArrowheads="1"/>
          </p:cNvSpPr>
          <p:nvPr/>
        </p:nvSpPr>
        <p:spPr bwMode="auto">
          <a:xfrm>
            <a:off x="518659" y="2028583"/>
            <a:ext cx="10301741" cy="1550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lvl="1" indent="180975" eaLnBrk="0" hangingPunct="0">
              <a:spcBef>
                <a:spcPts val="1200"/>
              </a:spcBef>
              <a:buFont typeface="Wingdings" pitchFamily="2" charset="2"/>
              <a:buChar char="§"/>
            </a:pPr>
            <a:r>
              <a:rPr kumimoji="1" lang="fr-FR" sz="2000" dirty="0">
                <a:solidFill>
                  <a:srgbClr val="FF2D80"/>
                </a:solidFill>
                <a:latin typeface="Arial" charset="0"/>
              </a:rPr>
              <a:t>Fonction </a:t>
            </a:r>
            <a:r>
              <a:rPr kumimoji="1" lang="fr-FR" sz="2000" b="1" dirty="0">
                <a:solidFill>
                  <a:srgbClr val="FF2D80"/>
                </a:solidFill>
                <a:latin typeface="Arial" charset="0"/>
              </a:rPr>
              <a:t>DROITEREG </a:t>
            </a:r>
            <a:r>
              <a:rPr kumimoji="1" lang="fr-FR" sz="2000" dirty="0">
                <a:solidFill>
                  <a:srgbClr val="FF2D80"/>
                </a:solidFill>
                <a:latin typeface="Arial" charset="0"/>
              </a:rPr>
              <a:t>sur Excel</a:t>
            </a:r>
          </a:p>
          <a:p>
            <a:pPr marL="0" lvl="1" eaLnBrk="0" hangingPunct="0">
              <a:spcBef>
                <a:spcPts val="1200"/>
              </a:spcBef>
            </a:pPr>
            <a:r>
              <a:rPr kumimoji="1" lang="fr-FR" sz="2000" dirty="0">
                <a:latin typeface="Arial" charset="0"/>
              </a:rPr>
              <a:t>Il faut sélectionner une matrice 6 cases et faire </a:t>
            </a:r>
            <a:r>
              <a:rPr kumimoji="1" lang="fr-FR" sz="2000" b="1" dirty="0">
                <a:latin typeface="Arial" charset="0"/>
              </a:rPr>
              <a:t>insertion / fonction / DROITEREG</a:t>
            </a:r>
            <a:br>
              <a:rPr kumimoji="1" lang="fr-FR" sz="2000" b="1" dirty="0">
                <a:latin typeface="Arial" charset="0"/>
              </a:rPr>
            </a:br>
            <a:r>
              <a:rPr kumimoji="1" lang="fr-FR" sz="2000" dirty="0">
                <a:latin typeface="Arial" charset="0"/>
              </a:rPr>
              <a:t>ou taper  = DROITEREG(données Y ; données X ; 1; 1) : sélectionner les données Y et X</a:t>
            </a:r>
            <a:br>
              <a:rPr kumimoji="1" lang="fr-FR" sz="2000" dirty="0">
                <a:latin typeface="Arial" charset="0"/>
              </a:rPr>
            </a:br>
            <a:r>
              <a:rPr kumimoji="1" lang="fr-FR" sz="2000" dirty="0">
                <a:latin typeface="Arial" charset="0"/>
              </a:rPr>
              <a:t>dans les deux cas, valider avec</a:t>
            </a:r>
            <a:endParaRPr kumimoji="1" lang="fr-FR" sz="2000" b="1" dirty="0">
              <a:latin typeface="Arial" charset="0"/>
            </a:endParaRPr>
          </a:p>
          <a:p>
            <a:pPr marL="0" lvl="1" eaLnBrk="0" hangingPunct="0">
              <a:spcBef>
                <a:spcPts val="600"/>
              </a:spcBef>
            </a:pPr>
            <a:endParaRPr kumimoji="1" lang="fr-FR" sz="2000" dirty="0">
              <a:latin typeface="Arial" charset="0"/>
            </a:endParaRPr>
          </a:p>
          <a:p>
            <a:pPr marL="0" lvl="1" eaLnBrk="0" hangingPunct="0">
              <a:spcBef>
                <a:spcPts val="600"/>
              </a:spcBef>
            </a:pPr>
            <a:r>
              <a:rPr kumimoji="1" lang="fr-FR" sz="2000" dirty="0">
                <a:latin typeface="Arial" charset="0"/>
              </a:rPr>
              <a:t>On obtient :</a:t>
            </a:r>
          </a:p>
        </p:txBody>
      </p:sp>
      <p:grpSp>
        <p:nvGrpSpPr>
          <p:cNvPr id="237571" name="Group 1047"/>
          <p:cNvGrpSpPr>
            <a:grpSpLocks/>
          </p:cNvGrpSpPr>
          <p:nvPr/>
        </p:nvGrpSpPr>
        <p:grpSpPr bwMode="auto">
          <a:xfrm>
            <a:off x="1287863" y="4056127"/>
            <a:ext cx="7302500" cy="1673225"/>
            <a:chOff x="739" y="2830"/>
            <a:chExt cx="4600" cy="1054"/>
          </a:xfrm>
        </p:grpSpPr>
        <p:grpSp>
          <p:nvGrpSpPr>
            <p:cNvPr id="58376" name="Group 1029"/>
            <p:cNvGrpSpPr>
              <a:grpSpLocks/>
            </p:cNvGrpSpPr>
            <p:nvPr/>
          </p:nvGrpSpPr>
          <p:grpSpPr bwMode="auto">
            <a:xfrm>
              <a:off x="739" y="2830"/>
              <a:ext cx="3459" cy="1054"/>
              <a:chOff x="3508" y="2975"/>
              <a:chExt cx="6715" cy="1568"/>
            </a:xfrm>
          </p:grpSpPr>
          <p:sp>
            <p:nvSpPr>
              <p:cNvPr id="58378" name="Line 1031"/>
              <p:cNvSpPr>
                <a:spLocks noChangeShapeType="1"/>
              </p:cNvSpPr>
              <p:nvPr/>
            </p:nvSpPr>
            <p:spPr bwMode="auto">
              <a:xfrm>
                <a:off x="4165" y="3460"/>
                <a:ext cx="559" cy="42"/>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GB"/>
              </a:p>
            </p:txBody>
          </p:sp>
          <p:sp>
            <p:nvSpPr>
              <p:cNvPr id="58379" name="Line 1032"/>
              <p:cNvSpPr>
                <a:spLocks noChangeShapeType="1"/>
              </p:cNvSpPr>
              <p:nvPr/>
            </p:nvSpPr>
            <p:spPr bwMode="auto">
              <a:xfrm flipH="1">
                <a:off x="8477" y="3360"/>
                <a:ext cx="578" cy="163"/>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GB"/>
              </a:p>
            </p:txBody>
          </p:sp>
          <p:sp>
            <p:nvSpPr>
              <p:cNvPr id="58380" name="Line 1033"/>
              <p:cNvSpPr>
                <a:spLocks noChangeShapeType="1"/>
              </p:cNvSpPr>
              <p:nvPr/>
            </p:nvSpPr>
            <p:spPr bwMode="auto">
              <a:xfrm flipV="1">
                <a:off x="4045" y="4273"/>
                <a:ext cx="699" cy="81"/>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GB"/>
              </a:p>
            </p:txBody>
          </p:sp>
          <p:sp>
            <p:nvSpPr>
              <p:cNvPr id="58381" name="Line 1034"/>
              <p:cNvSpPr>
                <a:spLocks noChangeShapeType="1"/>
              </p:cNvSpPr>
              <p:nvPr/>
            </p:nvSpPr>
            <p:spPr bwMode="auto">
              <a:xfrm flipH="1">
                <a:off x="8436" y="4282"/>
                <a:ext cx="812" cy="11"/>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GB"/>
              </a:p>
            </p:txBody>
          </p:sp>
          <p:sp>
            <p:nvSpPr>
              <p:cNvPr id="58382" name="Text Box 1035"/>
              <p:cNvSpPr txBox="1">
                <a:spLocks noChangeArrowheads="1"/>
              </p:cNvSpPr>
              <p:nvPr/>
            </p:nvSpPr>
            <p:spPr bwMode="auto">
              <a:xfrm>
                <a:off x="3508" y="2975"/>
                <a:ext cx="1096" cy="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endParaRPr lang="fr-FR" sz="1600" dirty="0">
                  <a:latin typeface="Arial Narrow" pitchFamily="34" charset="0"/>
                </a:endParaRPr>
              </a:p>
              <a:p>
                <a:r>
                  <a:rPr lang="fr-FR" sz="1600" dirty="0">
                    <a:latin typeface="Arial Narrow" pitchFamily="34" charset="0"/>
                  </a:rPr>
                  <a:t>pente : a</a:t>
                </a:r>
              </a:p>
            </p:txBody>
          </p:sp>
          <p:sp>
            <p:nvSpPr>
              <p:cNvPr id="58383" name="Text Box 1036"/>
              <p:cNvSpPr txBox="1">
                <a:spLocks noChangeArrowheads="1"/>
              </p:cNvSpPr>
              <p:nvPr/>
            </p:nvSpPr>
            <p:spPr bwMode="auto">
              <a:xfrm>
                <a:off x="3545" y="3986"/>
                <a:ext cx="934" cy="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algn="just">
                  <a:spcBef>
                    <a:spcPts val="1200"/>
                  </a:spcBef>
                  <a:spcAft>
                    <a:spcPts val="300"/>
                  </a:spcAft>
                </a:pPr>
                <a:endParaRPr lang="fr-FR" sz="500">
                  <a:latin typeface="Arial Narrow" pitchFamily="34" charset="0"/>
                </a:endParaRPr>
              </a:p>
              <a:p>
                <a:pPr algn="just">
                  <a:spcBef>
                    <a:spcPts val="1200"/>
                  </a:spcBef>
                  <a:spcAft>
                    <a:spcPts val="300"/>
                  </a:spcAft>
                </a:pPr>
                <a:r>
                  <a:rPr lang="fr-FR" sz="1600">
                    <a:latin typeface="Arial Narrow" pitchFamily="34" charset="0"/>
                  </a:rPr>
                  <a:t>R²</a:t>
                </a:r>
              </a:p>
            </p:txBody>
          </p:sp>
          <p:sp>
            <p:nvSpPr>
              <p:cNvPr id="58384" name="Text Box 1037"/>
              <p:cNvSpPr txBox="1">
                <a:spLocks noChangeArrowheads="1"/>
              </p:cNvSpPr>
              <p:nvPr/>
            </p:nvSpPr>
            <p:spPr bwMode="auto">
              <a:xfrm>
                <a:off x="3515" y="3379"/>
                <a:ext cx="1096" cy="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endParaRPr lang="fr-FR" sz="1600" dirty="0">
                  <a:latin typeface="Arial Narrow" pitchFamily="34" charset="0"/>
                  <a:ea typeface="Arial Unicode MS" pitchFamily="34" charset="-128"/>
                  <a:cs typeface="Arial Unicode MS" pitchFamily="34" charset="-128"/>
                </a:endParaRPr>
              </a:p>
              <a:p>
                <a:r>
                  <a:rPr lang="fr-FR" sz="1800" i="1" dirty="0">
                    <a:solidFill>
                      <a:srgbClr val="FF2D80"/>
                    </a:solidFill>
                    <a:latin typeface="Times New Roman" panose="02020603050405020304" pitchFamily="18" charset="0"/>
                    <a:ea typeface="Arial Unicode MS" pitchFamily="34" charset="-128"/>
                    <a:cs typeface="Times New Roman" panose="02020603050405020304" pitchFamily="18" charset="0"/>
                  </a:rPr>
                  <a:t>u</a:t>
                </a:r>
                <a:r>
                  <a:rPr lang="fr-FR" sz="1600" dirty="0">
                    <a:solidFill>
                      <a:srgbClr val="FF2D80"/>
                    </a:solidFill>
                    <a:latin typeface="Arial Narrow" pitchFamily="34" charset="0"/>
                    <a:ea typeface="Arial Unicode MS" pitchFamily="34" charset="-128"/>
                    <a:cs typeface="Arial Unicode MS" pitchFamily="34" charset="-128"/>
                  </a:rPr>
                  <a:t>(a)</a:t>
                </a:r>
              </a:p>
            </p:txBody>
          </p:sp>
          <p:sp>
            <p:nvSpPr>
              <p:cNvPr id="58385" name="Line 1038"/>
              <p:cNvSpPr>
                <a:spLocks noChangeShapeType="1"/>
              </p:cNvSpPr>
              <p:nvPr/>
            </p:nvSpPr>
            <p:spPr bwMode="auto">
              <a:xfrm>
                <a:off x="4153" y="3812"/>
                <a:ext cx="610" cy="92"/>
              </a:xfrm>
              <a:prstGeom prst="line">
                <a:avLst/>
              </a:prstGeom>
              <a:noFill/>
              <a:ln w="9525">
                <a:solidFill>
                  <a:srgbClr val="FF2D80"/>
                </a:solidFill>
                <a:round/>
                <a:headEnd/>
                <a:tailEnd type="triangle" w="med" len="med"/>
              </a:ln>
              <a:extLst>
                <a:ext uri="{909E8E84-426E-40DD-AFC4-6F175D3DCCD1}">
                  <a14:hiddenFill xmlns:a14="http://schemas.microsoft.com/office/drawing/2010/main">
                    <a:noFill/>
                  </a14:hiddenFill>
                </a:ext>
              </a:extLst>
            </p:spPr>
            <p:txBody>
              <a:bodyPr/>
              <a:lstStyle/>
              <a:p>
                <a:endParaRPr lang="en-GB"/>
              </a:p>
            </p:txBody>
          </p:sp>
          <p:sp>
            <p:nvSpPr>
              <p:cNvPr id="58386" name="Text Box 1039"/>
              <p:cNvSpPr txBox="1">
                <a:spLocks noChangeArrowheads="1"/>
              </p:cNvSpPr>
              <p:nvPr/>
            </p:nvSpPr>
            <p:spPr bwMode="auto">
              <a:xfrm>
                <a:off x="9001" y="3023"/>
                <a:ext cx="1096" cy="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endParaRPr lang="fr-FR" sz="900">
                  <a:latin typeface="Arial Narrow" pitchFamily="34" charset="0"/>
                </a:endParaRPr>
              </a:p>
              <a:p>
                <a:r>
                  <a:rPr lang="fr-FR" sz="1600">
                    <a:latin typeface="Arial Narrow" pitchFamily="34" charset="0"/>
                  </a:rPr>
                  <a:t>b</a:t>
                </a:r>
              </a:p>
            </p:txBody>
          </p:sp>
          <p:sp>
            <p:nvSpPr>
              <p:cNvPr id="58387" name="Text Box 1040"/>
              <p:cNvSpPr txBox="1">
                <a:spLocks noChangeArrowheads="1"/>
              </p:cNvSpPr>
              <p:nvPr/>
            </p:nvSpPr>
            <p:spPr bwMode="auto">
              <a:xfrm>
                <a:off x="8745" y="3396"/>
                <a:ext cx="1096" cy="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endParaRPr lang="fr-FR" sz="1600" dirty="0">
                  <a:latin typeface="Arial Narrow" pitchFamily="34" charset="0"/>
                  <a:ea typeface="Arial Unicode MS" pitchFamily="34" charset="-128"/>
                  <a:cs typeface="Arial Unicode MS" pitchFamily="34" charset="-128"/>
                </a:endParaRPr>
              </a:p>
              <a:p>
                <a:r>
                  <a:rPr lang="fr-FR" sz="1800" i="1" dirty="0">
                    <a:solidFill>
                      <a:srgbClr val="FF2D80"/>
                    </a:solidFill>
                    <a:latin typeface="Times New Roman" panose="02020603050405020304" pitchFamily="18" charset="0"/>
                    <a:ea typeface="Arial Unicode MS" pitchFamily="34" charset="-128"/>
                    <a:cs typeface="Times New Roman" panose="02020603050405020304" pitchFamily="18" charset="0"/>
                  </a:rPr>
                  <a:t>u</a:t>
                </a:r>
                <a:r>
                  <a:rPr lang="fr-FR" sz="1600" dirty="0">
                    <a:solidFill>
                      <a:srgbClr val="FF2D80"/>
                    </a:solidFill>
                    <a:latin typeface="Arial Narrow" pitchFamily="34" charset="0"/>
                    <a:ea typeface="Arial Unicode MS" pitchFamily="34" charset="-128"/>
                    <a:cs typeface="Arial Unicode MS" pitchFamily="34" charset="-128"/>
                  </a:rPr>
                  <a:t>(b)</a:t>
                </a:r>
              </a:p>
            </p:txBody>
          </p:sp>
          <p:sp>
            <p:nvSpPr>
              <p:cNvPr id="58388" name="Text Box 1041"/>
              <p:cNvSpPr txBox="1">
                <a:spLocks noChangeArrowheads="1"/>
              </p:cNvSpPr>
              <p:nvPr/>
            </p:nvSpPr>
            <p:spPr bwMode="auto">
              <a:xfrm>
                <a:off x="9127" y="3890"/>
                <a:ext cx="1096" cy="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endParaRPr lang="fr-FR" sz="1600">
                  <a:latin typeface="Symbol" pitchFamily="18" charset="2"/>
                </a:endParaRPr>
              </a:p>
              <a:p>
                <a:r>
                  <a:rPr lang="fr-FR" sz="1600">
                    <a:latin typeface="Symbol" pitchFamily="18" charset="2"/>
                  </a:rPr>
                  <a:t>s</a:t>
                </a:r>
                <a:r>
                  <a:rPr lang="fr-FR" sz="1600" baseline="-25000">
                    <a:latin typeface="Arial Narrow" pitchFamily="34" charset="0"/>
                  </a:rPr>
                  <a:t>0</a:t>
                </a:r>
                <a:endParaRPr lang="fr-FR" sz="1600">
                  <a:latin typeface="Arial Narrow" pitchFamily="34" charset="0"/>
                </a:endParaRPr>
              </a:p>
            </p:txBody>
          </p:sp>
          <p:sp>
            <p:nvSpPr>
              <p:cNvPr id="58389" name="Line 1042"/>
              <p:cNvSpPr>
                <a:spLocks noChangeShapeType="1"/>
              </p:cNvSpPr>
              <p:nvPr/>
            </p:nvSpPr>
            <p:spPr bwMode="auto">
              <a:xfrm flipH="1">
                <a:off x="8423" y="3854"/>
                <a:ext cx="426" cy="51"/>
              </a:xfrm>
              <a:prstGeom prst="line">
                <a:avLst/>
              </a:prstGeom>
              <a:noFill/>
              <a:ln w="9525">
                <a:solidFill>
                  <a:srgbClr val="FF2D80"/>
                </a:solidFill>
                <a:round/>
                <a:headEnd/>
                <a:tailEnd type="triangle" w="med" len="med"/>
              </a:ln>
              <a:extLst>
                <a:ext uri="{909E8E84-426E-40DD-AFC4-6F175D3DCCD1}">
                  <a14:hiddenFill xmlns:a14="http://schemas.microsoft.com/office/drawing/2010/main">
                    <a:noFill/>
                  </a14:hiddenFill>
                </a:ext>
              </a:extLst>
            </p:spPr>
            <p:txBody>
              <a:bodyPr/>
              <a:lstStyle/>
              <a:p>
                <a:endParaRPr lang="en-GB"/>
              </a:p>
            </p:txBody>
          </p:sp>
        </p:grpSp>
        <p:pic>
          <p:nvPicPr>
            <p:cNvPr id="58377" name="Picture 104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01" y="3060"/>
              <a:ext cx="1338" cy="7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5" name="Titre 5"/>
          <p:cNvSpPr>
            <a:spLocks noGrp="1"/>
          </p:cNvSpPr>
          <p:nvPr>
            <p:ph type="title"/>
          </p:nvPr>
        </p:nvSpPr>
        <p:spPr>
          <a:xfrm>
            <a:off x="397625" y="810668"/>
            <a:ext cx="11417003" cy="1019481"/>
          </a:xfrm>
        </p:spPr>
        <p:txBody>
          <a:bodyPr>
            <a:normAutofit/>
          </a:bodyPr>
          <a:lstStyle/>
          <a:p>
            <a:r>
              <a:rPr lang="fr-FR" dirty="0"/>
              <a:t>Incertitude de type A</a:t>
            </a:r>
            <a:br>
              <a:rPr lang="fr-FR" dirty="0"/>
            </a:br>
            <a:r>
              <a:rPr lang="fr-FR" sz="2200" dirty="0">
                <a:solidFill>
                  <a:srgbClr val="FF2D80"/>
                </a:solidFill>
              </a:rPr>
              <a:t>Evaluation de l’incertitude sur les coefficients d’une droite de régression linéaire</a:t>
            </a:r>
            <a:endParaRPr lang="en-US" dirty="0">
              <a:solidFill>
                <a:srgbClr val="FF2D80"/>
              </a:solidFill>
            </a:endParaRPr>
          </a:p>
        </p:txBody>
      </p:sp>
      <p:sp>
        <p:nvSpPr>
          <p:cNvPr id="3" name="ZoneTexte 2"/>
          <p:cNvSpPr txBox="1"/>
          <p:nvPr/>
        </p:nvSpPr>
        <p:spPr>
          <a:xfrm>
            <a:off x="8825614" y="4211659"/>
            <a:ext cx="3093548" cy="2092881"/>
          </a:xfrm>
          <a:prstGeom prst="rect">
            <a:avLst/>
          </a:prstGeom>
          <a:noFill/>
        </p:spPr>
        <p:txBody>
          <a:bodyPr wrap="square" rtlCol="0">
            <a:spAutoFit/>
          </a:bodyPr>
          <a:lstStyle/>
          <a:p>
            <a:r>
              <a:rPr lang="fr-FR" sz="1000" dirty="0"/>
              <a:t>ATTENTION, malgré la tentation, n'appuyez pas (ou ne cliquez pas) sur "ENTER", en effet, DROITEREG ne brille pas par sa convivialité:</a:t>
            </a:r>
          </a:p>
          <a:p>
            <a:br>
              <a:rPr lang="fr-FR" sz="1000" dirty="0"/>
            </a:br>
            <a:r>
              <a:rPr lang="fr-FR" sz="1000" i="1" dirty="0"/>
              <a:t>Le résultat de DROITEREG est une matrice, il est donc indispensable:</a:t>
            </a:r>
            <a:r>
              <a:rPr lang="fr-FR" sz="1000" dirty="0"/>
              <a:t> </a:t>
            </a:r>
            <a:r>
              <a:rPr lang="fr-FR" sz="1000" i="1" dirty="0"/>
              <a:t>avant de taper =DROITEREG..., d'avoir sélectionné une plage de cellule au moins aussi grande que cette matrice</a:t>
            </a:r>
          </a:p>
          <a:p>
            <a:endParaRPr lang="fr-FR" sz="1000" i="1" dirty="0"/>
          </a:p>
          <a:p>
            <a:r>
              <a:rPr lang="fr-FR" sz="1000" i="1" dirty="0"/>
              <a:t>Lorsque la formule est saisie, de la valider à l'aide de la combinaison de touches "</a:t>
            </a:r>
            <a:r>
              <a:rPr lang="fr-FR" sz="1000" i="1" dirty="0" err="1"/>
              <a:t>Shift"+"Ctrl"+"Entrée</a:t>
            </a:r>
            <a:r>
              <a:rPr lang="fr-FR" sz="1000" i="1" dirty="0"/>
              <a:t>" (au lieu de "Entrée")!</a:t>
            </a:r>
            <a:endParaRPr lang="fr-FR" sz="1000" dirty="0"/>
          </a:p>
          <a:p>
            <a:endParaRPr lang="fr-FR" sz="1000" dirty="0"/>
          </a:p>
        </p:txBody>
      </p:sp>
      <p:sp>
        <p:nvSpPr>
          <p:cNvPr id="4" name="Rectangle à coins arrondis 3"/>
          <p:cNvSpPr/>
          <p:nvPr/>
        </p:nvSpPr>
        <p:spPr>
          <a:xfrm>
            <a:off x="4298618" y="3212329"/>
            <a:ext cx="553637" cy="348343"/>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ZoneTexte 1"/>
          <p:cNvSpPr txBox="1"/>
          <p:nvPr/>
        </p:nvSpPr>
        <p:spPr>
          <a:xfrm>
            <a:off x="4263378" y="3201834"/>
            <a:ext cx="674915" cy="369332"/>
          </a:xfrm>
          <a:prstGeom prst="rect">
            <a:avLst/>
          </a:prstGeom>
          <a:noFill/>
          <a:ln>
            <a:noFill/>
            <a:round/>
          </a:ln>
          <a:effectLst>
            <a:softEdge rad="0"/>
          </a:effectLst>
        </p:spPr>
        <p:txBody>
          <a:bodyPr wrap="square" rtlCol="0">
            <a:spAutoFit/>
          </a:bodyPr>
          <a:lstStyle/>
          <a:p>
            <a:r>
              <a:rPr lang="fr-FR" b="1" dirty="0">
                <a:solidFill>
                  <a:schemeClr val="bg1"/>
                </a:solidFill>
              </a:rPr>
              <a:t>CTRL</a:t>
            </a:r>
          </a:p>
        </p:txBody>
      </p:sp>
      <p:sp>
        <p:nvSpPr>
          <p:cNvPr id="24" name="Rectangle à coins arrondis 23"/>
          <p:cNvSpPr/>
          <p:nvPr/>
        </p:nvSpPr>
        <p:spPr>
          <a:xfrm>
            <a:off x="5045755" y="3211905"/>
            <a:ext cx="659282" cy="348343"/>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6" name="ZoneTexte 25"/>
          <p:cNvSpPr txBox="1"/>
          <p:nvPr/>
        </p:nvSpPr>
        <p:spPr>
          <a:xfrm>
            <a:off x="4947132" y="3187590"/>
            <a:ext cx="895995" cy="369332"/>
          </a:xfrm>
          <a:prstGeom prst="rect">
            <a:avLst/>
          </a:prstGeom>
          <a:noFill/>
          <a:ln>
            <a:noFill/>
            <a:round/>
          </a:ln>
          <a:effectLst>
            <a:softEdge rad="0"/>
          </a:effectLst>
        </p:spPr>
        <p:txBody>
          <a:bodyPr wrap="square" rtlCol="0">
            <a:spAutoFit/>
          </a:bodyPr>
          <a:lstStyle/>
          <a:p>
            <a:r>
              <a:rPr lang="fr-FR" b="1" dirty="0">
                <a:solidFill>
                  <a:schemeClr val="bg1"/>
                </a:solidFill>
                <a:sym typeface="Wingdings" panose="05000000000000000000" pitchFamily="2" charset="2"/>
              </a:rPr>
              <a:t></a:t>
            </a:r>
            <a:r>
              <a:rPr lang="fr-FR" b="1" dirty="0">
                <a:solidFill>
                  <a:schemeClr val="bg1"/>
                </a:solidFill>
              </a:rPr>
              <a:t>Shift</a:t>
            </a:r>
          </a:p>
        </p:txBody>
      </p:sp>
      <p:sp>
        <p:nvSpPr>
          <p:cNvPr id="27" name="Rectangle à coins arrondis 26"/>
          <p:cNvSpPr/>
          <p:nvPr/>
        </p:nvSpPr>
        <p:spPr>
          <a:xfrm>
            <a:off x="5898607" y="3211905"/>
            <a:ext cx="679522" cy="348343"/>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8" name="ZoneTexte 27"/>
          <p:cNvSpPr txBox="1"/>
          <p:nvPr/>
        </p:nvSpPr>
        <p:spPr>
          <a:xfrm>
            <a:off x="5843127" y="3191876"/>
            <a:ext cx="935899" cy="369332"/>
          </a:xfrm>
          <a:prstGeom prst="rect">
            <a:avLst/>
          </a:prstGeom>
          <a:noFill/>
          <a:ln>
            <a:noFill/>
            <a:round/>
          </a:ln>
          <a:effectLst>
            <a:softEdge rad="0"/>
          </a:effectLst>
        </p:spPr>
        <p:txBody>
          <a:bodyPr wrap="square" rtlCol="0">
            <a:spAutoFit/>
          </a:bodyPr>
          <a:lstStyle/>
          <a:p>
            <a:r>
              <a:rPr lang="fr-FR" b="1" dirty="0">
                <a:solidFill>
                  <a:schemeClr val="bg1"/>
                </a:solidFill>
              </a:rPr>
              <a:t>Entrée</a:t>
            </a:r>
          </a:p>
        </p:txBody>
      </p:sp>
      <p:sp>
        <p:nvSpPr>
          <p:cNvPr id="29" name="Rectangle à coins arrondis 28"/>
          <p:cNvSpPr/>
          <p:nvPr/>
        </p:nvSpPr>
        <p:spPr>
          <a:xfrm>
            <a:off x="6079209" y="3487197"/>
            <a:ext cx="498920" cy="348343"/>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ZoneTexte 29"/>
          <p:cNvSpPr txBox="1"/>
          <p:nvPr/>
        </p:nvSpPr>
        <p:spPr>
          <a:xfrm>
            <a:off x="4794845" y="3196163"/>
            <a:ext cx="287434" cy="369332"/>
          </a:xfrm>
          <a:prstGeom prst="rect">
            <a:avLst/>
          </a:prstGeom>
          <a:noFill/>
          <a:ln>
            <a:noFill/>
            <a:round/>
          </a:ln>
          <a:effectLst>
            <a:softEdge rad="0"/>
          </a:effectLst>
        </p:spPr>
        <p:txBody>
          <a:bodyPr wrap="square" rtlCol="0">
            <a:spAutoFit/>
          </a:bodyPr>
          <a:lstStyle/>
          <a:p>
            <a:r>
              <a:rPr lang="fr-FR" b="1" dirty="0">
                <a:sym typeface="Wingdings" panose="05000000000000000000" pitchFamily="2" charset="2"/>
              </a:rPr>
              <a:t>+</a:t>
            </a:r>
            <a:endParaRPr lang="fr-FR" b="1" dirty="0"/>
          </a:p>
        </p:txBody>
      </p:sp>
      <p:sp>
        <p:nvSpPr>
          <p:cNvPr id="31" name="ZoneTexte 30"/>
          <p:cNvSpPr txBox="1"/>
          <p:nvPr/>
        </p:nvSpPr>
        <p:spPr>
          <a:xfrm>
            <a:off x="5647789" y="3196163"/>
            <a:ext cx="287434" cy="369332"/>
          </a:xfrm>
          <a:prstGeom prst="rect">
            <a:avLst/>
          </a:prstGeom>
          <a:noFill/>
          <a:ln>
            <a:noFill/>
            <a:round/>
          </a:ln>
          <a:effectLst>
            <a:softEdge rad="0"/>
          </a:effectLst>
        </p:spPr>
        <p:txBody>
          <a:bodyPr wrap="square" rtlCol="0">
            <a:spAutoFit/>
          </a:bodyPr>
          <a:lstStyle/>
          <a:p>
            <a:r>
              <a:rPr lang="fr-FR" b="1" dirty="0">
                <a:sym typeface="Wingdings" panose="05000000000000000000" pitchFamily="2" charset="2"/>
              </a:rPr>
              <a:t>+</a:t>
            </a:r>
            <a:endParaRPr lang="fr-FR" b="1" dirty="0"/>
          </a:p>
        </p:txBody>
      </p:sp>
    </p:spTree>
    <p:extLst>
      <p:ext uri="{BB962C8B-B14F-4D97-AF65-F5344CB8AC3E}">
        <p14:creationId xmlns:p14="http://schemas.microsoft.com/office/powerpoint/2010/main" val="290652388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375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7043" name="Rectangle 3" descr="Rectangle: Click to edit Master text styles&#10;Second level&#10;Third level&#10;Fourth level&#10;Fifth level"/>
          <p:cNvSpPr>
            <a:spLocks noChangeArrowheads="1"/>
          </p:cNvSpPr>
          <p:nvPr/>
        </p:nvSpPr>
        <p:spPr bwMode="auto">
          <a:xfrm>
            <a:off x="1122151" y="1966392"/>
            <a:ext cx="8715986" cy="976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457200" indent="-457200" eaLnBrk="0" hangingPunct="0">
              <a:spcBef>
                <a:spcPts val="300"/>
              </a:spcBef>
              <a:spcAft>
                <a:spcPts val="2000"/>
              </a:spcAft>
              <a:buClr>
                <a:srgbClr val="5F5F5F"/>
              </a:buClr>
              <a:buFont typeface="Monotype Sorts" pitchFamily="2" charset="2"/>
              <a:buAutoNum type="alphaLcParenR"/>
              <a:defRPr/>
            </a:pPr>
            <a:r>
              <a:rPr kumimoji="1" lang="fr-FR" sz="1600" dirty="0">
                <a:solidFill>
                  <a:srgbClr val="000000"/>
                </a:solidFill>
                <a:latin typeface="Arial" charset="0"/>
              </a:rPr>
              <a:t>Pour mesurer l’épaisseur e d’une rondelle, on a effectué 50 mesures dans des conditions de répétabilité. La valeur moyenne de ces 50 mesures est 4,0325 mm et l’écart type estimé est 0,21536 </a:t>
            </a:r>
            <a:r>
              <a:rPr kumimoji="1" lang="fr-FR" sz="1600" dirty="0" err="1">
                <a:solidFill>
                  <a:srgbClr val="000000"/>
                </a:solidFill>
                <a:latin typeface="Arial" charset="0"/>
              </a:rPr>
              <a:t>mm.</a:t>
            </a:r>
            <a:endParaRPr kumimoji="1" lang="fr-FR" sz="1600" dirty="0">
              <a:solidFill>
                <a:srgbClr val="000000"/>
              </a:solidFill>
              <a:latin typeface="Arial" charset="0"/>
            </a:endParaRPr>
          </a:p>
          <a:p>
            <a:pPr marL="457200" indent="-457200" eaLnBrk="0" hangingPunct="0">
              <a:spcBef>
                <a:spcPts val="300"/>
              </a:spcBef>
              <a:spcAft>
                <a:spcPts val="2000"/>
              </a:spcAft>
              <a:buClr>
                <a:srgbClr val="5F5F5F"/>
              </a:buClr>
              <a:buFont typeface="Monotype Sorts" pitchFamily="2" charset="2"/>
              <a:buAutoNum type="alphaLcParenR"/>
              <a:defRPr/>
            </a:pPr>
            <a:endParaRPr kumimoji="1" lang="fr-FR" sz="1600" dirty="0">
              <a:solidFill>
                <a:srgbClr val="000000"/>
              </a:solidFill>
              <a:latin typeface="Arial" charset="0"/>
            </a:endParaRPr>
          </a:p>
          <a:p>
            <a:pPr marL="457200" indent="-457200" eaLnBrk="0" hangingPunct="0">
              <a:spcBef>
                <a:spcPts val="300"/>
              </a:spcBef>
              <a:spcAft>
                <a:spcPts val="200"/>
              </a:spcAft>
              <a:buClr>
                <a:srgbClr val="5F5F5F"/>
              </a:buClr>
              <a:buFont typeface="Monotype Sorts" pitchFamily="2" charset="2"/>
              <a:buAutoNum type="alphaLcParenR" startAt="3"/>
              <a:defRPr/>
            </a:pPr>
            <a:endParaRPr kumimoji="1" lang="en-GB" sz="1600" dirty="0">
              <a:solidFill>
                <a:srgbClr val="000000"/>
              </a:solidFill>
              <a:latin typeface="Arial" charset="0"/>
            </a:endParaRPr>
          </a:p>
        </p:txBody>
      </p:sp>
      <p:sp>
        <p:nvSpPr>
          <p:cNvPr id="242692" name="Text Box 4"/>
          <p:cNvSpPr txBox="1">
            <a:spLocks noChangeArrowheads="1"/>
          </p:cNvSpPr>
          <p:nvPr/>
        </p:nvSpPr>
        <p:spPr bwMode="auto">
          <a:xfrm>
            <a:off x="9961606" y="2064785"/>
            <a:ext cx="2065737" cy="338554"/>
          </a:xfrm>
          <a:prstGeom prst="rect">
            <a:avLst/>
          </a:prstGeom>
          <a:noFill/>
          <a:ln>
            <a:noFill/>
          </a:ln>
          <a:effectLst/>
          <a:extLst>
            <a:ext uri="{909E8E84-426E-40DD-AFC4-6F175D3DCCD1}">
              <a14:hiddenFill xmlns:a14="http://schemas.microsoft.com/office/drawing/2010/main">
                <a:solidFill>
                  <a:srgbClr val="00CC00"/>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algn="r" eaLnBrk="1" hangingPunct="1">
              <a:spcBef>
                <a:spcPct val="50000"/>
              </a:spcBef>
            </a:pPr>
            <a:r>
              <a:rPr lang="en-US" sz="1600" i="1" dirty="0">
                <a:solidFill>
                  <a:srgbClr val="FF2D80"/>
                </a:solidFill>
                <a:latin typeface="Times New Roman" panose="02020603050405020304" pitchFamily="18" charset="0"/>
                <a:cs typeface="Times New Roman" panose="02020603050405020304" pitchFamily="18" charset="0"/>
              </a:rPr>
              <a:t>u(e) </a:t>
            </a:r>
            <a:r>
              <a:rPr lang="en-US" sz="1600" dirty="0">
                <a:solidFill>
                  <a:srgbClr val="FF2D80"/>
                </a:solidFill>
                <a:latin typeface="Handlee" panose="02000000000000000000" pitchFamily="2" charset="0"/>
              </a:rPr>
              <a:t>=…………………</a:t>
            </a:r>
            <a:r>
              <a:rPr lang="en-US" sz="1600" dirty="0">
                <a:solidFill>
                  <a:srgbClr val="FF2D80"/>
                </a:solidFill>
                <a:latin typeface="Handlee" panose="02000000000000000000" pitchFamily="2" charset="0"/>
                <a:cs typeface="Tahoma" pitchFamily="34" charset="0"/>
              </a:rPr>
              <a:t>mm</a:t>
            </a:r>
          </a:p>
        </p:txBody>
      </p:sp>
      <p:sp>
        <p:nvSpPr>
          <p:cNvPr id="7" name="Rectangle 3" descr="Rectangle: Click to edit Master text styles&#10;Second level&#10;Third level&#10;Fourth level&#10;Fifth level"/>
          <p:cNvSpPr>
            <a:spLocks noChangeArrowheads="1"/>
          </p:cNvSpPr>
          <p:nvPr/>
        </p:nvSpPr>
        <p:spPr bwMode="auto">
          <a:xfrm>
            <a:off x="1122152" y="2969094"/>
            <a:ext cx="9872323" cy="9900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eaLnBrk="0" hangingPunct="0">
              <a:spcBef>
                <a:spcPts val="300"/>
              </a:spcBef>
              <a:spcAft>
                <a:spcPts val="2000"/>
              </a:spcAft>
              <a:buClr>
                <a:srgbClr val="5F5F5F"/>
              </a:buClr>
              <a:buFont typeface="+mj-lt"/>
              <a:buAutoNum type="alphaLcParenR" startAt="2"/>
              <a:defRPr/>
            </a:pPr>
            <a:r>
              <a:rPr kumimoji="1" lang="fr-FR" sz="1600" dirty="0">
                <a:solidFill>
                  <a:srgbClr val="000000"/>
                </a:solidFill>
                <a:latin typeface="Arial" charset="0"/>
              </a:rPr>
              <a:t>On fait varier la tension U aux bornes d’une résistance R grâce à une source de tension et on lit le courant I  qui traverse la résistance avec un ampèremètre. En déduire la valeur de la résistance R.</a:t>
            </a:r>
          </a:p>
          <a:p>
            <a:pPr marL="457200" indent="-457200" eaLnBrk="0" hangingPunct="0">
              <a:spcBef>
                <a:spcPts val="300"/>
              </a:spcBef>
              <a:spcAft>
                <a:spcPts val="200"/>
              </a:spcAft>
              <a:buClr>
                <a:srgbClr val="5F5F5F"/>
              </a:buClr>
              <a:buFont typeface="Monotype Sorts" pitchFamily="2" charset="2"/>
              <a:buAutoNum type="alphaLcParenR" startAt="4"/>
              <a:defRPr/>
            </a:pPr>
            <a:endParaRPr kumimoji="1" lang="en-GB" sz="1600" dirty="0">
              <a:solidFill>
                <a:srgbClr val="000000"/>
              </a:solidFill>
              <a:latin typeface="Arial" charset="0"/>
            </a:endParaRPr>
          </a:p>
        </p:txBody>
      </p:sp>
      <p:sp>
        <p:nvSpPr>
          <p:cNvPr id="6" name="ZoneTexte 7"/>
          <p:cNvSpPr txBox="1">
            <a:spLocks noChangeArrowheads="1"/>
          </p:cNvSpPr>
          <p:nvPr/>
        </p:nvSpPr>
        <p:spPr bwMode="auto">
          <a:xfrm>
            <a:off x="9306795" y="6314193"/>
            <a:ext cx="168768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defRPr/>
            </a:pPr>
            <a:r>
              <a:rPr lang="fr-FR" sz="1600" dirty="0">
                <a:solidFill>
                  <a:srgbClr val="FF2D80"/>
                </a:solidFill>
                <a:latin typeface="Arial"/>
              </a:rPr>
              <a:t>R = ( 99 ± ? ) </a:t>
            </a:r>
            <a:r>
              <a:rPr lang="el-GR" sz="1600" dirty="0">
                <a:solidFill>
                  <a:srgbClr val="FF2D80"/>
                </a:solidFill>
                <a:latin typeface="Arial"/>
              </a:rPr>
              <a:t>Ω</a:t>
            </a:r>
            <a:endParaRPr lang="fr-FR" sz="1600" dirty="0">
              <a:solidFill>
                <a:srgbClr val="FF2D80"/>
              </a:solidFill>
              <a:latin typeface="Arial"/>
            </a:endParaRPr>
          </a:p>
        </p:txBody>
      </p:sp>
      <p:sp>
        <p:nvSpPr>
          <p:cNvPr id="8" name="ZoneTexte 8"/>
          <p:cNvSpPr txBox="1">
            <a:spLocks noChangeArrowheads="1"/>
          </p:cNvSpPr>
          <p:nvPr/>
        </p:nvSpPr>
        <p:spPr bwMode="auto">
          <a:xfrm>
            <a:off x="2016986" y="3571685"/>
            <a:ext cx="38639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defRPr/>
            </a:pPr>
            <a:r>
              <a:rPr lang="fr-FR" sz="1800" dirty="0">
                <a:solidFill>
                  <a:srgbClr val="000000"/>
                </a:solidFill>
                <a:latin typeface="Arial"/>
              </a:rPr>
              <a:t>-   Loi physique : U = R I</a:t>
            </a:r>
          </a:p>
        </p:txBody>
      </p:sp>
      <p:sp>
        <p:nvSpPr>
          <p:cNvPr id="9" name="ZoneTexte 8"/>
          <p:cNvSpPr txBox="1"/>
          <p:nvPr/>
        </p:nvSpPr>
        <p:spPr>
          <a:xfrm>
            <a:off x="4732545" y="3565633"/>
            <a:ext cx="6943629" cy="369332"/>
          </a:xfrm>
          <a:prstGeom prst="rect">
            <a:avLst/>
          </a:prstGeom>
          <a:noFill/>
        </p:spPr>
        <p:txBody>
          <a:bodyPr wrap="square">
            <a:spAutoFit/>
          </a:bodyPr>
          <a:lstStyle/>
          <a:p>
            <a:pPr marL="285750" indent="-285750">
              <a:buFontTx/>
              <a:buChar char="-"/>
              <a:defRPr/>
            </a:pPr>
            <a:r>
              <a:rPr lang="fr-FR" dirty="0">
                <a:solidFill>
                  <a:srgbClr val="000000"/>
                </a:solidFill>
                <a:latin typeface="Arial"/>
              </a:rPr>
              <a:t>Modélisation par la méthode des moindres carrés, x ? y ?</a:t>
            </a:r>
          </a:p>
        </p:txBody>
      </p:sp>
      <p:pic>
        <p:nvPicPr>
          <p:cNvPr id="11"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 t="16941" r="62282" b="58027"/>
          <a:stretch/>
        </p:blipFill>
        <p:spPr bwMode="auto">
          <a:xfrm>
            <a:off x="2886316" y="4167231"/>
            <a:ext cx="6343994" cy="24103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ZoneTexte 7"/>
          <p:cNvSpPr txBox="1">
            <a:spLocks noChangeArrowheads="1"/>
          </p:cNvSpPr>
          <p:nvPr/>
        </p:nvSpPr>
        <p:spPr bwMode="auto">
          <a:xfrm>
            <a:off x="9306795" y="5917043"/>
            <a:ext cx="272054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defRPr/>
            </a:pPr>
            <a:r>
              <a:rPr lang="fr-FR" sz="1600" dirty="0">
                <a:solidFill>
                  <a:srgbClr val="FF2D80"/>
                </a:solidFill>
                <a:latin typeface="Arial"/>
              </a:rPr>
              <a:t>R</a:t>
            </a:r>
            <a:r>
              <a:rPr lang="fr-FR" sz="1600" baseline="30000" dirty="0">
                <a:solidFill>
                  <a:srgbClr val="FF2D80"/>
                </a:solidFill>
                <a:latin typeface="Arial"/>
              </a:rPr>
              <a:t>-1</a:t>
            </a:r>
            <a:r>
              <a:rPr lang="fr-FR" sz="1600" dirty="0">
                <a:solidFill>
                  <a:srgbClr val="FF2D80"/>
                </a:solidFill>
                <a:latin typeface="Arial"/>
              </a:rPr>
              <a:t> = ( 0,0096 ± 0,0007) </a:t>
            </a:r>
            <a:r>
              <a:rPr lang="el-GR" sz="1600" dirty="0">
                <a:solidFill>
                  <a:srgbClr val="FF2D80"/>
                </a:solidFill>
                <a:latin typeface="Arial"/>
              </a:rPr>
              <a:t>Ω</a:t>
            </a:r>
            <a:r>
              <a:rPr lang="fr-FR" sz="1600" baseline="30000" dirty="0">
                <a:solidFill>
                  <a:srgbClr val="FF2D80"/>
                </a:solidFill>
              </a:rPr>
              <a:t>-1</a:t>
            </a:r>
            <a:endParaRPr lang="fr-FR" sz="1600" dirty="0">
              <a:solidFill>
                <a:srgbClr val="FF2D80"/>
              </a:solidFill>
              <a:latin typeface="Arial"/>
            </a:endParaRPr>
          </a:p>
        </p:txBody>
      </p:sp>
      <mc:AlternateContent xmlns:mc="http://schemas.openxmlformats.org/markup-compatibility/2006" xmlns:a14="http://schemas.microsoft.com/office/drawing/2010/main">
        <mc:Choice Requires="a14">
          <p:sp>
            <p:nvSpPr>
              <p:cNvPr id="13" name="Rectangle 12"/>
              <p:cNvSpPr/>
              <p:nvPr/>
            </p:nvSpPr>
            <p:spPr>
              <a:xfrm>
                <a:off x="9306795" y="5372417"/>
                <a:ext cx="1589526" cy="486030"/>
              </a:xfrm>
              <a:prstGeom prst="rect">
                <a:avLst/>
              </a:prstGeom>
            </p:spPr>
            <p:txBody>
              <a:bodyPr wrap="square">
                <a:spAutoFit/>
              </a:bodyPr>
              <a:lstStyle/>
              <a:p>
                <a:r>
                  <a:rPr lang="fr-FR" dirty="0">
                    <a:solidFill>
                      <a:srgbClr val="FF2D80"/>
                    </a:solidFill>
                  </a:rPr>
                  <a:t>a </a:t>
                </a:r>
                <a14:m>
                  <m:oMath xmlns:m="http://schemas.openxmlformats.org/officeDocument/2006/math">
                    <m:r>
                      <a:rPr lang="fr-FR" i="1">
                        <a:solidFill>
                          <a:srgbClr val="FF2D80"/>
                        </a:solidFill>
                        <a:latin typeface="Cambria Math"/>
                      </a:rPr>
                      <m:t>=</m:t>
                    </m:r>
                    <m:f>
                      <m:fPr>
                        <m:ctrlPr>
                          <a:rPr lang="fr-FR" i="1">
                            <a:solidFill>
                              <a:srgbClr val="FF2D80"/>
                            </a:solidFill>
                            <a:latin typeface="Cambria Math" panose="02040503050406030204" pitchFamily="18" charset="0"/>
                          </a:rPr>
                        </m:ctrlPr>
                      </m:fPr>
                      <m:num>
                        <m:r>
                          <a:rPr lang="fr-FR" i="1">
                            <a:solidFill>
                              <a:srgbClr val="FF2D80"/>
                            </a:solidFill>
                            <a:latin typeface="Cambria Math"/>
                          </a:rPr>
                          <m:t>𝐼</m:t>
                        </m:r>
                      </m:num>
                      <m:den>
                        <m:r>
                          <a:rPr lang="fr-FR" i="1">
                            <a:solidFill>
                              <a:srgbClr val="FF2D80"/>
                            </a:solidFill>
                            <a:latin typeface="Cambria Math"/>
                          </a:rPr>
                          <m:t>𝑈</m:t>
                        </m:r>
                      </m:den>
                    </m:f>
                    <m:r>
                      <a:rPr lang="fr-FR" i="1">
                        <a:solidFill>
                          <a:srgbClr val="FF2D80"/>
                        </a:solidFill>
                        <a:latin typeface="Cambria Math"/>
                      </a:rPr>
                      <m:t>=</m:t>
                    </m:r>
                    <m:sSup>
                      <m:sSupPr>
                        <m:ctrlPr>
                          <a:rPr lang="fr-FR" i="1">
                            <a:solidFill>
                              <a:srgbClr val="FF2D80"/>
                            </a:solidFill>
                            <a:latin typeface="Cambria Math" panose="02040503050406030204" pitchFamily="18" charset="0"/>
                          </a:rPr>
                        </m:ctrlPr>
                      </m:sSupPr>
                      <m:e>
                        <m:r>
                          <a:rPr lang="fr-FR" i="1">
                            <a:solidFill>
                              <a:srgbClr val="FF2D80"/>
                            </a:solidFill>
                            <a:latin typeface="Cambria Math"/>
                          </a:rPr>
                          <m:t>𝑅</m:t>
                        </m:r>
                      </m:e>
                      <m:sup>
                        <m:r>
                          <a:rPr lang="fr-FR" i="1">
                            <a:solidFill>
                              <a:srgbClr val="FF2D80"/>
                            </a:solidFill>
                            <a:latin typeface="Cambria Math"/>
                          </a:rPr>
                          <m:t>−1</m:t>
                        </m:r>
                      </m:sup>
                    </m:sSup>
                  </m:oMath>
                </a14:m>
                <a:endParaRPr lang="en-GB" dirty="0">
                  <a:solidFill>
                    <a:srgbClr val="FF2D80"/>
                  </a:solidFill>
                </a:endParaRPr>
              </a:p>
            </p:txBody>
          </p:sp>
        </mc:Choice>
        <mc:Fallback xmlns="">
          <p:sp>
            <p:nvSpPr>
              <p:cNvPr id="13" name="Rectangle 12"/>
              <p:cNvSpPr>
                <a:spLocks noRot="1" noChangeAspect="1" noMove="1" noResize="1" noEditPoints="1" noAdjustHandles="1" noChangeArrowheads="1" noChangeShapeType="1" noTextEdit="1"/>
              </p:cNvSpPr>
              <p:nvPr/>
            </p:nvSpPr>
            <p:spPr>
              <a:xfrm>
                <a:off x="9306795" y="5372417"/>
                <a:ext cx="1589526" cy="486030"/>
              </a:xfrm>
              <a:prstGeom prst="rect">
                <a:avLst/>
              </a:prstGeom>
              <a:blipFill>
                <a:blip r:embed="rId3"/>
                <a:stretch>
                  <a:fillRect l="-3462" b="-7500"/>
                </a:stretch>
              </a:blipFill>
            </p:spPr>
            <p:txBody>
              <a:bodyPr/>
              <a:lstStyle/>
              <a:p>
                <a:r>
                  <a:rPr lang="fr-FR">
                    <a:noFill/>
                  </a:rPr>
                  <a:t> </a:t>
                </a:r>
              </a:p>
            </p:txBody>
          </p:sp>
        </mc:Fallback>
      </mc:AlternateContent>
      <p:sp>
        <p:nvSpPr>
          <p:cNvPr id="14" name="ZoneTexte 13"/>
          <p:cNvSpPr txBox="1"/>
          <p:nvPr/>
        </p:nvSpPr>
        <p:spPr>
          <a:xfrm>
            <a:off x="3572289" y="5542743"/>
            <a:ext cx="661987" cy="184666"/>
          </a:xfrm>
          <a:prstGeom prst="rect">
            <a:avLst/>
          </a:prstGeom>
          <a:solidFill>
            <a:schemeClr val="bg1"/>
          </a:solidFill>
        </p:spPr>
        <p:txBody>
          <a:bodyPr wrap="square" tIns="0" bIns="0" rtlCol="0">
            <a:spAutoFit/>
          </a:bodyPr>
          <a:lstStyle/>
          <a:p>
            <a:r>
              <a:rPr lang="en-GB" sz="1200" dirty="0">
                <a:solidFill>
                  <a:srgbClr val="000000"/>
                </a:solidFill>
                <a:effectLst>
                  <a:outerShdw blurRad="38100" dist="38100" dir="2700000" algn="tl">
                    <a:srgbClr val="000000">
                      <a:alpha val="43137"/>
                    </a:srgbClr>
                  </a:outerShdw>
                </a:effectLst>
              </a:rPr>
              <a:t>0,030</a:t>
            </a:r>
          </a:p>
        </p:txBody>
      </p:sp>
      <p:sp>
        <p:nvSpPr>
          <p:cNvPr id="2" name="ZoneTexte 1"/>
          <p:cNvSpPr txBox="1"/>
          <p:nvPr/>
        </p:nvSpPr>
        <p:spPr>
          <a:xfrm>
            <a:off x="10776618" y="2016429"/>
            <a:ext cx="836616" cy="307777"/>
          </a:xfrm>
          <a:prstGeom prst="rect">
            <a:avLst/>
          </a:prstGeom>
          <a:noFill/>
        </p:spPr>
        <p:txBody>
          <a:bodyPr wrap="square" rtlCol="0">
            <a:spAutoFit/>
          </a:bodyPr>
          <a:lstStyle/>
          <a:p>
            <a:r>
              <a:rPr lang="en-GB" sz="1400" dirty="0">
                <a:solidFill>
                  <a:srgbClr val="FF2D80"/>
                </a:solidFill>
                <a:latin typeface="Handlee" panose="02000000000000000000" pitchFamily="2" charset="0"/>
              </a:rPr>
              <a:t>0,0304</a:t>
            </a:r>
          </a:p>
        </p:txBody>
      </p:sp>
      <p:cxnSp>
        <p:nvCxnSpPr>
          <p:cNvPr id="5" name="Connecteur droit 4"/>
          <p:cNvCxnSpPr>
            <a:endCxn id="2" idx="2"/>
          </p:cNvCxnSpPr>
          <p:nvPr/>
        </p:nvCxnSpPr>
        <p:spPr>
          <a:xfrm flipH="1">
            <a:off x="11194926" y="2016429"/>
            <a:ext cx="114509" cy="307777"/>
          </a:xfrm>
          <a:prstGeom prst="line">
            <a:avLst/>
          </a:prstGeom>
          <a:ln>
            <a:solidFill>
              <a:srgbClr val="1B376D"/>
            </a:solidFill>
          </a:ln>
        </p:spPr>
        <p:style>
          <a:lnRef idx="1">
            <a:schemeClr val="accent1"/>
          </a:lnRef>
          <a:fillRef idx="0">
            <a:schemeClr val="accent1"/>
          </a:fillRef>
          <a:effectRef idx="0">
            <a:schemeClr val="accent1"/>
          </a:effectRef>
          <a:fontRef idx="minor">
            <a:schemeClr val="tx1"/>
          </a:fontRef>
        </p:style>
      </p:cxnSp>
      <p:cxnSp>
        <p:nvCxnSpPr>
          <p:cNvPr id="16" name="Connecteur droit 15"/>
          <p:cNvCxnSpPr/>
          <p:nvPr/>
        </p:nvCxnSpPr>
        <p:spPr>
          <a:xfrm flipH="1">
            <a:off x="11322090" y="2009821"/>
            <a:ext cx="114509" cy="307777"/>
          </a:xfrm>
          <a:prstGeom prst="line">
            <a:avLst/>
          </a:prstGeom>
          <a:ln>
            <a:solidFill>
              <a:srgbClr val="1B376D"/>
            </a:solidFill>
          </a:ln>
        </p:spPr>
        <p:style>
          <a:lnRef idx="1">
            <a:schemeClr val="accent1"/>
          </a:lnRef>
          <a:fillRef idx="0">
            <a:schemeClr val="accent1"/>
          </a:fillRef>
          <a:effectRef idx="0">
            <a:schemeClr val="accent1"/>
          </a:effectRef>
          <a:fontRef idx="minor">
            <a:schemeClr val="tx1"/>
          </a:fontRef>
        </p:style>
      </p:cxnSp>
      <p:sp>
        <p:nvSpPr>
          <p:cNvPr id="18" name="Titre 5"/>
          <p:cNvSpPr txBox="1">
            <a:spLocks/>
          </p:cNvSpPr>
          <p:nvPr/>
        </p:nvSpPr>
        <p:spPr>
          <a:xfrm>
            <a:off x="397625" y="810668"/>
            <a:ext cx="11417003" cy="101948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chemeClr val="tx1"/>
                </a:solidFill>
                <a:latin typeface="Arial" panose="020B0604020202020204" pitchFamily="34" charset="0"/>
                <a:ea typeface="+mj-ea"/>
                <a:cs typeface="Arial" panose="020B0604020202020204" pitchFamily="34" charset="0"/>
              </a:defRPr>
            </a:lvl1pPr>
          </a:lstStyle>
          <a:p>
            <a:r>
              <a:rPr lang="fr-FR" dirty="0"/>
              <a:t>Incertitude de type A</a:t>
            </a:r>
            <a:br>
              <a:rPr lang="fr-FR" dirty="0"/>
            </a:br>
            <a:r>
              <a:rPr lang="fr-FR" sz="2200" dirty="0">
                <a:solidFill>
                  <a:srgbClr val="FF2D80"/>
                </a:solidFill>
              </a:rPr>
              <a:t>Exemples</a:t>
            </a:r>
            <a:endParaRPr lang="en-US" dirty="0">
              <a:solidFill>
                <a:srgbClr val="FF2D80"/>
              </a:solidFill>
            </a:endParaRPr>
          </a:p>
        </p:txBody>
      </p:sp>
    </p:spTree>
    <p:extLst>
      <p:ext uri="{BB962C8B-B14F-4D97-AF65-F5344CB8AC3E}">
        <p14:creationId xmlns:p14="http://schemas.microsoft.com/office/powerpoint/2010/main" val="100272758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269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2692" grpId="0"/>
      <p:bldP spid="6" grpId="0"/>
      <p:bldP spid="8" grpId="0"/>
      <p:bldP spid="9" grpId="0"/>
      <p:bldP spid="12" grpId="0"/>
      <p:bldP spid="13" grpId="0"/>
      <p:bldP spid="14" grpId="0" animBg="1"/>
      <p:bldP spid="2"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Ellipse 77"/>
          <p:cNvSpPr/>
          <p:nvPr/>
        </p:nvSpPr>
        <p:spPr bwMode="auto">
          <a:xfrm>
            <a:off x="9575150" y="2097184"/>
            <a:ext cx="2421750" cy="2421385"/>
          </a:xfrm>
          <a:prstGeom prst="ellipse">
            <a:avLst/>
          </a:prstGeom>
          <a:solidFill>
            <a:srgbClr val="FF2D80"/>
          </a:solidFill>
          <a:ln w="9525" cap="flat" cmpd="sng" algn="ctr">
            <a:solidFill>
              <a:srgbClr val="FF2D80"/>
            </a:solidFill>
            <a:prstDash val="solid"/>
            <a:miter lim="800000"/>
            <a:headEnd type="none" w="med" len="med"/>
            <a:tailEnd type="none" w="med" len="med"/>
          </a:ln>
          <a:effectLst/>
        </p:spPr>
        <p:txBody>
          <a:bodyPr wrap="none"/>
          <a:lstStyle/>
          <a:p>
            <a:pPr>
              <a:defRPr/>
            </a:pPr>
            <a:endParaRPr lang="fr-FR"/>
          </a:p>
        </p:txBody>
      </p:sp>
      <p:sp>
        <p:nvSpPr>
          <p:cNvPr id="35842" name="Rectangle 2"/>
          <p:cNvSpPr>
            <a:spLocks noGrp="1" noChangeArrowheads="1"/>
          </p:cNvSpPr>
          <p:nvPr>
            <p:ph type="title"/>
          </p:nvPr>
        </p:nvSpPr>
        <p:spPr>
          <a:noFill/>
        </p:spPr>
        <p:txBody>
          <a:bodyPr>
            <a:normAutofit/>
          </a:bodyPr>
          <a:lstStyle/>
          <a:p>
            <a:r>
              <a:rPr lang="fr-FR" dirty="0"/>
              <a:t>Incertitude de type B</a:t>
            </a:r>
          </a:p>
        </p:txBody>
      </p:sp>
      <p:sp>
        <p:nvSpPr>
          <p:cNvPr id="28" name="Rectangle 29"/>
          <p:cNvSpPr>
            <a:spLocks noGrp="1" noChangeArrowheads="1"/>
          </p:cNvSpPr>
          <p:nvPr>
            <p:ph type="sldNum" sz="quarter" idx="12"/>
          </p:nvPr>
        </p:nvSpPr>
        <p:spPr/>
        <p:txBody>
          <a:bodyPr/>
          <a:lstStyle/>
          <a:p>
            <a:pPr>
              <a:defRPr/>
            </a:pPr>
            <a:fld id="{20F05124-00ED-4A86-986F-7D6874244A37}" type="slidenum">
              <a:rPr lang="fr-FR"/>
              <a:pPr>
                <a:defRPr/>
              </a:pPr>
              <a:t>35</a:t>
            </a:fld>
            <a:endParaRPr lang="fr-FR"/>
          </a:p>
        </p:txBody>
      </p:sp>
      <p:sp>
        <p:nvSpPr>
          <p:cNvPr id="68" name="Text Box 61"/>
          <p:cNvSpPr txBox="1">
            <a:spLocks noChangeArrowheads="1"/>
          </p:cNvSpPr>
          <p:nvPr/>
        </p:nvSpPr>
        <p:spPr bwMode="auto">
          <a:xfrm>
            <a:off x="10008496" y="841377"/>
            <a:ext cx="203772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lnSpc>
                <a:spcPct val="90000"/>
              </a:lnSpc>
              <a:spcBef>
                <a:spcPct val="0"/>
              </a:spcBef>
            </a:pPr>
            <a:r>
              <a:rPr lang="fr-FR" sz="2000" b="1" dirty="0">
                <a:solidFill>
                  <a:srgbClr val="FF2D80"/>
                </a:solidFill>
                <a:latin typeface="Arial" panose="020B0604020202020204" pitchFamily="34" charset="0"/>
                <a:ea typeface="+mj-ea"/>
                <a:cs typeface="Arial" panose="020B0604020202020204" pitchFamily="34" charset="0"/>
              </a:rPr>
              <a:t>&gt; un paramètre</a:t>
            </a:r>
            <a:br>
              <a:rPr lang="fr-FR" sz="2000" b="1" dirty="0">
                <a:solidFill>
                  <a:srgbClr val="FF2D80"/>
                </a:solidFill>
                <a:latin typeface="Arial" panose="020B0604020202020204" pitchFamily="34" charset="0"/>
                <a:ea typeface="+mj-ea"/>
                <a:cs typeface="Arial" panose="020B0604020202020204" pitchFamily="34" charset="0"/>
              </a:rPr>
            </a:br>
            <a:r>
              <a:rPr lang="fr-FR" sz="2000" b="1" dirty="0">
                <a:solidFill>
                  <a:srgbClr val="FF2D80"/>
                </a:solidFill>
                <a:latin typeface="Arial" panose="020B0604020202020204" pitchFamily="34" charset="0"/>
                <a:ea typeface="+mj-ea"/>
                <a:cs typeface="Arial" panose="020B0604020202020204" pitchFamily="34" charset="0"/>
              </a:rPr>
              <a:t>&gt; une source</a:t>
            </a:r>
          </a:p>
        </p:txBody>
      </p:sp>
      <p:sp>
        <p:nvSpPr>
          <p:cNvPr id="69" name="Rectangle 3" descr="Rectangle: Click to edit Master text styles&#10;Second level&#10;Third level&#10;Fourth level&#10;Fifth level"/>
          <p:cNvSpPr txBox="1">
            <a:spLocks noChangeArrowheads="1"/>
          </p:cNvSpPr>
          <p:nvPr/>
        </p:nvSpPr>
        <p:spPr>
          <a:xfrm>
            <a:off x="794184" y="1793012"/>
            <a:ext cx="5705073" cy="2516187"/>
          </a:xfrm>
          <a:prstGeom prst="rect">
            <a:avLst/>
          </a:prstGeom>
          <a:no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spcBef>
                <a:spcPts val="1200"/>
              </a:spcBef>
              <a:spcAft>
                <a:spcPts val="300"/>
              </a:spcAft>
              <a:buNone/>
              <a:tabLst>
                <a:tab pos="5995988" algn="l"/>
              </a:tabLst>
            </a:pPr>
            <a:r>
              <a:rPr lang="fr-FR" sz="2400" b="1" dirty="0"/>
              <a:t>Quelles limites ?</a:t>
            </a:r>
            <a:endParaRPr lang="fr-FR" sz="2400" dirty="0"/>
          </a:p>
          <a:p>
            <a:pPr algn="just">
              <a:spcBef>
                <a:spcPts val="1200"/>
              </a:spcBef>
              <a:spcAft>
                <a:spcPts val="300"/>
              </a:spcAft>
              <a:buFont typeface="Monotype Sorts" pitchFamily="2" charset="2"/>
              <a:buNone/>
              <a:tabLst>
                <a:tab pos="5995988" algn="l"/>
              </a:tabLst>
            </a:pPr>
            <a:r>
              <a:rPr lang="fr-FR" sz="2000" dirty="0">
                <a:solidFill>
                  <a:srgbClr val="FF2D80"/>
                </a:solidFill>
              </a:rPr>
              <a:t>Étendue de variations possible </a:t>
            </a:r>
            <a:r>
              <a:rPr lang="fr-FR" sz="2000" dirty="0"/>
              <a:t>de la grandeur</a:t>
            </a:r>
          </a:p>
          <a:p>
            <a:pPr marL="269875" lvl="1" algn="just">
              <a:spcBef>
                <a:spcPts val="1200"/>
              </a:spcBef>
              <a:spcAft>
                <a:spcPts val="300"/>
              </a:spcAft>
              <a:tabLst>
                <a:tab pos="5995988" algn="l"/>
              </a:tabLst>
            </a:pPr>
            <a:r>
              <a:rPr lang="fr-FR" sz="2000" dirty="0"/>
              <a:t>C'est l'intervalle de valeurs qui comprend, a priori,  tous les résultats possibles du mesurage.</a:t>
            </a:r>
          </a:p>
          <a:p>
            <a:pPr marL="269875" lvl="1">
              <a:tabLst>
                <a:tab pos="5995988" algn="l"/>
              </a:tabLst>
            </a:pPr>
            <a:r>
              <a:rPr lang="fr-FR" sz="2000" dirty="0"/>
              <a:t>On parle de </a:t>
            </a:r>
            <a:r>
              <a:rPr lang="fr-FR" sz="2000" dirty="0">
                <a:solidFill>
                  <a:srgbClr val="FF2D80"/>
                </a:solidFill>
              </a:rPr>
              <a:t>demi-étendue </a:t>
            </a:r>
            <a:r>
              <a:rPr lang="fr-FR" sz="2000" b="1" dirty="0">
                <a:solidFill>
                  <a:srgbClr val="FF2D80"/>
                </a:solidFill>
              </a:rPr>
              <a:t>a</a:t>
            </a:r>
          </a:p>
          <a:p>
            <a:pPr lvl="1">
              <a:tabLst>
                <a:tab pos="5995988" algn="l"/>
              </a:tabLst>
            </a:pPr>
            <a:endParaRPr lang="fr-FR" sz="2000" dirty="0"/>
          </a:p>
          <a:p>
            <a:pPr>
              <a:tabLst>
                <a:tab pos="5995988" algn="l"/>
              </a:tabLst>
            </a:pPr>
            <a:endParaRPr lang="fr-FR" sz="2000" dirty="0"/>
          </a:p>
        </p:txBody>
      </p:sp>
      <p:grpSp>
        <p:nvGrpSpPr>
          <p:cNvPr id="70" name="Group 7"/>
          <p:cNvGrpSpPr>
            <a:grpSpLocks/>
          </p:cNvGrpSpPr>
          <p:nvPr/>
        </p:nvGrpSpPr>
        <p:grpSpPr bwMode="auto">
          <a:xfrm>
            <a:off x="6752952" y="2755143"/>
            <a:ext cx="2076450" cy="1289050"/>
            <a:chOff x="9330" y="8400"/>
            <a:chExt cx="1770" cy="885"/>
          </a:xfrm>
        </p:grpSpPr>
        <p:sp>
          <p:nvSpPr>
            <p:cNvPr id="71" name="Line 8"/>
            <p:cNvSpPr>
              <a:spLocks noChangeShapeType="1"/>
            </p:cNvSpPr>
            <p:nvPr/>
          </p:nvSpPr>
          <p:spPr bwMode="auto">
            <a:xfrm>
              <a:off x="9330" y="8640"/>
              <a:ext cx="1770" cy="0"/>
            </a:xfrm>
            <a:prstGeom prst="line">
              <a:avLst/>
            </a:prstGeom>
            <a:noFill/>
            <a:ln w="19050">
              <a:solidFill>
                <a:srgbClr val="000000"/>
              </a:solidFill>
              <a:round/>
              <a:headEnd/>
              <a:tailEnd type="arrow" w="med" len="med"/>
            </a:ln>
            <a:extLst>
              <a:ext uri="{909E8E84-426E-40DD-AFC4-6F175D3DCCD1}">
                <a14:hiddenFill xmlns:a14="http://schemas.microsoft.com/office/drawing/2010/main">
                  <a:noFill/>
                </a14:hiddenFill>
              </a:ext>
            </a:extLst>
          </p:spPr>
          <p:txBody>
            <a:bodyPr/>
            <a:lstStyle/>
            <a:p>
              <a:endParaRPr lang="en-GB"/>
            </a:p>
          </p:txBody>
        </p:sp>
        <p:sp>
          <p:nvSpPr>
            <p:cNvPr id="72" name="AutoShape 9"/>
            <p:cNvSpPr>
              <a:spLocks/>
            </p:cNvSpPr>
            <p:nvPr/>
          </p:nvSpPr>
          <p:spPr bwMode="auto">
            <a:xfrm>
              <a:off x="9600" y="8400"/>
              <a:ext cx="135" cy="495"/>
            </a:xfrm>
            <a:prstGeom prst="leftBracket">
              <a:avLst>
                <a:gd name="adj" fmla="val 30556"/>
              </a:avLst>
            </a:prstGeom>
            <a:noFill/>
            <a:ln w="19050">
              <a:solidFill>
                <a:srgbClr val="FF2D8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73" name="AutoShape 10"/>
            <p:cNvSpPr>
              <a:spLocks/>
            </p:cNvSpPr>
            <p:nvPr/>
          </p:nvSpPr>
          <p:spPr bwMode="auto">
            <a:xfrm flipH="1">
              <a:off x="10605" y="8400"/>
              <a:ext cx="135" cy="495"/>
            </a:xfrm>
            <a:prstGeom prst="leftBracket">
              <a:avLst>
                <a:gd name="adj" fmla="val 30556"/>
              </a:avLst>
            </a:prstGeom>
            <a:noFill/>
            <a:ln w="19050">
              <a:solidFill>
                <a:srgbClr val="FF2D8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74" name="Text Box 11"/>
            <p:cNvSpPr txBox="1">
              <a:spLocks noChangeArrowheads="1"/>
            </p:cNvSpPr>
            <p:nvPr/>
          </p:nvSpPr>
          <p:spPr bwMode="auto">
            <a:xfrm>
              <a:off x="9420" y="8790"/>
              <a:ext cx="1575" cy="4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endParaRPr lang="fr-FR" sz="1800" dirty="0">
                <a:latin typeface="Arial Black" pitchFamily="34" charset="0"/>
              </a:endParaRPr>
            </a:p>
            <a:p>
              <a:r>
                <a:rPr lang="fr-FR" sz="1800" b="1" dirty="0">
                  <a:solidFill>
                    <a:srgbClr val="FF2D80"/>
                  </a:solidFill>
                  <a:latin typeface="Arial" panose="020B0604020202020204" pitchFamily="34" charset="0"/>
                  <a:cs typeface="Arial" panose="020B0604020202020204" pitchFamily="34" charset="0"/>
                </a:rPr>
                <a:t>-a        0       +a</a:t>
              </a:r>
              <a:endParaRPr lang="fr-FR" sz="1200" b="1" dirty="0">
                <a:solidFill>
                  <a:srgbClr val="FF2D80"/>
                </a:solidFill>
                <a:latin typeface="Arial" panose="020B0604020202020204" pitchFamily="34" charset="0"/>
                <a:cs typeface="Arial" panose="020B0604020202020204" pitchFamily="34" charset="0"/>
              </a:endParaRPr>
            </a:p>
          </p:txBody>
        </p:sp>
        <p:sp>
          <p:nvSpPr>
            <p:cNvPr id="75" name="Line 12"/>
            <p:cNvSpPr>
              <a:spLocks noChangeShapeType="1"/>
            </p:cNvSpPr>
            <p:nvPr/>
          </p:nvSpPr>
          <p:spPr bwMode="auto">
            <a:xfrm>
              <a:off x="10155" y="8490"/>
              <a:ext cx="0" cy="28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GB"/>
            </a:p>
          </p:txBody>
        </p:sp>
      </p:grpSp>
      <p:sp>
        <p:nvSpPr>
          <p:cNvPr id="76" name="Rectangle 13" descr="Rectangle: Click to edit Master text styles&#10;Second level&#10;Third level&#10;Fourth level&#10;Fifth level"/>
          <p:cNvSpPr>
            <a:spLocks noChangeArrowheads="1"/>
          </p:cNvSpPr>
          <p:nvPr/>
        </p:nvSpPr>
        <p:spPr bwMode="auto">
          <a:xfrm>
            <a:off x="678006" y="4628402"/>
            <a:ext cx="7416511" cy="1164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eaLnBrk="0" hangingPunct="0">
              <a:lnSpc>
                <a:spcPct val="90000"/>
              </a:lnSpc>
              <a:spcBef>
                <a:spcPct val="20000"/>
              </a:spcBef>
              <a:buClr>
                <a:schemeClr val="accent1"/>
              </a:buClr>
              <a:buSzPct val="70000"/>
              <a:buFont typeface="Monotype Sorts" pitchFamily="2" charset="2"/>
              <a:buNone/>
              <a:tabLst>
                <a:tab pos="5995988" algn="l"/>
              </a:tabLst>
            </a:pPr>
            <a:r>
              <a:rPr kumimoji="1" lang="fr-FR" sz="1600" b="1" dirty="0">
                <a:solidFill>
                  <a:srgbClr val="1B376D"/>
                </a:solidFill>
                <a:latin typeface="Handlee" panose="02000000000000000000" pitchFamily="2" charset="0"/>
              </a:rPr>
              <a:t>Exemple :  </a:t>
            </a:r>
          </a:p>
          <a:p>
            <a:pPr marL="342900" indent="-342900" eaLnBrk="0" hangingPunct="0">
              <a:lnSpc>
                <a:spcPct val="90000"/>
              </a:lnSpc>
              <a:spcBef>
                <a:spcPct val="20000"/>
              </a:spcBef>
              <a:buClr>
                <a:schemeClr val="accent1"/>
              </a:buClr>
              <a:buSzPct val="70000"/>
              <a:buFont typeface="Monotype Sorts" pitchFamily="2" charset="2"/>
              <a:buNone/>
              <a:tabLst>
                <a:tab pos="5995988" algn="l"/>
              </a:tabLst>
            </a:pPr>
            <a:r>
              <a:rPr kumimoji="1" lang="fr-FR" sz="1600" dirty="0">
                <a:solidFill>
                  <a:srgbClr val="1B376D"/>
                </a:solidFill>
                <a:latin typeface="Handlee" panose="02000000000000000000" pitchFamily="2" charset="0"/>
              </a:rPr>
              <a:t>	On lit sur un voltmètre à affichage numérique la tension U= 5,6 V.</a:t>
            </a:r>
          </a:p>
          <a:p>
            <a:pPr marL="342900" indent="-342900" eaLnBrk="0" hangingPunct="0">
              <a:lnSpc>
                <a:spcPct val="90000"/>
              </a:lnSpc>
              <a:spcBef>
                <a:spcPct val="20000"/>
              </a:spcBef>
              <a:buClr>
                <a:schemeClr val="accent1"/>
              </a:buClr>
              <a:buSzPct val="70000"/>
              <a:buFont typeface="Monotype Sorts" pitchFamily="2" charset="2"/>
              <a:buNone/>
              <a:tabLst>
                <a:tab pos="5995988" algn="l"/>
              </a:tabLst>
            </a:pPr>
            <a:r>
              <a:rPr kumimoji="1" lang="fr-FR" sz="1600" dirty="0">
                <a:solidFill>
                  <a:srgbClr val="1B376D"/>
                </a:solidFill>
                <a:latin typeface="Handlee" panose="02000000000000000000" pitchFamily="2" charset="0"/>
              </a:rPr>
              <a:t>	Du fait du nombre de chiffres significatifs donnés par l'appareil, dans quel intervalle  le résultat de la mesure se trouve-t-il a priori ?</a:t>
            </a:r>
            <a:endParaRPr kumimoji="1" lang="en-GB" sz="1600" dirty="0">
              <a:solidFill>
                <a:srgbClr val="1B376D"/>
              </a:solidFill>
              <a:latin typeface="Handlee" panose="02000000000000000000" pitchFamily="2" charset="0"/>
            </a:endParaRPr>
          </a:p>
        </p:txBody>
      </p:sp>
      <p:sp>
        <p:nvSpPr>
          <p:cNvPr id="77" name="ZoneTexte 76"/>
          <p:cNvSpPr txBox="1"/>
          <p:nvPr/>
        </p:nvSpPr>
        <p:spPr>
          <a:xfrm>
            <a:off x="9871218" y="2237989"/>
            <a:ext cx="1829614" cy="2062103"/>
          </a:xfrm>
          <a:prstGeom prst="rect">
            <a:avLst/>
          </a:prstGeom>
          <a:noFill/>
        </p:spPr>
        <p:txBody>
          <a:bodyPr wrap="square">
            <a:spAutoFit/>
          </a:bodyPr>
          <a:lstStyle/>
          <a:p>
            <a:pPr algn="ctr">
              <a:defRPr/>
            </a:pPr>
            <a:r>
              <a:rPr lang="fr-FR" sz="1600" dirty="0">
                <a:solidFill>
                  <a:schemeClr val="bg1"/>
                </a:solidFill>
                <a:latin typeface="Arial" pitchFamily="34" charset="0"/>
                <a:cs typeface="Arial" pitchFamily="34" charset="0"/>
              </a:rPr>
              <a:t>Sur les fiches techniques des capteurs, l’étendue correspond à ce qui est appelé « tolérance » ou « précision » ou…</a:t>
            </a:r>
          </a:p>
        </p:txBody>
      </p:sp>
      <p:cxnSp>
        <p:nvCxnSpPr>
          <p:cNvPr id="79" name="Connecteur droit avec flèche 78"/>
          <p:cNvCxnSpPr/>
          <p:nvPr/>
        </p:nvCxnSpPr>
        <p:spPr bwMode="auto">
          <a:xfrm>
            <a:off x="2166661" y="6261689"/>
            <a:ext cx="7084463" cy="0"/>
          </a:xfrm>
          <a:prstGeom prst="straightConnector1">
            <a:avLst/>
          </a:prstGeom>
          <a:solidFill>
            <a:schemeClr val="accent1"/>
          </a:solidFill>
          <a:ln w="38100" cap="flat" cmpd="sng" algn="ctr">
            <a:solidFill>
              <a:schemeClr val="tx1"/>
            </a:solidFill>
            <a:prstDash val="solid"/>
            <a:miter lim="800000"/>
            <a:headEnd type="none" w="med" len="med"/>
            <a:tailEnd type="arrow"/>
          </a:ln>
          <a:effectLst/>
        </p:spPr>
      </p:cxnSp>
      <p:graphicFrame>
        <p:nvGraphicFramePr>
          <p:cNvPr id="80" name="Tableau 79"/>
          <p:cNvGraphicFramePr>
            <a:graphicFrameLocks noGrp="1"/>
          </p:cNvGraphicFramePr>
          <p:nvPr>
            <p:extLst>
              <p:ext uri="{D42A27DB-BD31-4B8C-83A1-F6EECF244321}">
                <p14:modId xmlns:p14="http://schemas.microsoft.com/office/powerpoint/2010/main" val="982840228"/>
              </p:ext>
            </p:extLst>
          </p:nvPr>
        </p:nvGraphicFramePr>
        <p:xfrm>
          <a:off x="2547072" y="6193320"/>
          <a:ext cx="6096000" cy="168409"/>
        </p:xfrm>
        <a:graphic>
          <a:graphicData uri="http://schemas.openxmlformats.org/drawingml/2006/table">
            <a:tbl>
              <a:tblPr firstRow="1" bandRow="1">
                <a:tableStyleId>{BDBED569-4797-4DF1-A0F4-6AAB3CD982D8}</a:tableStyleId>
              </a:tblPr>
              <a:tblGrid>
                <a:gridCol w="609600">
                  <a:extLst>
                    <a:ext uri="{9D8B030D-6E8A-4147-A177-3AD203B41FA5}">
                      <a16:colId xmlns:a16="http://schemas.microsoft.com/office/drawing/2014/main" val="20000"/>
                    </a:ext>
                  </a:extLst>
                </a:gridCol>
                <a:gridCol w="609600">
                  <a:extLst>
                    <a:ext uri="{9D8B030D-6E8A-4147-A177-3AD203B41FA5}">
                      <a16:colId xmlns:a16="http://schemas.microsoft.com/office/drawing/2014/main" val="20001"/>
                    </a:ext>
                  </a:extLst>
                </a:gridCol>
                <a:gridCol w="609600">
                  <a:extLst>
                    <a:ext uri="{9D8B030D-6E8A-4147-A177-3AD203B41FA5}">
                      <a16:colId xmlns:a16="http://schemas.microsoft.com/office/drawing/2014/main" val="20002"/>
                    </a:ext>
                  </a:extLst>
                </a:gridCol>
                <a:gridCol w="609600">
                  <a:extLst>
                    <a:ext uri="{9D8B030D-6E8A-4147-A177-3AD203B41FA5}">
                      <a16:colId xmlns:a16="http://schemas.microsoft.com/office/drawing/2014/main" val="20003"/>
                    </a:ext>
                  </a:extLst>
                </a:gridCol>
                <a:gridCol w="609600">
                  <a:extLst>
                    <a:ext uri="{9D8B030D-6E8A-4147-A177-3AD203B41FA5}">
                      <a16:colId xmlns:a16="http://schemas.microsoft.com/office/drawing/2014/main" val="20004"/>
                    </a:ext>
                  </a:extLst>
                </a:gridCol>
                <a:gridCol w="609600">
                  <a:extLst>
                    <a:ext uri="{9D8B030D-6E8A-4147-A177-3AD203B41FA5}">
                      <a16:colId xmlns:a16="http://schemas.microsoft.com/office/drawing/2014/main" val="20005"/>
                    </a:ext>
                  </a:extLst>
                </a:gridCol>
                <a:gridCol w="609600">
                  <a:extLst>
                    <a:ext uri="{9D8B030D-6E8A-4147-A177-3AD203B41FA5}">
                      <a16:colId xmlns:a16="http://schemas.microsoft.com/office/drawing/2014/main" val="20006"/>
                    </a:ext>
                  </a:extLst>
                </a:gridCol>
                <a:gridCol w="609600">
                  <a:extLst>
                    <a:ext uri="{9D8B030D-6E8A-4147-A177-3AD203B41FA5}">
                      <a16:colId xmlns:a16="http://schemas.microsoft.com/office/drawing/2014/main" val="20007"/>
                    </a:ext>
                  </a:extLst>
                </a:gridCol>
                <a:gridCol w="609600">
                  <a:extLst>
                    <a:ext uri="{9D8B030D-6E8A-4147-A177-3AD203B41FA5}">
                      <a16:colId xmlns:a16="http://schemas.microsoft.com/office/drawing/2014/main" val="20008"/>
                    </a:ext>
                  </a:extLst>
                </a:gridCol>
                <a:gridCol w="609600">
                  <a:extLst>
                    <a:ext uri="{9D8B030D-6E8A-4147-A177-3AD203B41FA5}">
                      <a16:colId xmlns:a16="http://schemas.microsoft.com/office/drawing/2014/main" val="20009"/>
                    </a:ext>
                  </a:extLst>
                </a:gridCol>
              </a:tblGrid>
              <a:tr h="168409">
                <a:tc>
                  <a:txBody>
                    <a:bodyPr/>
                    <a:lstStyle/>
                    <a:p>
                      <a:endParaRPr lang="en-GB" sz="400"/>
                    </a:p>
                  </a:txBody>
                  <a:tcPr/>
                </a:tc>
                <a:tc>
                  <a:txBody>
                    <a:bodyPr/>
                    <a:lstStyle/>
                    <a:p>
                      <a:endParaRPr lang="en-GB" sz="400"/>
                    </a:p>
                  </a:txBody>
                  <a:tcPr/>
                </a:tc>
                <a:tc>
                  <a:txBody>
                    <a:bodyPr/>
                    <a:lstStyle/>
                    <a:p>
                      <a:endParaRPr lang="en-GB" sz="400"/>
                    </a:p>
                  </a:txBody>
                  <a:tcPr/>
                </a:tc>
                <a:tc>
                  <a:txBody>
                    <a:bodyPr/>
                    <a:lstStyle/>
                    <a:p>
                      <a:endParaRPr lang="en-GB" sz="400"/>
                    </a:p>
                  </a:txBody>
                  <a:tcPr/>
                </a:tc>
                <a:tc>
                  <a:txBody>
                    <a:bodyPr/>
                    <a:lstStyle/>
                    <a:p>
                      <a:endParaRPr lang="en-GB" sz="400" dirty="0"/>
                    </a:p>
                  </a:txBody>
                  <a:tcPr/>
                </a:tc>
                <a:tc>
                  <a:txBody>
                    <a:bodyPr/>
                    <a:lstStyle/>
                    <a:p>
                      <a:endParaRPr lang="en-GB" sz="400"/>
                    </a:p>
                  </a:txBody>
                  <a:tcPr/>
                </a:tc>
                <a:tc>
                  <a:txBody>
                    <a:bodyPr/>
                    <a:lstStyle/>
                    <a:p>
                      <a:endParaRPr lang="en-GB" sz="400"/>
                    </a:p>
                  </a:txBody>
                  <a:tcPr/>
                </a:tc>
                <a:tc>
                  <a:txBody>
                    <a:bodyPr/>
                    <a:lstStyle/>
                    <a:p>
                      <a:endParaRPr lang="en-GB" sz="400"/>
                    </a:p>
                  </a:txBody>
                  <a:tcPr/>
                </a:tc>
                <a:tc>
                  <a:txBody>
                    <a:bodyPr/>
                    <a:lstStyle/>
                    <a:p>
                      <a:endParaRPr lang="en-GB" sz="400"/>
                    </a:p>
                  </a:txBody>
                  <a:tcPr/>
                </a:tc>
                <a:tc>
                  <a:txBody>
                    <a:bodyPr/>
                    <a:lstStyle/>
                    <a:p>
                      <a:endParaRPr lang="en-GB" sz="400" dirty="0"/>
                    </a:p>
                  </a:txBody>
                  <a:tcPr/>
                </a:tc>
                <a:extLst>
                  <a:ext uri="{0D108BD9-81ED-4DB2-BD59-A6C34878D82A}">
                    <a16:rowId xmlns:a16="http://schemas.microsoft.com/office/drawing/2014/main" val="10000"/>
                  </a:ext>
                </a:extLst>
              </a:tr>
            </a:tbl>
          </a:graphicData>
        </a:graphic>
      </p:graphicFrame>
      <p:graphicFrame>
        <p:nvGraphicFramePr>
          <p:cNvPr id="81" name="Tableau 80"/>
          <p:cNvGraphicFramePr>
            <a:graphicFrameLocks noGrp="1"/>
          </p:cNvGraphicFramePr>
          <p:nvPr>
            <p:extLst>
              <p:ext uri="{D42A27DB-BD31-4B8C-83A1-F6EECF244321}">
                <p14:modId xmlns:p14="http://schemas.microsoft.com/office/powerpoint/2010/main" val="395125234"/>
              </p:ext>
            </p:extLst>
          </p:nvPr>
        </p:nvGraphicFramePr>
        <p:xfrm>
          <a:off x="2209386" y="5869630"/>
          <a:ext cx="6870820" cy="365760"/>
        </p:xfrm>
        <a:graphic>
          <a:graphicData uri="http://schemas.openxmlformats.org/drawingml/2006/table">
            <a:tbl>
              <a:tblPr firstRow="1" bandRow="1">
                <a:tableStyleId>{BDBED569-4797-4DF1-A0F4-6AAB3CD982D8}</a:tableStyleId>
              </a:tblPr>
              <a:tblGrid>
                <a:gridCol w="624620">
                  <a:extLst>
                    <a:ext uri="{9D8B030D-6E8A-4147-A177-3AD203B41FA5}">
                      <a16:colId xmlns:a16="http://schemas.microsoft.com/office/drawing/2014/main" val="20000"/>
                    </a:ext>
                  </a:extLst>
                </a:gridCol>
                <a:gridCol w="624620">
                  <a:extLst>
                    <a:ext uri="{9D8B030D-6E8A-4147-A177-3AD203B41FA5}">
                      <a16:colId xmlns:a16="http://schemas.microsoft.com/office/drawing/2014/main" val="20001"/>
                    </a:ext>
                  </a:extLst>
                </a:gridCol>
                <a:gridCol w="624620">
                  <a:extLst>
                    <a:ext uri="{9D8B030D-6E8A-4147-A177-3AD203B41FA5}">
                      <a16:colId xmlns:a16="http://schemas.microsoft.com/office/drawing/2014/main" val="20002"/>
                    </a:ext>
                  </a:extLst>
                </a:gridCol>
                <a:gridCol w="624620">
                  <a:extLst>
                    <a:ext uri="{9D8B030D-6E8A-4147-A177-3AD203B41FA5}">
                      <a16:colId xmlns:a16="http://schemas.microsoft.com/office/drawing/2014/main" val="20003"/>
                    </a:ext>
                  </a:extLst>
                </a:gridCol>
                <a:gridCol w="624620">
                  <a:extLst>
                    <a:ext uri="{9D8B030D-6E8A-4147-A177-3AD203B41FA5}">
                      <a16:colId xmlns:a16="http://schemas.microsoft.com/office/drawing/2014/main" val="20004"/>
                    </a:ext>
                  </a:extLst>
                </a:gridCol>
                <a:gridCol w="624620">
                  <a:extLst>
                    <a:ext uri="{9D8B030D-6E8A-4147-A177-3AD203B41FA5}">
                      <a16:colId xmlns:a16="http://schemas.microsoft.com/office/drawing/2014/main" val="20005"/>
                    </a:ext>
                  </a:extLst>
                </a:gridCol>
                <a:gridCol w="624620">
                  <a:extLst>
                    <a:ext uri="{9D8B030D-6E8A-4147-A177-3AD203B41FA5}">
                      <a16:colId xmlns:a16="http://schemas.microsoft.com/office/drawing/2014/main" val="20006"/>
                    </a:ext>
                  </a:extLst>
                </a:gridCol>
                <a:gridCol w="624620">
                  <a:extLst>
                    <a:ext uri="{9D8B030D-6E8A-4147-A177-3AD203B41FA5}">
                      <a16:colId xmlns:a16="http://schemas.microsoft.com/office/drawing/2014/main" val="20007"/>
                    </a:ext>
                  </a:extLst>
                </a:gridCol>
                <a:gridCol w="624620">
                  <a:extLst>
                    <a:ext uri="{9D8B030D-6E8A-4147-A177-3AD203B41FA5}">
                      <a16:colId xmlns:a16="http://schemas.microsoft.com/office/drawing/2014/main" val="20008"/>
                    </a:ext>
                  </a:extLst>
                </a:gridCol>
                <a:gridCol w="624620">
                  <a:extLst>
                    <a:ext uri="{9D8B030D-6E8A-4147-A177-3AD203B41FA5}">
                      <a16:colId xmlns:a16="http://schemas.microsoft.com/office/drawing/2014/main" val="20009"/>
                    </a:ext>
                  </a:extLst>
                </a:gridCol>
                <a:gridCol w="624620">
                  <a:extLst>
                    <a:ext uri="{9D8B030D-6E8A-4147-A177-3AD203B41FA5}">
                      <a16:colId xmlns:a16="http://schemas.microsoft.com/office/drawing/2014/main" val="20010"/>
                    </a:ext>
                  </a:extLst>
                </a:gridCol>
              </a:tblGrid>
              <a:tr h="363538">
                <a:tc>
                  <a:txBody>
                    <a:bodyPr/>
                    <a:lstStyle/>
                    <a:p>
                      <a:r>
                        <a:rPr lang="en-GB" sz="1600" b="0" dirty="0"/>
                        <a:t>5,55</a:t>
                      </a:r>
                    </a:p>
                  </a:txBody>
                  <a:tcPr>
                    <a:lnL w="12700" cmpd="sng">
                      <a:noFill/>
                    </a:lnL>
                    <a:lnR w="12700" cmpd="sng">
                      <a:noFill/>
                    </a:lnR>
                    <a:lnT w="12700" cmpd="sng">
                      <a:noFill/>
                    </a:lnT>
                    <a:lnB w="25400" cmpd="sng">
                      <a:noFill/>
                    </a:lnB>
                    <a:lnTlToBr w="12700" cmpd="sng">
                      <a:noFill/>
                      <a:prstDash val="solid"/>
                    </a:lnTlToBr>
                    <a:lnBlToTr w="12700" cmpd="sng">
                      <a:noFill/>
                      <a:prstDash val="solid"/>
                    </a:lnBlToTr>
                  </a:tcPr>
                </a:tc>
                <a:tc>
                  <a:txBody>
                    <a:bodyPr/>
                    <a:lstStyle/>
                    <a:p>
                      <a:r>
                        <a:rPr lang="en-GB" sz="1600" b="0"/>
                        <a:t>5,56</a:t>
                      </a:r>
                    </a:p>
                  </a:txBody>
                  <a:tcPr>
                    <a:lnL w="12700" cmpd="sng">
                      <a:noFill/>
                    </a:lnL>
                    <a:lnR w="12700" cmpd="sng">
                      <a:noFill/>
                    </a:lnR>
                    <a:lnT w="12700" cmpd="sng">
                      <a:noFill/>
                    </a:lnT>
                    <a:lnB w="25400" cmpd="sng">
                      <a:noFill/>
                    </a:lnB>
                    <a:lnTlToBr w="12700" cmpd="sng">
                      <a:noFill/>
                      <a:prstDash val="solid"/>
                    </a:lnTlToBr>
                    <a:lnBlToTr w="12700" cmpd="sng">
                      <a:noFill/>
                      <a:prstDash val="solid"/>
                    </a:lnBlToTr>
                  </a:tcPr>
                </a:tc>
                <a:tc>
                  <a:txBody>
                    <a:bodyPr/>
                    <a:lstStyle/>
                    <a:p>
                      <a:r>
                        <a:rPr lang="en-GB" sz="1600" b="0"/>
                        <a:t>5,57</a:t>
                      </a:r>
                    </a:p>
                  </a:txBody>
                  <a:tcPr>
                    <a:lnL w="12700" cmpd="sng">
                      <a:noFill/>
                    </a:lnL>
                    <a:lnR w="12700" cmpd="sng">
                      <a:noFill/>
                    </a:lnR>
                    <a:lnT w="12700" cmpd="sng">
                      <a:noFill/>
                    </a:lnT>
                    <a:lnB w="25400" cmpd="sng">
                      <a:noFill/>
                    </a:lnB>
                    <a:lnTlToBr w="12700" cmpd="sng">
                      <a:noFill/>
                      <a:prstDash val="solid"/>
                    </a:lnTlToBr>
                    <a:lnBlToTr w="12700" cmpd="sng">
                      <a:noFill/>
                      <a:prstDash val="solid"/>
                    </a:lnBlToTr>
                  </a:tcPr>
                </a:tc>
                <a:tc>
                  <a:txBody>
                    <a:bodyPr/>
                    <a:lstStyle/>
                    <a:p>
                      <a:r>
                        <a:rPr lang="en-GB" sz="1600" b="0"/>
                        <a:t>5,58</a:t>
                      </a:r>
                    </a:p>
                  </a:txBody>
                  <a:tcPr>
                    <a:lnL w="12700" cmpd="sng">
                      <a:noFill/>
                    </a:lnL>
                    <a:lnR w="12700" cmpd="sng">
                      <a:noFill/>
                    </a:lnR>
                    <a:lnT w="12700" cmpd="sng">
                      <a:noFill/>
                    </a:lnT>
                    <a:lnB w="25400" cmpd="sng">
                      <a:noFill/>
                    </a:lnB>
                    <a:lnTlToBr w="12700" cmpd="sng">
                      <a:noFill/>
                      <a:prstDash val="solid"/>
                    </a:lnTlToBr>
                    <a:lnBlToTr w="12700" cmpd="sng">
                      <a:noFill/>
                      <a:prstDash val="solid"/>
                    </a:lnBlToTr>
                  </a:tcPr>
                </a:tc>
                <a:tc>
                  <a:txBody>
                    <a:bodyPr/>
                    <a:lstStyle/>
                    <a:p>
                      <a:r>
                        <a:rPr lang="en-GB" sz="1600" b="0"/>
                        <a:t>5,59</a:t>
                      </a:r>
                    </a:p>
                  </a:txBody>
                  <a:tcPr>
                    <a:lnL w="12700" cmpd="sng">
                      <a:noFill/>
                    </a:lnL>
                    <a:lnR w="12700" cmpd="sng">
                      <a:noFill/>
                    </a:lnR>
                    <a:lnT w="12700" cmpd="sng">
                      <a:noFill/>
                    </a:lnT>
                    <a:lnB w="25400" cmpd="sng">
                      <a:noFill/>
                    </a:lnB>
                    <a:lnTlToBr w="12700" cmpd="sng">
                      <a:noFill/>
                      <a:prstDash val="solid"/>
                    </a:lnTlToBr>
                    <a:lnBlToTr w="12700" cmpd="sng">
                      <a:noFill/>
                      <a:prstDash val="solid"/>
                    </a:lnBlToTr>
                  </a:tcPr>
                </a:tc>
                <a:tc>
                  <a:txBody>
                    <a:bodyPr/>
                    <a:lstStyle/>
                    <a:p>
                      <a:r>
                        <a:rPr lang="en-GB"/>
                        <a:t>5,6</a:t>
                      </a:r>
                      <a:endParaRPr lang="en-GB" sz="1600" b="0"/>
                    </a:p>
                  </a:txBody>
                  <a:tcPr>
                    <a:lnL w="12700" cmpd="sng">
                      <a:noFill/>
                    </a:lnL>
                    <a:lnR w="12700" cmpd="sng">
                      <a:noFill/>
                    </a:lnR>
                    <a:lnT w="12700" cmpd="sng">
                      <a:noFill/>
                    </a:lnT>
                    <a:lnB w="25400" cmpd="sng">
                      <a:noFill/>
                    </a:lnB>
                    <a:lnTlToBr w="12700" cmpd="sng">
                      <a:noFill/>
                      <a:prstDash val="solid"/>
                    </a:lnTlToBr>
                    <a:lnBlToTr w="12700" cmpd="sng">
                      <a:noFill/>
                      <a:prstDash val="solid"/>
                    </a:lnBlToTr>
                  </a:tcPr>
                </a:tc>
                <a:tc>
                  <a:txBody>
                    <a:bodyPr/>
                    <a:lstStyle/>
                    <a:p>
                      <a:r>
                        <a:rPr lang="en-GB" sz="1600" b="0"/>
                        <a:t>5,61</a:t>
                      </a:r>
                    </a:p>
                  </a:txBody>
                  <a:tcPr>
                    <a:lnL w="12700" cmpd="sng">
                      <a:noFill/>
                    </a:lnL>
                    <a:lnR w="12700" cmpd="sng">
                      <a:noFill/>
                    </a:lnR>
                    <a:lnT w="12700" cmpd="sng">
                      <a:noFill/>
                    </a:lnT>
                    <a:lnB w="25400" cmpd="sng">
                      <a:noFill/>
                    </a:lnB>
                    <a:lnTlToBr w="12700" cmpd="sng">
                      <a:noFill/>
                      <a:prstDash val="solid"/>
                    </a:lnTlToBr>
                    <a:lnBlToTr w="12700" cmpd="sng">
                      <a:noFill/>
                      <a:prstDash val="solid"/>
                    </a:lnBlToTr>
                  </a:tcPr>
                </a:tc>
                <a:tc>
                  <a:txBody>
                    <a:bodyPr/>
                    <a:lstStyle/>
                    <a:p>
                      <a:r>
                        <a:rPr lang="en-GB" sz="1600" b="0" dirty="0"/>
                        <a:t>5,62</a:t>
                      </a:r>
                    </a:p>
                  </a:txBody>
                  <a:tcPr>
                    <a:lnL w="12700" cmpd="sng">
                      <a:noFill/>
                    </a:lnL>
                    <a:lnR w="12700" cmpd="sng">
                      <a:noFill/>
                    </a:lnR>
                    <a:lnT w="12700" cmpd="sng">
                      <a:noFill/>
                    </a:lnT>
                    <a:lnB w="25400" cmpd="sng">
                      <a:noFill/>
                    </a:lnB>
                    <a:lnTlToBr w="12700" cmpd="sng">
                      <a:noFill/>
                      <a:prstDash val="solid"/>
                    </a:lnTlToBr>
                    <a:lnBlToTr w="12700" cmpd="sng">
                      <a:noFill/>
                      <a:prstDash val="solid"/>
                    </a:lnBlToTr>
                  </a:tcPr>
                </a:tc>
                <a:tc>
                  <a:txBody>
                    <a:bodyPr/>
                    <a:lstStyle/>
                    <a:p>
                      <a:r>
                        <a:rPr lang="en-GB" sz="1600" b="0"/>
                        <a:t>5,63</a:t>
                      </a:r>
                    </a:p>
                  </a:txBody>
                  <a:tcPr>
                    <a:lnL w="12700" cmpd="sng">
                      <a:noFill/>
                    </a:lnL>
                    <a:lnR w="12700" cmpd="sng">
                      <a:noFill/>
                    </a:lnR>
                    <a:lnT w="12700" cmpd="sng">
                      <a:noFill/>
                    </a:lnT>
                    <a:lnB w="25400" cmpd="sng">
                      <a:noFill/>
                    </a:lnB>
                    <a:lnTlToBr w="12700" cmpd="sng">
                      <a:noFill/>
                      <a:prstDash val="solid"/>
                    </a:lnTlToBr>
                    <a:lnBlToTr w="12700" cmpd="sng">
                      <a:noFill/>
                      <a:prstDash val="solid"/>
                    </a:lnBlToTr>
                  </a:tcPr>
                </a:tc>
                <a:tc>
                  <a:txBody>
                    <a:bodyPr/>
                    <a:lstStyle/>
                    <a:p>
                      <a:r>
                        <a:rPr lang="en-GB" sz="1600" b="0"/>
                        <a:t>5,64</a:t>
                      </a:r>
                    </a:p>
                  </a:txBody>
                  <a:tcPr>
                    <a:lnL w="12700" cmpd="sng">
                      <a:noFill/>
                    </a:lnL>
                    <a:lnR w="12700" cmpd="sng">
                      <a:noFill/>
                    </a:lnR>
                    <a:lnT w="12700" cmpd="sng">
                      <a:noFill/>
                    </a:lnT>
                    <a:lnB w="25400" cmpd="sng">
                      <a:noFill/>
                    </a:lnB>
                    <a:lnTlToBr w="12700" cmpd="sng">
                      <a:noFill/>
                      <a:prstDash val="solid"/>
                    </a:lnTlToBr>
                    <a:lnBlToTr w="12700" cmpd="sng">
                      <a:noFill/>
                      <a:prstDash val="solid"/>
                    </a:lnBlToTr>
                  </a:tcPr>
                </a:tc>
                <a:tc>
                  <a:txBody>
                    <a:bodyPr/>
                    <a:lstStyle/>
                    <a:p>
                      <a:r>
                        <a:rPr lang="en-GB" sz="1600" b="0" dirty="0"/>
                        <a:t>5,65</a:t>
                      </a:r>
                    </a:p>
                  </a:txBody>
                  <a:tcPr>
                    <a:lnL w="12700" cmpd="sng">
                      <a:noFill/>
                    </a:lnL>
                    <a:lnR w="12700" cmpd="sng">
                      <a:noFill/>
                    </a:lnR>
                    <a:lnT w="12700" cmpd="sng">
                      <a:noFill/>
                    </a:lnT>
                    <a:lnB w="25400" cmpd="sng">
                      <a:noFill/>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p:sp>
        <p:nvSpPr>
          <p:cNvPr id="82" name="Parenthèse ouvrante 81"/>
          <p:cNvSpPr/>
          <p:nvPr/>
        </p:nvSpPr>
        <p:spPr bwMode="auto">
          <a:xfrm>
            <a:off x="2547072" y="5929452"/>
            <a:ext cx="183601" cy="631341"/>
          </a:xfrm>
          <a:prstGeom prst="leftBracket">
            <a:avLst/>
          </a:prstGeom>
          <a:noFill/>
          <a:ln w="38100" cap="flat" cmpd="sng" algn="ctr">
            <a:solidFill>
              <a:srgbClr val="FF2D80"/>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GB" sz="2400" b="0" i="0" u="none" strike="noStrike" cap="none" normalizeH="0" baseline="0">
              <a:ln>
                <a:noFill/>
              </a:ln>
              <a:effectLst/>
              <a:latin typeface="Tahoma" pitchFamily="34" charset="0"/>
            </a:endParaRPr>
          </a:p>
        </p:txBody>
      </p:sp>
      <p:sp>
        <p:nvSpPr>
          <p:cNvPr id="83" name="Parenthèse ouvrante 82"/>
          <p:cNvSpPr/>
          <p:nvPr/>
        </p:nvSpPr>
        <p:spPr bwMode="auto">
          <a:xfrm>
            <a:off x="8645801" y="5928925"/>
            <a:ext cx="183601" cy="631341"/>
          </a:xfrm>
          <a:prstGeom prst="leftBracket">
            <a:avLst/>
          </a:prstGeom>
          <a:noFill/>
          <a:ln w="38100" cap="flat" cmpd="sng" algn="ctr">
            <a:solidFill>
              <a:srgbClr val="FF2D80"/>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GB" sz="2400" b="0" i="0" u="none" strike="noStrike" cap="none" normalizeH="0" baseline="0">
              <a:ln>
                <a:noFill/>
              </a:ln>
              <a:effectLst/>
              <a:latin typeface="Tahoma" pitchFamily="34" charset="0"/>
            </a:endParaRPr>
          </a:p>
        </p:txBody>
      </p:sp>
      <p:pic>
        <p:nvPicPr>
          <p:cNvPr id="2" name="Imag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772036" y="1700283"/>
            <a:ext cx="2479088" cy="690256"/>
          </a:xfrm>
          <a:prstGeom prst="rect">
            <a:avLst/>
          </a:prstGeom>
        </p:spPr>
      </p:pic>
      <p:cxnSp>
        <p:nvCxnSpPr>
          <p:cNvPr id="4" name="Connecteur droit 3"/>
          <p:cNvCxnSpPr/>
          <p:nvPr/>
        </p:nvCxnSpPr>
        <p:spPr>
          <a:xfrm flipV="1">
            <a:off x="6950096" y="1371486"/>
            <a:ext cx="0" cy="324352"/>
          </a:xfrm>
          <a:prstGeom prst="line">
            <a:avLst/>
          </a:prstGeom>
          <a:ln>
            <a:solidFill>
              <a:srgbClr val="FF2D80"/>
            </a:solidFill>
          </a:ln>
        </p:spPr>
        <p:style>
          <a:lnRef idx="1">
            <a:schemeClr val="accent1"/>
          </a:lnRef>
          <a:fillRef idx="0">
            <a:schemeClr val="accent1"/>
          </a:fillRef>
          <a:effectRef idx="0">
            <a:schemeClr val="accent1"/>
          </a:effectRef>
          <a:fontRef idx="minor">
            <a:schemeClr val="tx1"/>
          </a:fontRef>
        </p:style>
      </p:cxnSp>
      <p:cxnSp>
        <p:nvCxnSpPr>
          <p:cNvPr id="23" name="Connecteur droit 22"/>
          <p:cNvCxnSpPr/>
          <p:nvPr/>
        </p:nvCxnSpPr>
        <p:spPr>
          <a:xfrm flipV="1">
            <a:off x="7062387" y="1371486"/>
            <a:ext cx="0" cy="324352"/>
          </a:xfrm>
          <a:prstGeom prst="line">
            <a:avLst/>
          </a:prstGeom>
          <a:ln>
            <a:solidFill>
              <a:srgbClr val="FF2D80"/>
            </a:solidFill>
          </a:ln>
        </p:spPr>
        <p:style>
          <a:lnRef idx="1">
            <a:schemeClr val="accent1"/>
          </a:lnRef>
          <a:fillRef idx="0">
            <a:schemeClr val="accent1"/>
          </a:fillRef>
          <a:effectRef idx="0">
            <a:schemeClr val="accent1"/>
          </a:effectRef>
          <a:fontRef idx="minor">
            <a:schemeClr val="tx1"/>
          </a:fontRef>
        </p:style>
      </p:cxnSp>
      <p:pic>
        <p:nvPicPr>
          <p:cNvPr id="5" name="Image 4"/>
          <p:cNvPicPr>
            <a:picLocks noChangeAspect="1"/>
          </p:cNvPicPr>
          <p:nvPr/>
        </p:nvPicPr>
        <p:blipFill>
          <a:blip r:embed="rId3"/>
          <a:stretch>
            <a:fillRect/>
          </a:stretch>
        </p:blipFill>
        <p:spPr>
          <a:xfrm>
            <a:off x="10562652" y="4871940"/>
            <a:ext cx="1295188" cy="1841482"/>
          </a:xfrm>
          <a:prstGeom prst="rect">
            <a:avLst/>
          </a:prstGeom>
        </p:spPr>
      </p:pic>
      <p:sp>
        <p:nvSpPr>
          <p:cNvPr id="3" name="ZoneTexte 2"/>
          <p:cNvSpPr txBox="1"/>
          <p:nvPr/>
        </p:nvSpPr>
        <p:spPr>
          <a:xfrm>
            <a:off x="6625327" y="963680"/>
            <a:ext cx="649537" cy="369332"/>
          </a:xfrm>
          <a:prstGeom prst="rect">
            <a:avLst/>
          </a:prstGeom>
          <a:noFill/>
        </p:spPr>
        <p:txBody>
          <a:bodyPr wrap="none" rtlCol="0">
            <a:spAutoFit/>
          </a:bodyPr>
          <a:lstStyle/>
          <a:p>
            <a:r>
              <a:rPr lang="fr-FR" b="1" dirty="0">
                <a:solidFill>
                  <a:srgbClr val="FF2D80"/>
                </a:solidFill>
              </a:rPr>
              <a:t>q=2a</a:t>
            </a:r>
          </a:p>
        </p:txBody>
      </p:sp>
    </p:spTree>
    <p:extLst>
      <p:ext uri="{BB962C8B-B14F-4D97-AF65-F5344CB8AC3E}">
        <p14:creationId xmlns:p14="http://schemas.microsoft.com/office/powerpoint/2010/main" val="30265032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a:xfrm>
            <a:off x="432024" y="840671"/>
            <a:ext cx="10515600" cy="513821"/>
          </a:xfrm>
          <a:noFill/>
        </p:spPr>
        <p:txBody>
          <a:bodyPr>
            <a:normAutofit/>
          </a:bodyPr>
          <a:lstStyle/>
          <a:p>
            <a:r>
              <a:rPr lang="fr-FR" dirty="0"/>
              <a:t>Incertitude de type B</a:t>
            </a:r>
          </a:p>
        </p:txBody>
      </p:sp>
      <p:sp>
        <p:nvSpPr>
          <p:cNvPr id="28" name="Rectangle 29"/>
          <p:cNvSpPr>
            <a:spLocks noGrp="1" noChangeArrowheads="1"/>
          </p:cNvSpPr>
          <p:nvPr>
            <p:ph type="sldNum" sz="quarter" idx="12"/>
          </p:nvPr>
        </p:nvSpPr>
        <p:spPr/>
        <p:txBody>
          <a:bodyPr/>
          <a:lstStyle/>
          <a:p>
            <a:pPr>
              <a:defRPr/>
            </a:pPr>
            <a:fld id="{20F05124-00ED-4A86-986F-7D6874244A37}" type="slidenum">
              <a:rPr lang="fr-FR"/>
              <a:pPr>
                <a:defRPr/>
              </a:pPr>
              <a:t>36</a:t>
            </a:fld>
            <a:endParaRPr lang="fr-FR"/>
          </a:p>
        </p:txBody>
      </p:sp>
      <p:sp>
        <p:nvSpPr>
          <p:cNvPr id="67" name="Rectangle 79"/>
          <p:cNvSpPr>
            <a:spLocks noChangeArrowheads="1"/>
          </p:cNvSpPr>
          <p:nvPr/>
        </p:nvSpPr>
        <p:spPr bwMode="auto">
          <a:xfrm>
            <a:off x="8572956" y="3082688"/>
            <a:ext cx="1962602" cy="342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r>
              <a:rPr lang="fr-FR" sz="1600" dirty="0">
                <a:solidFill>
                  <a:srgbClr val="FF2D80"/>
                </a:solidFill>
                <a:latin typeface="Arial Narrow" pitchFamily="34" charset="0"/>
              </a:rPr>
              <a:t>Incertitude évaluée par : </a:t>
            </a:r>
          </a:p>
        </p:txBody>
      </p:sp>
      <p:sp>
        <p:nvSpPr>
          <p:cNvPr id="68" name="Text Box 61"/>
          <p:cNvSpPr txBox="1">
            <a:spLocks noChangeArrowheads="1"/>
          </p:cNvSpPr>
          <p:nvPr/>
        </p:nvSpPr>
        <p:spPr bwMode="auto">
          <a:xfrm>
            <a:off x="10008496" y="841377"/>
            <a:ext cx="203772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lnSpc>
                <a:spcPct val="90000"/>
              </a:lnSpc>
              <a:spcBef>
                <a:spcPct val="0"/>
              </a:spcBef>
            </a:pPr>
            <a:r>
              <a:rPr lang="fr-FR" sz="2000" b="1" dirty="0">
                <a:solidFill>
                  <a:srgbClr val="FF2D80"/>
                </a:solidFill>
                <a:latin typeface="Arial" panose="020B0604020202020204" pitchFamily="34" charset="0"/>
                <a:ea typeface="+mj-ea"/>
                <a:cs typeface="Arial" panose="020B0604020202020204" pitchFamily="34" charset="0"/>
              </a:rPr>
              <a:t>&gt; un paramètre</a:t>
            </a:r>
            <a:br>
              <a:rPr lang="fr-FR" sz="2000" b="1" dirty="0">
                <a:solidFill>
                  <a:srgbClr val="FF2D80"/>
                </a:solidFill>
                <a:latin typeface="Arial" panose="020B0604020202020204" pitchFamily="34" charset="0"/>
                <a:ea typeface="+mj-ea"/>
                <a:cs typeface="Arial" panose="020B0604020202020204" pitchFamily="34" charset="0"/>
              </a:rPr>
            </a:br>
            <a:r>
              <a:rPr lang="fr-FR" sz="2000" b="1" dirty="0">
                <a:solidFill>
                  <a:srgbClr val="FF2D80"/>
                </a:solidFill>
                <a:latin typeface="Arial" panose="020B0604020202020204" pitchFamily="34" charset="0"/>
                <a:ea typeface="+mj-ea"/>
                <a:cs typeface="Arial" panose="020B0604020202020204" pitchFamily="34" charset="0"/>
              </a:rPr>
              <a:t>&gt; une source</a:t>
            </a:r>
          </a:p>
        </p:txBody>
      </p:sp>
      <mc:AlternateContent xmlns:mc="http://schemas.openxmlformats.org/markup-compatibility/2006" xmlns:a14="http://schemas.microsoft.com/office/drawing/2010/main">
        <mc:Choice Requires="a14">
          <p:graphicFrame>
            <p:nvGraphicFramePr>
              <p:cNvPr id="2" name="Tableau 1"/>
              <p:cNvGraphicFramePr>
                <a:graphicFrameLocks noGrp="1"/>
              </p:cNvGraphicFramePr>
              <p:nvPr>
                <p:extLst>
                  <p:ext uri="{D42A27DB-BD31-4B8C-83A1-F6EECF244321}">
                    <p14:modId xmlns:p14="http://schemas.microsoft.com/office/powerpoint/2010/main" val="3573170009"/>
                  </p:ext>
                </p:extLst>
              </p:nvPr>
            </p:nvGraphicFramePr>
            <p:xfrm>
              <a:off x="927980" y="3395872"/>
              <a:ext cx="10737880" cy="3084168"/>
            </p:xfrm>
            <a:graphic>
              <a:graphicData uri="http://schemas.openxmlformats.org/drawingml/2006/table">
                <a:tbl>
                  <a:tblPr firstRow="1" bandRow="1">
                    <a:tableStyleId>{5C22544A-7EE6-4342-B048-85BDC9FD1C3A}</a:tableStyleId>
                  </a:tblPr>
                  <a:tblGrid>
                    <a:gridCol w="1750483">
                      <a:extLst>
                        <a:ext uri="{9D8B030D-6E8A-4147-A177-3AD203B41FA5}">
                          <a16:colId xmlns:a16="http://schemas.microsoft.com/office/drawing/2014/main" val="2966486313"/>
                        </a:ext>
                      </a:extLst>
                    </a:gridCol>
                    <a:gridCol w="2161795">
                      <a:extLst>
                        <a:ext uri="{9D8B030D-6E8A-4147-A177-3AD203B41FA5}">
                          <a16:colId xmlns:a16="http://schemas.microsoft.com/office/drawing/2014/main" val="2222610912"/>
                        </a:ext>
                      </a:extLst>
                    </a:gridCol>
                    <a:gridCol w="4318256">
                      <a:extLst>
                        <a:ext uri="{9D8B030D-6E8A-4147-A177-3AD203B41FA5}">
                          <a16:colId xmlns:a16="http://schemas.microsoft.com/office/drawing/2014/main" val="3438350283"/>
                        </a:ext>
                      </a:extLst>
                    </a:gridCol>
                    <a:gridCol w="1378857">
                      <a:extLst>
                        <a:ext uri="{9D8B030D-6E8A-4147-A177-3AD203B41FA5}">
                          <a16:colId xmlns:a16="http://schemas.microsoft.com/office/drawing/2014/main" val="1411100369"/>
                        </a:ext>
                      </a:extLst>
                    </a:gridCol>
                    <a:gridCol w="1128489">
                      <a:extLst>
                        <a:ext uri="{9D8B030D-6E8A-4147-A177-3AD203B41FA5}">
                          <a16:colId xmlns:a16="http://schemas.microsoft.com/office/drawing/2014/main" val="1992465274"/>
                        </a:ext>
                      </a:extLst>
                    </a:gridCol>
                  </a:tblGrid>
                  <a:tr h="352560">
                    <a:tc>
                      <a:txBody>
                        <a:bodyPr/>
                        <a:lstStyle/>
                        <a:p>
                          <a:pPr algn="ctr"/>
                          <a:r>
                            <a:rPr lang="fr-FR" dirty="0"/>
                            <a:t>Loi</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2D8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b="1" dirty="0">
                              <a:latin typeface="Arial Narrow" pitchFamily="34" charset="0"/>
                            </a:rPr>
                            <a:t>Fonction de distribution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2D80"/>
                        </a:solidFill>
                      </a:tcPr>
                    </a:tc>
                    <a:tc>
                      <a:txBody>
                        <a:bodyPr/>
                        <a:lstStyle/>
                        <a:p>
                          <a:pPr algn="ctr"/>
                          <a:r>
                            <a:rPr lang="fr-FR" dirty="0"/>
                            <a:t>Utilisation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2D80"/>
                        </a:solidFill>
                      </a:tcPr>
                    </a:tc>
                    <a:tc gridSpan="2">
                      <a:txBody>
                        <a:bodyPr/>
                        <a:lstStyle/>
                        <a:p>
                          <a:pPr algn="ctr"/>
                          <a:r>
                            <a:rPr lang="fr-FR" b="1" i="1" dirty="0">
                              <a:latin typeface="Times New Roman" panose="02020603050405020304" pitchFamily="18" charset="0"/>
                              <a:cs typeface="Times New Roman" panose="02020603050405020304" pitchFamily="18" charset="0"/>
                            </a:rPr>
                            <a:t>u(x)</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2D80"/>
                        </a:solidFill>
                      </a:tcPr>
                    </a:tc>
                    <a:tc hMerge="1">
                      <a:txBody>
                        <a:bodyPr/>
                        <a:lstStyle/>
                        <a:p>
                          <a:pPr algn="ctr"/>
                          <a:endParaRPr lang="fr-FR" b="1" i="1"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2D80"/>
                        </a:solidFill>
                      </a:tcPr>
                    </a:tc>
                    <a:extLst>
                      <a:ext uri="{0D108BD9-81ED-4DB2-BD59-A6C34878D82A}">
                        <a16:rowId xmlns:a16="http://schemas.microsoft.com/office/drawing/2014/main" val="4181776105"/>
                      </a:ext>
                    </a:extLst>
                  </a:tr>
                  <a:tr h="837140">
                    <a:tc>
                      <a:txBody>
                        <a:bodyPr/>
                        <a:lstStyle/>
                        <a:p>
                          <a:r>
                            <a:rPr lang="fr-FR" b="1" dirty="0"/>
                            <a:t>Normale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fr-F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eaLnBrk="0" hangingPunct="0"/>
                          <a:r>
                            <a:rPr lang="fr-FR" sz="1600" dirty="0">
                              <a:latin typeface="Arial Narrow" pitchFamily="34" charset="0"/>
                              <a:cs typeface="Times New Roman" pitchFamily="18" charset="0"/>
                            </a:rPr>
                            <a:t>Erreur dépendant d’un nombre important de paramètres, de faible effet individuel.</a:t>
                          </a:r>
                          <a:endParaRPr lang="fr-FR" sz="1200" i="1" dirty="0">
                            <a:latin typeface="Arial Narrow" pitchFamily="34" charset="0"/>
                            <a:cs typeface="Times New Roman" pitchFamily="18" charset="0"/>
                          </a:endParaRPr>
                        </a:p>
                        <a:p>
                          <a:pPr eaLnBrk="0" hangingPunct="0"/>
                          <a:r>
                            <a:rPr lang="fr-FR" sz="1200" i="1" dirty="0">
                              <a:latin typeface="Arial Narrow" pitchFamily="34" charset="0"/>
                              <a:cs typeface="Times New Roman" pitchFamily="18" charset="0"/>
                            </a:rPr>
                            <a:t>Ex : données constructeurs</a:t>
                          </a:r>
                          <a:endParaRPr lang="fr-FR"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14:m>
                            <m:oMathPara xmlns:m="http://schemas.openxmlformats.org/officeDocument/2006/math">
                              <m:oMathParaPr>
                                <m:jc m:val="centerGroup"/>
                              </m:oMathParaPr>
                              <m:oMath xmlns:m="http://schemas.openxmlformats.org/officeDocument/2006/math">
                                <m:f>
                                  <m:fPr>
                                    <m:ctrlPr>
                                      <a:rPr lang="fr-FR" sz="2200" b="1" i="1" smtClean="0">
                                        <a:latin typeface="Cambria Math" panose="02040503050406030204" pitchFamily="18" charset="0"/>
                                      </a:rPr>
                                    </m:ctrlPr>
                                  </m:fPr>
                                  <m:num>
                                    <m:r>
                                      <a:rPr lang="fr-FR" sz="2200" b="1" i="0" smtClean="0">
                                        <a:latin typeface="Cambria Math" panose="02040503050406030204" pitchFamily="18" charset="0"/>
                                      </a:rPr>
                                      <m:t>𝐚</m:t>
                                    </m:r>
                                  </m:num>
                                  <m:den>
                                    <m:r>
                                      <a:rPr lang="fr-FR" sz="2200" b="1" i="0" smtClean="0">
                                        <a:latin typeface="Cambria Math" panose="02040503050406030204" pitchFamily="18" charset="0"/>
                                      </a:rPr>
                                      <m:t>𝟑</m:t>
                                    </m:r>
                                  </m:den>
                                </m:f>
                              </m:oMath>
                            </m:oMathPara>
                          </a14:m>
                          <a:endParaRPr lang="fr-FR" sz="2200" b="1" i="0" dirty="0">
                            <a:latin typeface="Arial Black" panose="020B0A040201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fr-FR" sz="2200" b="1" i="0" dirty="0">
                            <a:latin typeface="Arial Black" panose="020B0A040201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516451957"/>
                      </a:ext>
                    </a:extLst>
                  </a:tr>
                  <a:tr h="783988">
                    <a:tc>
                      <a:txBody>
                        <a:bodyPr/>
                        <a:lstStyle/>
                        <a:p>
                          <a:r>
                            <a:rPr lang="fr-FR" b="1" dirty="0"/>
                            <a:t>Uniforme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fr-F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eaLnBrk="0" hangingPunct="0"/>
                          <a:r>
                            <a:rPr lang="fr-FR" sz="1600" dirty="0">
                              <a:latin typeface="Arial Narrow" pitchFamily="34" charset="0"/>
                              <a:ea typeface="Arial Unicode MS" pitchFamily="34" charset="-128"/>
                              <a:cs typeface="Arial Unicode MS" pitchFamily="34" charset="-128"/>
                            </a:rPr>
                            <a:t>Résolution d’un indicateur numérique – Hystérésis -</a:t>
                          </a:r>
                        </a:p>
                        <a:p>
                          <a:pPr eaLnBrk="0" hangingPunct="0"/>
                          <a:r>
                            <a:rPr lang="fr-FR" sz="1600" dirty="0">
                              <a:latin typeface="Arial Narrow" pitchFamily="34" charset="0"/>
                              <a:cs typeface="Times New Roman" pitchFamily="18" charset="0"/>
                            </a:rPr>
                            <a:t>Instrument vérifié conforme à une classe</a:t>
                          </a:r>
                          <a:r>
                            <a:rPr lang="fr-FR" sz="1600" dirty="0">
                              <a:latin typeface="Arial Narrow" pitchFamily="34" charset="0"/>
                            </a:rPr>
                            <a:t>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fr-FR" sz="2200" b="1" i="1" kern="1200" smtClean="0">
                                        <a:solidFill>
                                          <a:schemeClr val="dk1"/>
                                        </a:solidFill>
                                        <a:latin typeface="Cambria Math" panose="02040503050406030204" pitchFamily="18" charset="0"/>
                                        <a:ea typeface="+mn-ea"/>
                                        <a:cs typeface="+mn-cs"/>
                                      </a:rPr>
                                    </m:ctrlPr>
                                  </m:fPr>
                                  <m:num>
                                    <m:r>
                                      <a:rPr lang="fr-FR" sz="2200" b="1" i="0" kern="1200" smtClean="0">
                                        <a:solidFill>
                                          <a:schemeClr val="dk1"/>
                                        </a:solidFill>
                                        <a:latin typeface="Cambria Math" panose="02040503050406030204" pitchFamily="18" charset="0"/>
                                        <a:ea typeface="+mn-ea"/>
                                        <a:cs typeface="+mn-cs"/>
                                      </a:rPr>
                                      <m:t>𝐚</m:t>
                                    </m:r>
                                  </m:num>
                                  <m:den>
                                    <m:rad>
                                      <m:radPr>
                                        <m:degHide m:val="on"/>
                                        <m:ctrlPr>
                                          <a:rPr lang="fr-FR" sz="2200" b="1" i="1" kern="1200" smtClean="0">
                                            <a:solidFill>
                                              <a:schemeClr val="dk1"/>
                                            </a:solidFill>
                                            <a:latin typeface="Cambria Math" panose="02040503050406030204" pitchFamily="18" charset="0"/>
                                            <a:ea typeface="+mn-ea"/>
                                            <a:cs typeface="+mn-cs"/>
                                          </a:rPr>
                                        </m:ctrlPr>
                                      </m:radPr>
                                      <m:deg/>
                                      <m:e>
                                        <m:r>
                                          <a:rPr lang="fr-FR" sz="2200" b="1" i="0" kern="1200" smtClean="0">
                                            <a:solidFill>
                                              <a:schemeClr val="dk1"/>
                                            </a:solidFill>
                                            <a:latin typeface="Cambria Math" panose="02040503050406030204" pitchFamily="18" charset="0"/>
                                            <a:ea typeface="+mn-ea"/>
                                            <a:cs typeface="+mn-cs"/>
                                          </a:rPr>
                                          <m:t>𝟑</m:t>
                                        </m:r>
                                      </m:e>
                                    </m:rad>
                                  </m:den>
                                </m:f>
                              </m:oMath>
                            </m:oMathPara>
                          </a14:m>
                          <a:endParaRPr lang="fr-FR" sz="2200" b="1" i="0" kern="1200" dirty="0">
                            <a:solidFill>
                              <a:schemeClr val="dk1"/>
                            </a:solidFill>
                            <a:latin typeface="Cambria Math" panose="02040503050406030204" pitchFamily="18" charset="0"/>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fr-FR" sz="2200" b="1" i="1" kern="1200" smtClean="0">
                                        <a:solidFill>
                                          <a:schemeClr val="dk1"/>
                                        </a:solidFill>
                                        <a:latin typeface="Cambria Math" panose="02040503050406030204" pitchFamily="18" charset="0"/>
                                        <a:ea typeface="+mn-ea"/>
                                        <a:cs typeface="+mn-cs"/>
                                      </a:rPr>
                                    </m:ctrlPr>
                                  </m:fPr>
                                  <m:num>
                                    <m:r>
                                      <a:rPr lang="fr-FR" sz="2200" b="1" i="0" kern="1200" smtClean="0">
                                        <a:solidFill>
                                          <a:schemeClr val="dk1"/>
                                        </a:solidFill>
                                        <a:latin typeface="Cambria Math" panose="02040503050406030204" pitchFamily="18" charset="0"/>
                                        <a:ea typeface="+mn-ea"/>
                                        <a:cs typeface="+mn-cs"/>
                                      </a:rPr>
                                      <m:t>𝐪</m:t>
                                    </m:r>
                                  </m:num>
                                  <m:den>
                                    <m:rad>
                                      <m:radPr>
                                        <m:degHide m:val="on"/>
                                        <m:ctrlPr>
                                          <a:rPr lang="fr-FR" sz="2200" b="1" i="1" kern="1200" smtClean="0">
                                            <a:solidFill>
                                              <a:schemeClr val="dk1"/>
                                            </a:solidFill>
                                            <a:latin typeface="Cambria Math" panose="02040503050406030204" pitchFamily="18" charset="0"/>
                                            <a:ea typeface="+mn-ea"/>
                                            <a:cs typeface="+mn-cs"/>
                                          </a:rPr>
                                        </m:ctrlPr>
                                      </m:radPr>
                                      <m:deg/>
                                      <m:e>
                                        <m:r>
                                          <a:rPr lang="fr-FR" sz="2200" b="1" i="1" kern="1200" smtClean="0">
                                            <a:solidFill>
                                              <a:schemeClr val="dk1"/>
                                            </a:solidFill>
                                            <a:latin typeface="Cambria Math" panose="02040503050406030204" pitchFamily="18" charset="0"/>
                                            <a:ea typeface="+mn-ea"/>
                                            <a:cs typeface="+mn-cs"/>
                                          </a:rPr>
                                          <m:t>𝟏𝟐</m:t>
                                        </m:r>
                                      </m:e>
                                    </m:rad>
                                  </m:den>
                                </m:f>
                              </m:oMath>
                            </m:oMathPara>
                          </a14:m>
                          <a:endParaRPr lang="fr-FR" sz="2200" b="1" i="0" kern="1200" dirty="0">
                            <a:solidFill>
                              <a:schemeClr val="dk1"/>
                            </a:solidFill>
                            <a:latin typeface="Cambria Math" panose="02040503050406030204" pitchFamily="18" charset="0"/>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594290775"/>
                      </a:ext>
                    </a:extLst>
                  </a:tr>
                  <a:tr h="793260">
                    <a:tc>
                      <a:txBody>
                        <a:bodyPr/>
                        <a:lstStyle/>
                        <a:p>
                          <a:r>
                            <a:rPr lang="fr-FR" b="1" dirty="0"/>
                            <a:t>Dérivée Arc Sinus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fr-F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600" dirty="0">
                              <a:latin typeface="Arial Narrow" pitchFamily="34" charset="0"/>
                              <a:ea typeface="Arial Unicode MS" pitchFamily="34" charset="-128"/>
                              <a:cs typeface="Arial Unicode MS" pitchFamily="34" charset="-128"/>
                            </a:rPr>
                            <a:t>Grandeur</a:t>
                          </a:r>
                          <a:r>
                            <a:rPr lang="fr-FR" sz="1600" dirty="0">
                              <a:latin typeface="Times New Roman" pitchFamily="18" charset="0"/>
                            </a:rPr>
                            <a:t> </a:t>
                          </a:r>
                          <a:r>
                            <a:rPr lang="fr-FR" sz="1600" dirty="0">
                              <a:latin typeface="Arial Narrow" pitchFamily="34" charset="0"/>
                              <a:ea typeface="Arial Unicode MS" pitchFamily="34" charset="-128"/>
                              <a:cs typeface="Arial Unicode MS" pitchFamily="34" charset="-128"/>
                            </a:rPr>
                            <a:t>d’influence variant de façon sensiblement </a:t>
                          </a:r>
                          <a:r>
                            <a:rPr lang="fr-FR" sz="1600" dirty="0" err="1">
                              <a:latin typeface="Arial Narrow" pitchFamily="34" charset="0"/>
                              <a:ea typeface="Arial Unicode MS" pitchFamily="34" charset="-128"/>
                              <a:cs typeface="Arial Unicode MS" pitchFamily="34" charset="-128"/>
                            </a:rPr>
                            <a:t>sinusoï-dale</a:t>
                          </a:r>
                          <a:r>
                            <a:rPr lang="fr-FR" sz="1600" dirty="0">
                              <a:latin typeface="Arial Narrow" pitchFamily="34" charset="0"/>
                              <a:ea typeface="Arial Unicode MS" pitchFamily="34" charset="-128"/>
                              <a:cs typeface="Arial Unicode MS" pitchFamily="34" charset="-128"/>
                            </a:rPr>
                            <a:t> entre deux extremums</a:t>
                          </a:r>
                          <a:br>
                            <a:rPr lang="fr-FR" sz="1600" i="1" dirty="0">
                              <a:latin typeface="Arial Narrow" pitchFamily="34" charset="0"/>
                              <a:ea typeface="Arial Unicode MS" pitchFamily="34" charset="-128"/>
                              <a:cs typeface="Arial Unicode MS" pitchFamily="34" charset="-128"/>
                            </a:rPr>
                          </a:br>
                          <a:r>
                            <a:rPr lang="fr-FR" sz="1600" i="1" dirty="0">
                              <a:latin typeface="Times New Roman" pitchFamily="18" charset="0"/>
                            </a:rPr>
                            <a:t> </a:t>
                          </a:r>
                          <a:r>
                            <a:rPr lang="fr-FR" sz="1200" i="1" dirty="0">
                              <a:latin typeface="Arial Narrow" pitchFamily="34" charset="0"/>
                              <a:ea typeface="Arial Unicode MS" pitchFamily="34" charset="-128"/>
                              <a:cs typeface="Arial Unicode MS" pitchFamily="34" charset="-128"/>
                            </a:rPr>
                            <a:t>Ex : température régulée, pot vibrant</a:t>
                          </a:r>
                          <a:endParaRPr lang="fr-FR" sz="1200" i="1" dirty="0">
                            <a:latin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fr-FR" sz="2200" b="1" i="1" kern="1200" smtClean="0">
                                        <a:solidFill>
                                          <a:schemeClr val="dk1"/>
                                        </a:solidFill>
                                        <a:latin typeface="Cambria Math" panose="02040503050406030204" pitchFamily="18" charset="0"/>
                                        <a:ea typeface="+mn-ea"/>
                                        <a:cs typeface="+mn-cs"/>
                                      </a:rPr>
                                    </m:ctrlPr>
                                  </m:fPr>
                                  <m:num>
                                    <m:r>
                                      <a:rPr lang="fr-FR" sz="2200" b="1" i="0" kern="1200" smtClean="0">
                                        <a:solidFill>
                                          <a:schemeClr val="dk1"/>
                                        </a:solidFill>
                                        <a:latin typeface="Cambria Math" panose="02040503050406030204" pitchFamily="18" charset="0"/>
                                        <a:ea typeface="+mn-ea"/>
                                        <a:cs typeface="+mn-cs"/>
                                      </a:rPr>
                                      <m:t>𝐚</m:t>
                                    </m:r>
                                  </m:num>
                                  <m:den>
                                    <m:rad>
                                      <m:radPr>
                                        <m:degHide m:val="on"/>
                                        <m:ctrlPr>
                                          <a:rPr lang="fr-FR" sz="2200" b="1" i="1" kern="1200" smtClean="0">
                                            <a:solidFill>
                                              <a:schemeClr val="dk1"/>
                                            </a:solidFill>
                                            <a:latin typeface="Cambria Math" panose="02040503050406030204" pitchFamily="18" charset="0"/>
                                            <a:ea typeface="+mn-ea"/>
                                            <a:cs typeface="+mn-cs"/>
                                          </a:rPr>
                                        </m:ctrlPr>
                                      </m:radPr>
                                      <m:deg/>
                                      <m:e>
                                        <m:r>
                                          <a:rPr lang="fr-FR" sz="2200" b="1" i="0" kern="1200" smtClean="0">
                                            <a:solidFill>
                                              <a:schemeClr val="dk1"/>
                                            </a:solidFill>
                                            <a:latin typeface="Cambria Math" panose="02040503050406030204" pitchFamily="18" charset="0"/>
                                            <a:ea typeface="+mn-ea"/>
                                            <a:cs typeface="+mn-cs"/>
                                          </a:rPr>
                                          <m:t>𝟐</m:t>
                                        </m:r>
                                      </m:e>
                                    </m:rad>
                                  </m:den>
                                </m:f>
                              </m:oMath>
                            </m:oMathPara>
                          </a14:m>
                          <a:endParaRPr lang="fr-FR" sz="2200" b="1" i="0" kern="1200" dirty="0">
                            <a:solidFill>
                              <a:schemeClr val="dk1"/>
                            </a:solidFill>
                            <a:latin typeface="Cambria Math" panose="02040503050406030204" pitchFamily="18" charset="0"/>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fr-FR" sz="2200" b="1" i="0" kern="1200" dirty="0">
                            <a:solidFill>
                              <a:schemeClr val="dk1"/>
                            </a:solidFill>
                            <a:latin typeface="Cambria Math" panose="02040503050406030204" pitchFamily="18" charset="0"/>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903782127"/>
                      </a:ext>
                    </a:extLst>
                  </a:tr>
                </a:tbl>
              </a:graphicData>
            </a:graphic>
          </p:graphicFrame>
        </mc:Choice>
        <mc:Fallback xmlns="">
          <p:graphicFrame>
            <p:nvGraphicFramePr>
              <p:cNvPr id="2" name="Tableau 1"/>
              <p:cNvGraphicFramePr>
                <a:graphicFrameLocks noGrp="1"/>
              </p:cNvGraphicFramePr>
              <p:nvPr>
                <p:extLst>
                  <p:ext uri="{D42A27DB-BD31-4B8C-83A1-F6EECF244321}">
                    <p14:modId xmlns:p14="http://schemas.microsoft.com/office/powerpoint/2010/main" val="3573170009"/>
                  </p:ext>
                </p:extLst>
              </p:nvPr>
            </p:nvGraphicFramePr>
            <p:xfrm>
              <a:off x="927980" y="3395872"/>
              <a:ext cx="10737880" cy="3084168"/>
            </p:xfrm>
            <a:graphic>
              <a:graphicData uri="http://schemas.openxmlformats.org/drawingml/2006/table">
                <a:tbl>
                  <a:tblPr firstRow="1" bandRow="1">
                    <a:tableStyleId>{5C22544A-7EE6-4342-B048-85BDC9FD1C3A}</a:tableStyleId>
                  </a:tblPr>
                  <a:tblGrid>
                    <a:gridCol w="1750483">
                      <a:extLst>
                        <a:ext uri="{9D8B030D-6E8A-4147-A177-3AD203B41FA5}">
                          <a16:colId xmlns:a16="http://schemas.microsoft.com/office/drawing/2014/main" val="2966486313"/>
                        </a:ext>
                      </a:extLst>
                    </a:gridCol>
                    <a:gridCol w="2161795">
                      <a:extLst>
                        <a:ext uri="{9D8B030D-6E8A-4147-A177-3AD203B41FA5}">
                          <a16:colId xmlns:a16="http://schemas.microsoft.com/office/drawing/2014/main" val="2222610912"/>
                        </a:ext>
                      </a:extLst>
                    </a:gridCol>
                    <a:gridCol w="4318256">
                      <a:extLst>
                        <a:ext uri="{9D8B030D-6E8A-4147-A177-3AD203B41FA5}">
                          <a16:colId xmlns:a16="http://schemas.microsoft.com/office/drawing/2014/main" val="3438350283"/>
                        </a:ext>
                      </a:extLst>
                    </a:gridCol>
                    <a:gridCol w="1378857">
                      <a:extLst>
                        <a:ext uri="{9D8B030D-6E8A-4147-A177-3AD203B41FA5}">
                          <a16:colId xmlns:a16="http://schemas.microsoft.com/office/drawing/2014/main" val="1411100369"/>
                        </a:ext>
                      </a:extLst>
                    </a:gridCol>
                    <a:gridCol w="1128489">
                      <a:extLst>
                        <a:ext uri="{9D8B030D-6E8A-4147-A177-3AD203B41FA5}">
                          <a16:colId xmlns:a16="http://schemas.microsoft.com/office/drawing/2014/main" val="1992465274"/>
                        </a:ext>
                      </a:extLst>
                    </a:gridCol>
                  </a:tblGrid>
                  <a:tr h="640080">
                    <a:tc>
                      <a:txBody>
                        <a:bodyPr/>
                        <a:lstStyle/>
                        <a:p>
                          <a:pPr algn="ctr"/>
                          <a:r>
                            <a:rPr lang="fr-FR" dirty="0" smtClean="0"/>
                            <a:t>Loi</a:t>
                          </a:r>
                          <a:endParaRPr lang="fr-FR"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2D8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b="1" dirty="0" smtClean="0">
                              <a:latin typeface="Arial Narrow" pitchFamily="34" charset="0"/>
                            </a:rPr>
                            <a:t>Fonction de distribution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2D80"/>
                        </a:solidFill>
                      </a:tcPr>
                    </a:tc>
                    <a:tc>
                      <a:txBody>
                        <a:bodyPr/>
                        <a:lstStyle/>
                        <a:p>
                          <a:pPr algn="ctr"/>
                          <a:r>
                            <a:rPr lang="fr-FR" dirty="0" smtClean="0"/>
                            <a:t>Utilisation</a:t>
                          </a:r>
                          <a:endParaRPr lang="fr-FR"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2D80"/>
                        </a:solidFill>
                      </a:tcPr>
                    </a:tc>
                    <a:tc gridSpan="2">
                      <a:txBody>
                        <a:bodyPr/>
                        <a:lstStyle/>
                        <a:p>
                          <a:pPr algn="ctr"/>
                          <a:r>
                            <a:rPr lang="fr-FR" b="1" i="1" dirty="0" smtClean="0">
                              <a:latin typeface="Times New Roman" panose="02020603050405020304" pitchFamily="18" charset="0"/>
                              <a:cs typeface="Times New Roman" panose="02020603050405020304" pitchFamily="18" charset="0"/>
                            </a:rPr>
                            <a:t>u(x)</a:t>
                          </a:r>
                          <a:endParaRPr lang="fr-FR" b="1" i="1"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2D80"/>
                        </a:solidFill>
                      </a:tcPr>
                    </a:tc>
                    <a:tc hMerge="1">
                      <a:txBody>
                        <a:bodyPr/>
                        <a:lstStyle/>
                        <a:p>
                          <a:pPr algn="ctr"/>
                          <a:endParaRPr lang="fr-FR" b="1" i="1"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2D80"/>
                        </a:solidFill>
                      </a:tcPr>
                    </a:tc>
                    <a:extLst>
                      <a:ext uri="{0D108BD9-81ED-4DB2-BD59-A6C34878D82A}">
                        <a16:rowId xmlns:a16="http://schemas.microsoft.com/office/drawing/2014/main" val="4181776105"/>
                      </a:ext>
                    </a:extLst>
                  </a:tr>
                  <a:tr h="837140">
                    <a:tc>
                      <a:txBody>
                        <a:bodyPr/>
                        <a:lstStyle/>
                        <a:p>
                          <a:r>
                            <a:rPr lang="fr-FR" b="1" dirty="0" smtClean="0"/>
                            <a:t>Normale</a:t>
                          </a:r>
                          <a:endParaRPr lang="fr-FR"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fr-F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eaLnBrk="0" hangingPunct="0"/>
                          <a:r>
                            <a:rPr lang="fr-FR" sz="1600" dirty="0" smtClean="0">
                              <a:latin typeface="Arial Narrow" pitchFamily="34" charset="0"/>
                              <a:cs typeface="Times New Roman" pitchFamily="18" charset="0"/>
                            </a:rPr>
                            <a:t>Erreur dépendant d’un nombre important de paramètres, de faible effet individuel.</a:t>
                          </a:r>
                          <a:endParaRPr lang="fr-FR" sz="1200" i="1" dirty="0" smtClean="0">
                            <a:latin typeface="Arial Narrow" pitchFamily="34" charset="0"/>
                            <a:cs typeface="Times New Roman" pitchFamily="18" charset="0"/>
                          </a:endParaRPr>
                        </a:p>
                        <a:p>
                          <a:pPr eaLnBrk="0" hangingPunct="0"/>
                          <a:r>
                            <a:rPr lang="fr-FR" sz="1200" i="1" dirty="0" smtClean="0">
                              <a:latin typeface="Arial Narrow" pitchFamily="34" charset="0"/>
                              <a:cs typeface="Times New Roman" pitchFamily="18" charset="0"/>
                            </a:rPr>
                            <a:t>Ex : données constructeurs</a:t>
                          </a:r>
                          <a:endParaRPr lang="fr-FR"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fr-F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598230" t="-79562" r="-82743" b="-196350"/>
                          </a:stretch>
                        </a:blipFill>
                      </a:tcPr>
                    </a:tc>
                    <a:tc>
                      <a:txBody>
                        <a:bodyPr/>
                        <a:lstStyle/>
                        <a:p>
                          <a:pPr/>
                          <a:endParaRPr lang="fr-FR" sz="2200" b="1" i="0" dirty="0">
                            <a:latin typeface="Arial Black" panose="020B0A040201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516451957"/>
                      </a:ext>
                    </a:extLst>
                  </a:tr>
                  <a:tr h="783988">
                    <a:tc>
                      <a:txBody>
                        <a:bodyPr/>
                        <a:lstStyle/>
                        <a:p>
                          <a:r>
                            <a:rPr lang="fr-FR" b="1" dirty="0" smtClean="0"/>
                            <a:t>Uniforme</a:t>
                          </a:r>
                          <a:endParaRPr lang="fr-FR"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fr-F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eaLnBrk="0" hangingPunct="0"/>
                          <a:r>
                            <a:rPr lang="fr-FR" sz="1600" dirty="0" smtClean="0">
                              <a:latin typeface="Arial Narrow" pitchFamily="34" charset="0"/>
                              <a:ea typeface="Arial Unicode MS" pitchFamily="34" charset="-128"/>
                              <a:cs typeface="Arial Unicode MS" pitchFamily="34" charset="-128"/>
                            </a:rPr>
                            <a:t>Résolution d’un indicateur numérique – Hystérésis -</a:t>
                          </a:r>
                        </a:p>
                        <a:p>
                          <a:pPr eaLnBrk="0" hangingPunct="0"/>
                          <a:r>
                            <a:rPr lang="fr-FR" sz="1600" dirty="0" smtClean="0">
                              <a:latin typeface="Arial Narrow" pitchFamily="34" charset="0"/>
                              <a:cs typeface="Times New Roman" pitchFamily="18" charset="0"/>
                            </a:rPr>
                            <a:t>Instrument vérifié conforme à une classe</a:t>
                          </a:r>
                          <a:r>
                            <a:rPr lang="fr-FR" sz="1600" dirty="0" smtClean="0">
                              <a:latin typeface="Arial Narrow" pitchFamily="34" charset="0"/>
                            </a:rPr>
                            <a:t>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fr-F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598230" t="-190698" r="-82743" b="-108527"/>
                          </a:stretch>
                        </a:blipFill>
                      </a:tcPr>
                    </a:tc>
                    <a:tc>
                      <a:txBody>
                        <a:bodyPr/>
                        <a:lstStyle/>
                        <a:p>
                          <a:endParaRPr lang="fr-F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852973" t="-190698" r="-1081" b="-108527"/>
                          </a:stretch>
                        </a:blipFill>
                      </a:tcPr>
                    </a:tc>
                    <a:extLst>
                      <a:ext uri="{0D108BD9-81ED-4DB2-BD59-A6C34878D82A}">
                        <a16:rowId xmlns:a16="http://schemas.microsoft.com/office/drawing/2014/main" val="2594290775"/>
                      </a:ext>
                    </a:extLst>
                  </a:tr>
                  <a:tr h="822960">
                    <a:tc>
                      <a:txBody>
                        <a:bodyPr/>
                        <a:lstStyle/>
                        <a:p>
                          <a:r>
                            <a:rPr lang="fr-FR" b="1" dirty="0" smtClean="0"/>
                            <a:t>Dérivée Arc Sinus</a:t>
                          </a:r>
                          <a:endParaRPr lang="fr-FR"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fr-F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600" dirty="0" smtClean="0">
                              <a:latin typeface="Arial Narrow" pitchFamily="34" charset="0"/>
                              <a:ea typeface="Arial Unicode MS" pitchFamily="34" charset="-128"/>
                              <a:cs typeface="Arial Unicode MS" pitchFamily="34" charset="-128"/>
                            </a:rPr>
                            <a:t>Grandeur</a:t>
                          </a:r>
                          <a:r>
                            <a:rPr lang="fr-FR" sz="1600" dirty="0" smtClean="0">
                              <a:latin typeface="Times New Roman" pitchFamily="18" charset="0"/>
                            </a:rPr>
                            <a:t> </a:t>
                          </a:r>
                          <a:r>
                            <a:rPr lang="fr-FR" sz="1600" dirty="0" smtClean="0">
                              <a:latin typeface="Arial Narrow" pitchFamily="34" charset="0"/>
                              <a:ea typeface="Arial Unicode MS" pitchFamily="34" charset="-128"/>
                              <a:cs typeface="Arial Unicode MS" pitchFamily="34" charset="-128"/>
                            </a:rPr>
                            <a:t>d’influence variant de façon sensiblement </a:t>
                          </a:r>
                          <a:r>
                            <a:rPr lang="fr-FR" sz="1600" dirty="0" err="1" smtClean="0">
                              <a:latin typeface="Arial Narrow" pitchFamily="34" charset="0"/>
                              <a:ea typeface="Arial Unicode MS" pitchFamily="34" charset="-128"/>
                              <a:cs typeface="Arial Unicode MS" pitchFamily="34" charset="-128"/>
                            </a:rPr>
                            <a:t>sinusoï-dale</a:t>
                          </a:r>
                          <a:r>
                            <a:rPr lang="fr-FR" sz="1600" dirty="0" smtClean="0">
                              <a:latin typeface="Arial Narrow" pitchFamily="34" charset="0"/>
                              <a:ea typeface="Arial Unicode MS" pitchFamily="34" charset="-128"/>
                              <a:cs typeface="Arial Unicode MS" pitchFamily="34" charset="-128"/>
                            </a:rPr>
                            <a:t> entre deux extremums</a:t>
                          </a:r>
                          <a:r>
                            <a:rPr lang="fr-FR" sz="1600" i="1" dirty="0" smtClean="0">
                              <a:latin typeface="Arial Narrow" pitchFamily="34" charset="0"/>
                              <a:ea typeface="Arial Unicode MS" pitchFamily="34" charset="-128"/>
                              <a:cs typeface="Arial Unicode MS" pitchFamily="34" charset="-128"/>
                            </a:rPr>
                            <a:t/>
                          </a:r>
                          <a:br>
                            <a:rPr lang="fr-FR" sz="1600" i="1" dirty="0" smtClean="0">
                              <a:latin typeface="Arial Narrow" pitchFamily="34" charset="0"/>
                              <a:ea typeface="Arial Unicode MS" pitchFamily="34" charset="-128"/>
                              <a:cs typeface="Arial Unicode MS" pitchFamily="34" charset="-128"/>
                            </a:rPr>
                          </a:br>
                          <a:r>
                            <a:rPr lang="fr-FR" sz="1600" i="1" dirty="0" smtClean="0">
                              <a:latin typeface="Times New Roman" pitchFamily="18" charset="0"/>
                            </a:rPr>
                            <a:t> </a:t>
                          </a:r>
                          <a:r>
                            <a:rPr lang="fr-FR" sz="1200" i="1" dirty="0" smtClean="0">
                              <a:latin typeface="Arial Narrow" pitchFamily="34" charset="0"/>
                              <a:ea typeface="Arial Unicode MS" pitchFamily="34" charset="-128"/>
                              <a:cs typeface="Arial Unicode MS" pitchFamily="34" charset="-128"/>
                            </a:rPr>
                            <a:t>Ex : température régulée, pot vibrant</a:t>
                          </a:r>
                          <a:endParaRPr lang="fr-FR" sz="1200" i="1" dirty="0" smtClean="0">
                            <a:latin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fr-F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598230" t="-277778" r="-82743" b="-3704"/>
                          </a:stretch>
                        </a:blip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fr-FR" sz="2200" b="1" i="0" kern="1200" dirty="0">
                            <a:solidFill>
                              <a:schemeClr val="dk1"/>
                            </a:solidFill>
                            <a:latin typeface="Cambria Math" panose="02040503050406030204" pitchFamily="18" charset="0"/>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903782127"/>
                      </a:ext>
                    </a:extLst>
                  </a:tr>
                </a:tbl>
              </a:graphicData>
            </a:graphic>
          </p:graphicFrame>
        </mc:Fallback>
      </mc:AlternateContent>
      <p:sp>
        <p:nvSpPr>
          <p:cNvPr id="82" name="Rectangle 38"/>
          <p:cNvSpPr>
            <a:spLocks noChangeArrowheads="1"/>
          </p:cNvSpPr>
          <p:nvPr/>
        </p:nvSpPr>
        <p:spPr bwMode="auto">
          <a:xfrm>
            <a:off x="762897" y="1420868"/>
            <a:ext cx="9953872" cy="1549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spcBef>
                <a:spcPct val="20000"/>
              </a:spcBef>
              <a:buSzPct val="70000"/>
            </a:pPr>
            <a:r>
              <a:rPr kumimoji="1" lang="fr-FR" dirty="0">
                <a:latin typeface="Arial" charset="0"/>
              </a:rPr>
              <a:t>Cette méthode est basée sur des données physiques: </a:t>
            </a:r>
          </a:p>
          <a:p>
            <a:pPr eaLnBrk="0" hangingPunct="0">
              <a:spcBef>
                <a:spcPct val="20000"/>
              </a:spcBef>
              <a:buSzPct val="70000"/>
            </a:pPr>
            <a:r>
              <a:rPr kumimoji="1" lang="fr-FR" dirty="0">
                <a:latin typeface="Arial" charset="0"/>
              </a:rPr>
              <a:t>- objectives (certificat d'étalonnage, notice constructeur, bibliographie) </a:t>
            </a:r>
          </a:p>
          <a:p>
            <a:pPr eaLnBrk="0" hangingPunct="0">
              <a:spcBef>
                <a:spcPct val="20000"/>
              </a:spcBef>
              <a:spcAft>
                <a:spcPts val="600"/>
              </a:spcAft>
              <a:buSzPct val="70000"/>
            </a:pPr>
            <a:r>
              <a:rPr kumimoji="1" lang="fr-FR" dirty="0">
                <a:latin typeface="Arial" charset="0"/>
              </a:rPr>
              <a:t>- subjectives (expérience et savoir faire de l'opérateur) </a:t>
            </a:r>
          </a:p>
          <a:p>
            <a:pPr eaLnBrk="0" hangingPunct="0">
              <a:spcBef>
                <a:spcPct val="20000"/>
              </a:spcBef>
              <a:buSzPct val="70000"/>
            </a:pPr>
            <a:r>
              <a:rPr kumimoji="1" lang="fr-FR" dirty="0">
                <a:latin typeface="Arial" charset="0"/>
              </a:rPr>
              <a:t>On doit s'interroger sur les valeurs extrêmes pouvant raisonnablement être atteintes </a:t>
            </a:r>
            <a:r>
              <a:rPr kumimoji="1" lang="fr-FR" dirty="0">
                <a:solidFill>
                  <a:srgbClr val="FF2D80"/>
                </a:solidFill>
                <a:latin typeface="Arial" charset="0"/>
              </a:rPr>
              <a:t>[-a; +a]</a:t>
            </a:r>
            <a:r>
              <a:rPr kumimoji="1" lang="fr-FR" dirty="0">
                <a:latin typeface="Arial" charset="0"/>
              </a:rPr>
              <a:t> et sur la </a:t>
            </a:r>
            <a:r>
              <a:rPr kumimoji="1" lang="fr-FR" dirty="0">
                <a:solidFill>
                  <a:srgbClr val="FF2D80"/>
                </a:solidFill>
                <a:latin typeface="Arial" charset="0"/>
              </a:rPr>
              <a:t>loi de probabilité </a:t>
            </a:r>
            <a:r>
              <a:rPr kumimoji="1" lang="fr-FR" dirty="0">
                <a:latin typeface="Arial" charset="0"/>
              </a:rPr>
              <a:t>présumée pour cette mesure, généralement une des trois lois suivantes:</a:t>
            </a:r>
          </a:p>
        </p:txBody>
      </p:sp>
      <p:grpSp>
        <p:nvGrpSpPr>
          <p:cNvPr id="83" name="Group 43"/>
          <p:cNvGrpSpPr>
            <a:grpSpLocks/>
          </p:cNvGrpSpPr>
          <p:nvPr/>
        </p:nvGrpSpPr>
        <p:grpSpPr bwMode="auto">
          <a:xfrm>
            <a:off x="2863828" y="4070345"/>
            <a:ext cx="1759386" cy="703061"/>
            <a:chOff x="4263" y="8425"/>
            <a:chExt cx="4098" cy="1723"/>
          </a:xfrm>
        </p:grpSpPr>
        <p:sp>
          <p:nvSpPr>
            <p:cNvPr id="84" name="Line 44"/>
            <p:cNvSpPr>
              <a:spLocks noChangeShapeType="1"/>
            </p:cNvSpPr>
            <p:nvPr/>
          </p:nvSpPr>
          <p:spPr bwMode="auto">
            <a:xfrm flipV="1">
              <a:off x="6065" y="8425"/>
              <a:ext cx="0" cy="1707"/>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GB"/>
            </a:p>
          </p:txBody>
        </p:sp>
        <p:sp>
          <p:nvSpPr>
            <p:cNvPr id="85" name="Line 45"/>
            <p:cNvSpPr>
              <a:spLocks noChangeShapeType="1"/>
            </p:cNvSpPr>
            <p:nvPr/>
          </p:nvSpPr>
          <p:spPr bwMode="auto">
            <a:xfrm>
              <a:off x="4263" y="10118"/>
              <a:ext cx="3780"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GB"/>
            </a:p>
          </p:txBody>
        </p:sp>
        <p:sp>
          <p:nvSpPr>
            <p:cNvPr id="86" name="Freeform 46"/>
            <p:cNvSpPr>
              <a:spLocks/>
            </p:cNvSpPr>
            <p:nvPr/>
          </p:nvSpPr>
          <p:spPr bwMode="auto">
            <a:xfrm>
              <a:off x="6097" y="8519"/>
              <a:ext cx="1680" cy="1603"/>
            </a:xfrm>
            <a:custGeom>
              <a:avLst/>
              <a:gdLst>
                <a:gd name="T0" fmla="*/ 0 w 1680"/>
                <a:gd name="T1" fmla="*/ 21 h 1603"/>
                <a:gd name="T2" fmla="*/ 300 w 1680"/>
                <a:gd name="T3" fmla="*/ 141 h 1603"/>
                <a:gd name="T4" fmla="*/ 585 w 1680"/>
                <a:gd name="T5" fmla="*/ 868 h 1603"/>
                <a:gd name="T6" fmla="*/ 1102 w 1680"/>
                <a:gd name="T7" fmla="*/ 1423 h 1603"/>
                <a:gd name="T8" fmla="*/ 1680 w 1680"/>
                <a:gd name="T9" fmla="*/ 1603 h 1603"/>
                <a:gd name="T10" fmla="*/ 0 60000 65536"/>
                <a:gd name="T11" fmla="*/ 0 60000 65536"/>
                <a:gd name="T12" fmla="*/ 0 60000 65536"/>
                <a:gd name="T13" fmla="*/ 0 60000 65536"/>
                <a:gd name="T14" fmla="*/ 0 60000 65536"/>
                <a:gd name="T15" fmla="*/ 0 w 1680"/>
                <a:gd name="T16" fmla="*/ 0 h 1603"/>
                <a:gd name="T17" fmla="*/ 1680 w 1680"/>
                <a:gd name="T18" fmla="*/ 1603 h 1603"/>
              </a:gdLst>
              <a:ahLst/>
              <a:cxnLst>
                <a:cxn ang="T10">
                  <a:pos x="T0" y="T1"/>
                </a:cxn>
                <a:cxn ang="T11">
                  <a:pos x="T2" y="T3"/>
                </a:cxn>
                <a:cxn ang="T12">
                  <a:pos x="T4" y="T5"/>
                </a:cxn>
                <a:cxn ang="T13">
                  <a:pos x="T6" y="T7"/>
                </a:cxn>
                <a:cxn ang="T14">
                  <a:pos x="T8" y="T9"/>
                </a:cxn>
              </a:cxnLst>
              <a:rect l="T15" t="T16" r="T17" b="T18"/>
              <a:pathLst>
                <a:path w="1680" h="1603">
                  <a:moveTo>
                    <a:pt x="0" y="21"/>
                  </a:moveTo>
                  <a:cubicBezTo>
                    <a:pt x="50" y="41"/>
                    <a:pt x="203" y="0"/>
                    <a:pt x="300" y="141"/>
                  </a:cubicBezTo>
                  <a:cubicBezTo>
                    <a:pt x="397" y="282"/>
                    <a:pt x="451" y="654"/>
                    <a:pt x="585" y="868"/>
                  </a:cubicBezTo>
                  <a:cubicBezTo>
                    <a:pt x="719" y="1082"/>
                    <a:pt x="920" y="1301"/>
                    <a:pt x="1102" y="1423"/>
                  </a:cubicBezTo>
                  <a:cubicBezTo>
                    <a:pt x="1284" y="1545"/>
                    <a:pt x="1560" y="1566"/>
                    <a:pt x="1680" y="1603"/>
                  </a:cubicBezTo>
                </a:path>
              </a:pathLst>
            </a:custGeom>
            <a:noFill/>
            <a:ln w="28575" cmpd="sng">
              <a:solidFill>
                <a:srgbClr val="FF2D80"/>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87" name="Freeform 47"/>
            <p:cNvSpPr>
              <a:spLocks/>
            </p:cNvSpPr>
            <p:nvPr/>
          </p:nvSpPr>
          <p:spPr bwMode="auto">
            <a:xfrm flipH="1">
              <a:off x="4402" y="8522"/>
              <a:ext cx="1680" cy="1603"/>
            </a:xfrm>
            <a:custGeom>
              <a:avLst/>
              <a:gdLst>
                <a:gd name="T0" fmla="*/ 0 w 1680"/>
                <a:gd name="T1" fmla="*/ 21 h 1603"/>
                <a:gd name="T2" fmla="*/ 300 w 1680"/>
                <a:gd name="T3" fmla="*/ 141 h 1603"/>
                <a:gd name="T4" fmla="*/ 585 w 1680"/>
                <a:gd name="T5" fmla="*/ 868 h 1603"/>
                <a:gd name="T6" fmla="*/ 1102 w 1680"/>
                <a:gd name="T7" fmla="*/ 1423 h 1603"/>
                <a:gd name="T8" fmla="*/ 1680 w 1680"/>
                <a:gd name="T9" fmla="*/ 1603 h 1603"/>
                <a:gd name="T10" fmla="*/ 0 60000 65536"/>
                <a:gd name="T11" fmla="*/ 0 60000 65536"/>
                <a:gd name="T12" fmla="*/ 0 60000 65536"/>
                <a:gd name="T13" fmla="*/ 0 60000 65536"/>
                <a:gd name="T14" fmla="*/ 0 60000 65536"/>
                <a:gd name="T15" fmla="*/ 0 w 1680"/>
                <a:gd name="T16" fmla="*/ 0 h 1603"/>
                <a:gd name="T17" fmla="*/ 1680 w 1680"/>
                <a:gd name="T18" fmla="*/ 1603 h 1603"/>
              </a:gdLst>
              <a:ahLst/>
              <a:cxnLst>
                <a:cxn ang="T10">
                  <a:pos x="T0" y="T1"/>
                </a:cxn>
                <a:cxn ang="T11">
                  <a:pos x="T2" y="T3"/>
                </a:cxn>
                <a:cxn ang="T12">
                  <a:pos x="T4" y="T5"/>
                </a:cxn>
                <a:cxn ang="T13">
                  <a:pos x="T6" y="T7"/>
                </a:cxn>
                <a:cxn ang="T14">
                  <a:pos x="T8" y="T9"/>
                </a:cxn>
              </a:cxnLst>
              <a:rect l="T15" t="T16" r="T17" b="T18"/>
              <a:pathLst>
                <a:path w="1680" h="1603">
                  <a:moveTo>
                    <a:pt x="0" y="21"/>
                  </a:moveTo>
                  <a:cubicBezTo>
                    <a:pt x="50" y="41"/>
                    <a:pt x="203" y="0"/>
                    <a:pt x="300" y="141"/>
                  </a:cubicBezTo>
                  <a:cubicBezTo>
                    <a:pt x="397" y="282"/>
                    <a:pt x="451" y="654"/>
                    <a:pt x="585" y="868"/>
                  </a:cubicBezTo>
                  <a:cubicBezTo>
                    <a:pt x="719" y="1082"/>
                    <a:pt x="920" y="1301"/>
                    <a:pt x="1102" y="1423"/>
                  </a:cubicBezTo>
                  <a:cubicBezTo>
                    <a:pt x="1284" y="1545"/>
                    <a:pt x="1560" y="1566"/>
                    <a:pt x="1680" y="1603"/>
                  </a:cubicBezTo>
                </a:path>
              </a:pathLst>
            </a:custGeom>
            <a:noFill/>
            <a:ln w="28575" cmpd="sng">
              <a:solidFill>
                <a:srgbClr val="FF2D80"/>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88" name="Text Box 48"/>
            <p:cNvSpPr txBox="1">
              <a:spLocks noChangeArrowheads="1"/>
            </p:cNvSpPr>
            <p:nvPr/>
          </p:nvSpPr>
          <p:spPr bwMode="auto">
            <a:xfrm>
              <a:off x="6900" y="9013"/>
              <a:ext cx="1461" cy="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rnd">
                  <a:solidFill>
                    <a:srgbClr val="000000"/>
                  </a:solidFill>
                  <a:prstDash val="sysDot"/>
                  <a:miter lim="800000"/>
                  <a:headEnd/>
                  <a:tailEnd/>
                </a14:hiddenLine>
              </a:ext>
            </a:extLst>
          </p:spPr>
          <p:txBody>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r>
                <a:rPr lang="fr-FR" sz="1200" b="1" dirty="0">
                  <a:latin typeface="Times New Roman" pitchFamily="18" charset="0"/>
                </a:rPr>
                <a:t>a = 3</a:t>
              </a:r>
              <a:r>
                <a:rPr lang="fr-FR" sz="1200" b="1" i="1" dirty="0">
                  <a:latin typeface="Times New Roman" pitchFamily="18" charset="0"/>
                  <a:sym typeface="Symbol" pitchFamily="18" charset="2"/>
                </a:rPr>
                <a:t>s</a:t>
              </a:r>
              <a:endParaRPr lang="fr-FR" sz="1200" b="1" i="1" dirty="0">
                <a:latin typeface="Times New Roman" pitchFamily="18" charset="0"/>
              </a:endParaRPr>
            </a:p>
          </p:txBody>
        </p:sp>
        <p:sp>
          <p:nvSpPr>
            <p:cNvPr id="89" name="Line 49"/>
            <p:cNvSpPr>
              <a:spLocks noChangeShapeType="1"/>
            </p:cNvSpPr>
            <p:nvPr/>
          </p:nvSpPr>
          <p:spPr bwMode="auto">
            <a:xfrm>
              <a:off x="7143" y="9608"/>
              <a:ext cx="0" cy="540"/>
            </a:xfrm>
            <a:prstGeom prst="line">
              <a:avLst/>
            </a:prstGeom>
            <a:noFill/>
            <a:ln w="9525" cap="rnd">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en-GB"/>
            </a:p>
          </p:txBody>
        </p:sp>
        <p:sp>
          <p:nvSpPr>
            <p:cNvPr id="90" name="Line 50"/>
            <p:cNvSpPr>
              <a:spLocks noChangeShapeType="1"/>
            </p:cNvSpPr>
            <p:nvPr/>
          </p:nvSpPr>
          <p:spPr bwMode="auto">
            <a:xfrm>
              <a:off x="4983" y="9608"/>
              <a:ext cx="0" cy="540"/>
            </a:xfrm>
            <a:prstGeom prst="line">
              <a:avLst/>
            </a:prstGeom>
            <a:noFill/>
            <a:ln w="9525" cap="rnd">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en-GB"/>
            </a:p>
          </p:txBody>
        </p:sp>
        <p:sp>
          <p:nvSpPr>
            <p:cNvPr id="91" name="Text Box 51"/>
            <p:cNvSpPr txBox="1">
              <a:spLocks noChangeArrowheads="1"/>
            </p:cNvSpPr>
            <p:nvPr/>
          </p:nvSpPr>
          <p:spPr bwMode="auto">
            <a:xfrm>
              <a:off x="4418" y="9058"/>
              <a:ext cx="1260"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rnd">
                  <a:solidFill>
                    <a:srgbClr val="000000"/>
                  </a:solidFill>
                  <a:prstDash val="sysDot"/>
                  <a:miter lim="800000"/>
                  <a:headEnd/>
                  <a:tailEnd/>
                </a14:hiddenLine>
              </a:ext>
            </a:extLst>
          </p:spPr>
          <p:txBody>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r>
                <a:rPr lang="fr-FR" sz="1200" b="1" dirty="0">
                  <a:latin typeface="Times New Roman" pitchFamily="18" charset="0"/>
                </a:rPr>
                <a:t>- a</a:t>
              </a:r>
            </a:p>
          </p:txBody>
        </p:sp>
        <p:sp>
          <p:nvSpPr>
            <p:cNvPr id="92" name="Text Box 52"/>
            <p:cNvSpPr txBox="1">
              <a:spLocks noChangeArrowheads="1"/>
            </p:cNvSpPr>
            <p:nvPr/>
          </p:nvSpPr>
          <p:spPr bwMode="auto">
            <a:xfrm>
              <a:off x="5740" y="8605"/>
              <a:ext cx="1008" cy="7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endParaRPr lang="en-US" sz="1200">
                <a:latin typeface="Times New Roman" pitchFamily="18" charset="0"/>
              </a:endParaRPr>
            </a:p>
          </p:txBody>
        </p:sp>
        <p:sp>
          <p:nvSpPr>
            <p:cNvPr id="93" name="Line 53"/>
            <p:cNvSpPr>
              <a:spLocks noChangeShapeType="1"/>
            </p:cNvSpPr>
            <p:nvPr/>
          </p:nvSpPr>
          <p:spPr bwMode="auto">
            <a:xfrm>
              <a:off x="6063" y="8528"/>
              <a:ext cx="540" cy="0"/>
            </a:xfrm>
            <a:prstGeom prst="line">
              <a:avLst/>
            </a:prstGeom>
            <a:noFill/>
            <a:ln w="9525" cap="rnd">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en-GB"/>
            </a:p>
          </p:txBody>
        </p:sp>
      </p:grpSp>
      <p:grpSp>
        <p:nvGrpSpPr>
          <p:cNvPr id="94" name="Group 74"/>
          <p:cNvGrpSpPr>
            <a:grpSpLocks/>
          </p:cNvGrpSpPr>
          <p:nvPr/>
        </p:nvGrpSpPr>
        <p:grpSpPr bwMode="auto">
          <a:xfrm>
            <a:off x="2652032" y="4895856"/>
            <a:ext cx="1999462" cy="637999"/>
            <a:chOff x="2246" y="2996"/>
            <a:chExt cx="1661" cy="530"/>
          </a:xfrm>
        </p:grpSpPr>
        <p:sp>
          <p:nvSpPr>
            <p:cNvPr id="95" name="Text Box 64"/>
            <p:cNvSpPr txBox="1">
              <a:spLocks noChangeArrowheads="1"/>
            </p:cNvSpPr>
            <p:nvPr/>
          </p:nvSpPr>
          <p:spPr bwMode="auto">
            <a:xfrm>
              <a:off x="2246" y="3325"/>
              <a:ext cx="288"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r>
                <a:rPr lang="fr-FR" sz="1200" b="1" dirty="0">
                  <a:latin typeface="Times New Roman" pitchFamily="18" charset="0"/>
                </a:rPr>
                <a:t>-a</a:t>
              </a:r>
            </a:p>
          </p:txBody>
        </p:sp>
        <p:grpSp>
          <p:nvGrpSpPr>
            <p:cNvPr id="96" name="Group 73"/>
            <p:cNvGrpSpPr>
              <a:grpSpLocks/>
            </p:cNvGrpSpPr>
            <p:nvPr/>
          </p:nvGrpSpPr>
          <p:grpSpPr bwMode="auto">
            <a:xfrm>
              <a:off x="2343" y="2996"/>
              <a:ext cx="1564" cy="530"/>
              <a:chOff x="2343" y="2996"/>
              <a:chExt cx="1564" cy="530"/>
            </a:xfrm>
          </p:grpSpPr>
          <p:sp>
            <p:nvSpPr>
              <p:cNvPr id="97" name="Line 66"/>
              <p:cNvSpPr>
                <a:spLocks noChangeShapeType="1"/>
              </p:cNvSpPr>
              <p:nvPr/>
            </p:nvSpPr>
            <p:spPr bwMode="auto">
              <a:xfrm flipH="1" flipV="1">
                <a:off x="3063" y="3034"/>
                <a:ext cx="1" cy="488"/>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GB"/>
              </a:p>
            </p:txBody>
          </p:sp>
          <p:sp>
            <p:nvSpPr>
              <p:cNvPr id="98" name="Line 67"/>
              <p:cNvSpPr>
                <a:spLocks noChangeShapeType="1"/>
              </p:cNvSpPr>
              <p:nvPr/>
            </p:nvSpPr>
            <p:spPr bwMode="auto">
              <a:xfrm>
                <a:off x="2343" y="3526"/>
                <a:ext cx="1512"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GB"/>
              </a:p>
            </p:txBody>
          </p:sp>
          <p:sp>
            <p:nvSpPr>
              <p:cNvPr id="99" name="Line 68"/>
              <p:cNvSpPr>
                <a:spLocks noChangeShapeType="1"/>
              </p:cNvSpPr>
              <p:nvPr/>
            </p:nvSpPr>
            <p:spPr bwMode="auto">
              <a:xfrm flipV="1">
                <a:off x="2487" y="3162"/>
                <a:ext cx="0" cy="360"/>
              </a:xfrm>
              <a:prstGeom prst="line">
                <a:avLst/>
              </a:prstGeom>
              <a:noFill/>
              <a:ln w="28575">
                <a:solidFill>
                  <a:srgbClr val="FF2D80"/>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100" name="Line 69"/>
              <p:cNvSpPr>
                <a:spLocks noChangeShapeType="1"/>
              </p:cNvSpPr>
              <p:nvPr/>
            </p:nvSpPr>
            <p:spPr bwMode="auto">
              <a:xfrm flipH="1">
                <a:off x="2487" y="3162"/>
                <a:ext cx="1152" cy="0"/>
              </a:xfrm>
              <a:prstGeom prst="line">
                <a:avLst/>
              </a:prstGeom>
              <a:noFill/>
              <a:ln w="28575">
                <a:solidFill>
                  <a:srgbClr val="FF2D80"/>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101" name="Line 70"/>
              <p:cNvSpPr>
                <a:spLocks noChangeShapeType="1"/>
              </p:cNvSpPr>
              <p:nvPr/>
            </p:nvSpPr>
            <p:spPr bwMode="auto">
              <a:xfrm>
                <a:off x="3639" y="3162"/>
                <a:ext cx="0" cy="360"/>
              </a:xfrm>
              <a:prstGeom prst="line">
                <a:avLst/>
              </a:prstGeom>
              <a:noFill/>
              <a:ln w="28575">
                <a:solidFill>
                  <a:srgbClr val="FF2D80"/>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102" name="Text Box 71"/>
              <p:cNvSpPr txBox="1">
                <a:spLocks noChangeArrowheads="1"/>
              </p:cNvSpPr>
              <p:nvPr/>
            </p:nvSpPr>
            <p:spPr bwMode="auto">
              <a:xfrm>
                <a:off x="3619" y="3318"/>
                <a:ext cx="288"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r>
                  <a:rPr lang="fr-FR" sz="1200" b="1" dirty="0">
                    <a:latin typeface="Times New Roman" pitchFamily="18" charset="0"/>
                  </a:rPr>
                  <a:t>a</a:t>
                </a:r>
              </a:p>
            </p:txBody>
          </p:sp>
          <p:sp>
            <p:nvSpPr>
              <p:cNvPr id="103" name="Text Box 72"/>
              <p:cNvSpPr txBox="1">
                <a:spLocks noChangeArrowheads="1"/>
              </p:cNvSpPr>
              <p:nvPr/>
            </p:nvSpPr>
            <p:spPr bwMode="auto">
              <a:xfrm>
                <a:off x="3034" y="2996"/>
                <a:ext cx="497" cy="1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0" bIns="0"/>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r>
                  <a:rPr lang="fr-FR" sz="1200" b="1" dirty="0">
                    <a:latin typeface="Times New Roman" pitchFamily="18" charset="0"/>
                  </a:rPr>
                  <a:t>1/(2a)</a:t>
                </a:r>
              </a:p>
            </p:txBody>
          </p:sp>
        </p:grpSp>
      </p:grpSp>
      <p:grpSp>
        <p:nvGrpSpPr>
          <p:cNvPr id="104" name="Group 145"/>
          <p:cNvGrpSpPr>
            <a:grpSpLocks/>
          </p:cNvGrpSpPr>
          <p:nvPr/>
        </p:nvGrpSpPr>
        <p:grpSpPr bwMode="auto">
          <a:xfrm>
            <a:off x="2692151" y="5751491"/>
            <a:ext cx="2063831" cy="731389"/>
            <a:chOff x="5548" y="8814"/>
            <a:chExt cx="2533" cy="898"/>
          </a:xfrm>
        </p:grpSpPr>
        <p:grpSp>
          <p:nvGrpSpPr>
            <p:cNvPr id="105" name="Group 146"/>
            <p:cNvGrpSpPr>
              <a:grpSpLocks/>
            </p:cNvGrpSpPr>
            <p:nvPr/>
          </p:nvGrpSpPr>
          <p:grpSpPr bwMode="auto">
            <a:xfrm>
              <a:off x="5890" y="9017"/>
              <a:ext cx="1726" cy="198"/>
              <a:chOff x="5750" y="5283"/>
              <a:chExt cx="890" cy="198"/>
            </a:xfrm>
          </p:grpSpPr>
          <p:sp>
            <p:nvSpPr>
              <p:cNvPr id="113" name="Line 147"/>
              <p:cNvSpPr>
                <a:spLocks noChangeShapeType="1"/>
              </p:cNvSpPr>
              <p:nvPr/>
            </p:nvSpPr>
            <p:spPr bwMode="auto">
              <a:xfrm>
                <a:off x="5750" y="5302"/>
                <a:ext cx="890" cy="0"/>
              </a:xfrm>
              <a:prstGeom prst="line">
                <a:avLst/>
              </a:prstGeom>
              <a:noFill/>
              <a:ln w="9525">
                <a:solidFill>
                  <a:srgbClr val="000000"/>
                </a:solidFill>
                <a:round/>
                <a:headEnd type="arrow" w="sm" len="sm"/>
                <a:tailEnd type="arrow" w="sm" len="sm"/>
              </a:ln>
              <a:extLst>
                <a:ext uri="{909E8E84-426E-40DD-AFC4-6F175D3DCCD1}">
                  <a14:hiddenFill xmlns:a14="http://schemas.microsoft.com/office/drawing/2010/main">
                    <a:noFill/>
                  </a14:hiddenFill>
                </a:ext>
              </a:extLst>
            </p:spPr>
            <p:txBody>
              <a:bodyPr/>
              <a:lstStyle/>
              <a:p>
                <a:endParaRPr lang="en-GB"/>
              </a:p>
            </p:txBody>
          </p:sp>
          <p:sp>
            <p:nvSpPr>
              <p:cNvPr id="114" name="Text Box 148"/>
              <p:cNvSpPr txBox="1">
                <a:spLocks noChangeArrowheads="1"/>
              </p:cNvSpPr>
              <p:nvPr/>
            </p:nvSpPr>
            <p:spPr bwMode="auto">
              <a:xfrm>
                <a:off x="6065" y="5283"/>
                <a:ext cx="560" cy="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0" bIns="0"/>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r>
                  <a:rPr lang="fr-FR" sz="1000" dirty="0">
                    <a:latin typeface="Times New Roman" pitchFamily="18" charset="0"/>
                  </a:rPr>
                  <a:t>     </a:t>
                </a:r>
                <a:r>
                  <a:rPr lang="fr-FR" sz="1000" b="1" dirty="0">
                    <a:latin typeface="Times New Roman" pitchFamily="18" charset="0"/>
                  </a:rPr>
                  <a:t>2a</a:t>
                </a:r>
              </a:p>
            </p:txBody>
          </p:sp>
        </p:grpSp>
        <p:grpSp>
          <p:nvGrpSpPr>
            <p:cNvPr id="106" name="Group 149"/>
            <p:cNvGrpSpPr>
              <a:grpSpLocks/>
            </p:cNvGrpSpPr>
            <p:nvPr/>
          </p:nvGrpSpPr>
          <p:grpSpPr bwMode="auto">
            <a:xfrm>
              <a:off x="5548" y="8814"/>
              <a:ext cx="2533" cy="898"/>
              <a:chOff x="2614" y="10668"/>
              <a:chExt cx="3780" cy="1671"/>
            </a:xfrm>
          </p:grpSpPr>
          <p:sp>
            <p:nvSpPr>
              <p:cNvPr id="107" name="Line 150"/>
              <p:cNvSpPr>
                <a:spLocks noChangeShapeType="1"/>
              </p:cNvSpPr>
              <p:nvPr/>
            </p:nvSpPr>
            <p:spPr bwMode="auto">
              <a:xfrm flipV="1">
                <a:off x="4416" y="10719"/>
                <a:ext cx="0" cy="1620"/>
              </a:xfrm>
              <a:prstGeom prst="line">
                <a:avLst/>
              </a:prstGeom>
              <a:noFill/>
              <a:ln w="9525">
                <a:solidFill>
                  <a:srgbClr val="000000"/>
                </a:solidFill>
                <a:round/>
                <a:headEnd/>
                <a:tailEnd type="triangle" w="sm" len="sm"/>
              </a:ln>
              <a:extLst>
                <a:ext uri="{909E8E84-426E-40DD-AFC4-6F175D3DCCD1}">
                  <a14:hiddenFill xmlns:a14="http://schemas.microsoft.com/office/drawing/2010/main">
                    <a:noFill/>
                  </a14:hiddenFill>
                </a:ext>
              </a:extLst>
            </p:spPr>
            <p:txBody>
              <a:bodyPr/>
              <a:lstStyle/>
              <a:p>
                <a:endParaRPr lang="en-GB"/>
              </a:p>
            </p:txBody>
          </p:sp>
          <p:sp>
            <p:nvSpPr>
              <p:cNvPr id="108" name="Line 151"/>
              <p:cNvSpPr>
                <a:spLocks noChangeShapeType="1"/>
              </p:cNvSpPr>
              <p:nvPr/>
            </p:nvSpPr>
            <p:spPr bwMode="auto">
              <a:xfrm>
                <a:off x="2614" y="12139"/>
                <a:ext cx="3780" cy="0"/>
              </a:xfrm>
              <a:prstGeom prst="line">
                <a:avLst/>
              </a:prstGeom>
              <a:noFill/>
              <a:ln w="9525">
                <a:solidFill>
                  <a:srgbClr val="000000"/>
                </a:solidFill>
                <a:round/>
                <a:headEnd/>
                <a:tailEnd type="triangle" w="sm" len="sm"/>
              </a:ln>
              <a:extLst>
                <a:ext uri="{909E8E84-426E-40DD-AFC4-6F175D3DCCD1}">
                  <a14:hiddenFill xmlns:a14="http://schemas.microsoft.com/office/drawing/2010/main">
                    <a:noFill/>
                  </a14:hiddenFill>
                </a:ext>
              </a:extLst>
            </p:spPr>
            <p:txBody>
              <a:bodyPr/>
              <a:lstStyle/>
              <a:p>
                <a:endParaRPr lang="en-GB"/>
              </a:p>
            </p:txBody>
          </p:sp>
          <p:sp>
            <p:nvSpPr>
              <p:cNvPr id="109" name="Freeform 152"/>
              <p:cNvSpPr>
                <a:spLocks/>
              </p:cNvSpPr>
              <p:nvPr/>
            </p:nvSpPr>
            <p:spPr bwMode="auto">
              <a:xfrm>
                <a:off x="3086" y="10668"/>
                <a:ext cx="1330" cy="1227"/>
              </a:xfrm>
              <a:custGeom>
                <a:avLst/>
                <a:gdLst>
                  <a:gd name="T0" fmla="*/ 20 w 1330"/>
                  <a:gd name="T1" fmla="*/ 0 h 1227"/>
                  <a:gd name="T2" fmla="*/ 68 w 1330"/>
                  <a:gd name="T3" fmla="*/ 581 h 1227"/>
                  <a:gd name="T4" fmla="*/ 428 w 1330"/>
                  <a:gd name="T5" fmla="*/ 1121 h 1227"/>
                  <a:gd name="T6" fmla="*/ 1330 w 1330"/>
                  <a:gd name="T7" fmla="*/ 1220 h 1227"/>
                  <a:gd name="T8" fmla="*/ 0 60000 65536"/>
                  <a:gd name="T9" fmla="*/ 0 60000 65536"/>
                  <a:gd name="T10" fmla="*/ 0 60000 65536"/>
                  <a:gd name="T11" fmla="*/ 0 60000 65536"/>
                  <a:gd name="T12" fmla="*/ 0 w 1330"/>
                  <a:gd name="T13" fmla="*/ 0 h 1227"/>
                  <a:gd name="T14" fmla="*/ 1330 w 1330"/>
                  <a:gd name="T15" fmla="*/ 1227 h 1227"/>
                </a:gdLst>
                <a:ahLst/>
                <a:cxnLst>
                  <a:cxn ang="T8">
                    <a:pos x="T0" y="T1"/>
                  </a:cxn>
                  <a:cxn ang="T9">
                    <a:pos x="T2" y="T3"/>
                  </a:cxn>
                  <a:cxn ang="T10">
                    <a:pos x="T4" y="T5"/>
                  </a:cxn>
                  <a:cxn ang="T11">
                    <a:pos x="T6" y="T7"/>
                  </a:cxn>
                </a:cxnLst>
                <a:rect l="T12" t="T13" r="T14" b="T15"/>
                <a:pathLst>
                  <a:path w="1330" h="1227">
                    <a:moveTo>
                      <a:pt x="20" y="0"/>
                    </a:moveTo>
                    <a:cubicBezTo>
                      <a:pt x="28" y="97"/>
                      <a:pt x="0" y="394"/>
                      <a:pt x="68" y="581"/>
                    </a:cubicBezTo>
                    <a:cubicBezTo>
                      <a:pt x="136" y="768"/>
                      <a:pt x="218" y="1015"/>
                      <a:pt x="428" y="1121"/>
                    </a:cubicBezTo>
                    <a:cubicBezTo>
                      <a:pt x="638" y="1227"/>
                      <a:pt x="1142" y="1200"/>
                      <a:pt x="1330" y="1220"/>
                    </a:cubicBezTo>
                  </a:path>
                </a:pathLst>
              </a:custGeom>
              <a:noFill/>
              <a:ln w="25400" cmpd="sng">
                <a:solidFill>
                  <a:srgbClr val="FF2D80"/>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110" name="Freeform 153"/>
              <p:cNvSpPr>
                <a:spLocks/>
              </p:cNvSpPr>
              <p:nvPr/>
            </p:nvSpPr>
            <p:spPr bwMode="auto">
              <a:xfrm flipH="1">
                <a:off x="4394" y="10672"/>
                <a:ext cx="1330" cy="1227"/>
              </a:xfrm>
              <a:custGeom>
                <a:avLst/>
                <a:gdLst>
                  <a:gd name="T0" fmla="*/ 20 w 1330"/>
                  <a:gd name="T1" fmla="*/ 0 h 1227"/>
                  <a:gd name="T2" fmla="*/ 68 w 1330"/>
                  <a:gd name="T3" fmla="*/ 581 h 1227"/>
                  <a:gd name="T4" fmla="*/ 428 w 1330"/>
                  <a:gd name="T5" fmla="*/ 1121 h 1227"/>
                  <a:gd name="T6" fmla="*/ 1330 w 1330"/>
                  <a:gd name="T7" fmla="*/ 1220 h 1227"/>
                  <a:gd name="T8" fmla="*/ 0 60000 65536"/>
                  <a:gd name="T9" fmla="*/ 0 60000 65536"/>
                  <a:gd name="T10" fmla="*/ 0 60000 65536"/>
                  <a:gd name="T11" fmla="*/ 0 60000 65536"/>
                  <a:gd name="T12" fmla="*/ 0 w 1330"/>
                  <a:gd name="T13" fmla="*/ 0 h 1227"/>
                  <a:gd name="T14" fmla="*/ 1330 w 1330"/>
                  <a:gd name="T15" fmla="*/ 1227 h 1227"/>
                </a:gdLst>
                <a:ahLst/>
                <a:cxnLst>
                  <a:cxn ang="T8">
                    <a:pos x="T0" y="T1"/>
                  </a:cxn>
                  <a:cxn ang="T9">
                    <a:pos x="T2" y="T3"/>
                  </a:cxn>
                  <a:cxn ang="T10">
                    <a:pos x="T4" y="T5"/>
                  </a:cxn>
                  <a:cxn ang="T11">
                    <a:pos x="T6" y="T7"/>
                  </a:cxn>
                </a:cxnLst>
                <a:rect l="T12" t="T13" r="T14" b="T15"/>
                <a:pathLst>
                  <a:path w="1330" h="1227">
                    <a:moveTo>
                      <a:pt x="20" y="0"/>
                    </a:moveTo>
                    <a:cubicBezTo>
                      <a:pt x="28" y="97"/>
                      <a:pt x="0" y="394"/>
                      <a:pt x="68" y="581"/>
                    </a:cubicBezTo>
                    <a:cubicBezTo>
                      <a:pt x="136" y="768"/>
                      <a:pt x="218" y="1015"/>
                      <a:pt x="428" y="1121"/>
                    </a:cubicBezTo>
                    <a:cubicBezTo>
                      <a:pt x="638" y="1227"/>
                      <a:pt x="1142" y="1200"/>
                      <a:pt x="1330" y="1220"/>
                    </a:cubicBezTo>
                  </a:path>
                </a:pathLst>
              </a:custGeom>
              <a:noFill/>
              <a:ln w="25400" cmpd="sng">
                <a:solidFill>
                  <a:srgbClr val="FF2D80"/>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111" name="Line 154"/>
              <p:cNvSpPr>
                <a:spLocks noChangeShapeType="1"/>
              </p:cNvSpPr>
              <p:nvPr/>
            </p:nvSpPr>
            <p:spPr bwMode="auto">
              <a:xfrm>
                <a:off x="3092" y="10999"/>
                <a:ext cx="0" cy="1260"/>
              </a:xfrm>
              <a:prstGeom prst="line">
                <a:avLst/>
              </a:prstGeom>
              <a:noFill/>
              <a:ln w="9525" cap="rnd">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en-GB"/>
              </a:p>
            </p:txBody>
          </p:sp>
          <p:sp>
            <p:nvSpPr>
              <p:cNvPr id="112" name="Line 155"/>
              <p:cNvSpPr>
                <a:spLocks noChangeShapeType="1"/>
              </p:cNvSpPr>
              <p:nvPr/>
            </p:nvSpPr>
            <p:spPr bwMode="auto">
              <a:xfrm>
                <a:off x="5717" y="10819"/>
                <a:ext cx="0" cy="1260"/>
              </a:xfrm>
              <a:prstGeom prst="line">
                <a:avLst/>
              </a:prstGeom>
              <a:noFill/>
              <a:ln w="9525" cap="rnd">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en-GB"/>
              </a:p>
            </p:txBody>
          </p:sp>
        </p:grpSp>
      </p:grpSp>
    </p:spTree>
    <p:extLst>
      <p:ext uri="{BB962C8B-B14F-4D97-AF65-F5344CB8AC3E}">
        <p14:creationId xmlns:p14="http://schemas.microsoft.com/office/powerpoint/2010/main" val="87442585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a:noFill/>
        </p:spPr>
        <p:txBody>
          <a:bodyPr>
            <a:normAutofit/>
          </a:bodyPr>
          <a:lstStyle/>
          <a:p>
            <a:r>
              <a:rPr lang="fr-FR" dirty="0"/>
              <a:t>Incertitude de type B – en pratique</a:t>
            </a:r>
          </a:p>
        </p:txBody>
      </p:sp>
      <p:sp>
        <p:nvSpPr>
          <p:cNvPr id="35843" name="Rectangle 3"/>
          <p:cNvSpPr>
            <a:spLocks noGrp="1" noChangeArrowheads="1"/>
          </p:cNvSpPr>
          <p:nvPr>
            <p:ph idx="1"/>
          </p:nvPr>
        </p:nvSpPr>
        <p:spPr>
          <a:xfrm>
            <a:off x="392400" y="1684594"/>
            <a:ext cx="11455495" cy="382076"/>
          </a:xfrm>
        </p:spPr>
        <p:txBody>
          <a:bodyPr>
            <a:normAutofit/>
          </a:bodyPr>
          <a:lstStyle/>
          <a:p>
            <a:pPr marL="0" indent="0">
              <a:buNone/>
            </a:pPr>
            <a:r>
              <a:rPr lang="fr-FR" sz="1600" dirty="0"/>
              <a:t>En pratique pour un mesurage direct, on se reporte à la documentation de l’appareil de mesure pour déterminer </a:t>
            </a:r>
            <a:r>
              <a:rPr lang="fr-FR" sz="1600" i="1" dirty="0">
                <a:latin typeface="Times New Roman" panose="02020603050405020304" pitchFamily="18" charset="0"/>
                <a:cs typeface="Times New Roman" panose="02020603050405020304" pitchFamily="18" charset="0"/>
              </a:rPr>
              <a:t>u(x)</a:t>
            </a:r>
            <a:r>
              <a:rPr lang="fr-FR" sz="1600" dirty="0"/>
              <a:t> ou </a:t>
            </a:r>
            <a:r>
              <a:rPr lang="fr-FR" sz="1600" dirty="0">
                <a:latin typeface="Times New Roman" panose="02020603050405020304" pitchFamily="18" charset="0"/>
                <a:cs typeface="Times New Roman" panose="02020603050405020304" pitchFamily="18" charset="0"/>
              </a:rPr>
              <a:t>U</a:t>
            </a:r>
            <a:endParaRPr lang="fr-FR" sz="1400" dirty="0">
              <a:solidFill>
                <a:srgbClr val="004846"/>
              </a:solidFill>
              <a:latin typeface="Times New Roman" panose="02020603050405020304" pitchFamily="18" charset="0"/>
              <a:cs typeface="Times New Roman" panose="02020603050405020304" pitchFamily="18" charset="0"/>
            </a:endParaRPr>
          </a:p>
        </p:txBody>
      </p:sp>
      <p:sp>
        <p:nvSpPr>
          <p:cNvPr id="28" name="Rectangle 29"/>
          <p:cNvSpPr>
            <a:spLocks noGrp="1" noChangeArrowheads="1"/>
          </p:cNvSpPr>
          <p:nvPr>
            <p:ph type="sldNum" sz="quarter" idx="12"/>
          </p:nvPr>
        </p:nvSpPr>
        <p:spPr/>
        <p:txBody>
          <a:bodyPr/>
          <a:lstStyle/>
          <a:p>
            <a:pPr>
              <a:defRPr/>
            </a:pPr>
            <a:fld id="{20F05124-00ED-4A86-986F-7D6874244A37}" type="slidenum">
              <a:rPr lang="fr-FR"/>
              <a:pPr>
                <a:defRPr/>
              </a:pPr>
              <a:t>37</a:t>
            </a:fld>
            <a:endParaRPr lang="fr-FR"/>
          </a:p>
        </p:txBody>
      </p:sp>
      <p:sp>
        <p:nvSpPr>
          <p:cNvPr id="7" name="Text Box 61"/>
          <p:cNvSpPr txBox="1">
            <a:spLocks noChangeArrowheads="1"/>
          </p:cNvSpPr>
          <p:nvPr/>
        </p:nvSpPr>
        <p:spPr bwMode="auto">
          <a:xfrm>
            <a:off x="10008496" y="841377"/>
            <a:ext cx="203772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lnSpc>
                <a:spcPct val="90000"/>
              </a:lnSpc>
              <a:spcBef>
                <a:spcPct val="0"/>
              </a:spcBef>
            </a:pPr>
            <a:r>
              <a:rPr lang="fr-FR" sz="2000" b="1" dirty="0">
                <a:solidFill>
                  <a:srgbClr val="FF2D80"/>
                </a:solidFill>
                <a:latin typeface="Arial" panose="020B0604020202020204" pitchFamily="34" charset="0"/>
                <a:ea typeface="+mj-ea"/>
                <a:cs typeface="Arial" panose="020B0604020202020204" pitchFamily="34" charset="0"/>
              </a:rPr>
              <a:t>&gt; un paramètre</a:t>
            </a:r>
            <a:br>
              <a:rPr lang="fr-FR" sz="2000" b="1" dirty="0">
                <a:solidFill>
                  <a:srgbClr val="FF2D80"/>
                </a:solidFill>
                <a:latin typeface="Arial" panose="020B0604020202020204" pitchFamily="34" charset="0"/>
                <a:ea typeface="+mj-ea"/>
                <a:cs typeface="Arial" panose="020B0604020202020204" pitchFamily="34" charset="0"/>
              </a:rPr>
            </a:br>
            <a:r>
              <a:rPr lang="fr-FR" sz="2000" b="1" dirty="0">
                <a:solidFill>
                  <a:srgbClr val="FF2D80"/>
                </a:solidFill>
                <a:latin typeface="Arial" panose="020B0604020202020204" pitchFamily="34" charset="0"/>
                <a:ea typeface="+mj-ea"/>
                <a:cs typeface="Arial" panose="020B0604020202020204" pitchFamily="34" charset="0"/>
              </a:rPr>
              <a:t>&gt; une source</a:t>
            </a:r>
          </a:p>
        </p:txBody>
      </p:sp>
      <mc:AlternateContent xmlns:mc="http://schemas.openxmlformats.org/markup-compatibility/2006" xmlns:a14="http://schemas.microsoft.com/office/drawing/2010/main">
        <mc:Choice Requires="a14">
          <p:graphicFrame>
            <p:nvGraphicFramePr>
              <p:cNvPr id="16" name="Tableau 15"/>
              <p:cNvGraphicFramePr>
                <a:graphicFrameLocks noGrp="1"/>
              </p:cNvGraphicFramePr>
              <p:nvPr>
                <p:extLst>
                  <p:ext uri="{D42A27DB-BD31-4B8C-83A1-F6EECF244321}">
                    <p14:modId xmlns:p14="http://schemas.microsoft.com/office/powerpoint/2010/main" val="1546750276"/>
                  </p:ext>
                </p:extLst>
              </p:nvPr>
            </p:nvGraphicFramePr>
            <p:xfrm>
              <a:off x="397626" y="2148981"/>
              <a:ext cx="11450269" cy="4271991"/>
            </p:xfrm>
            <a:graphic>
              <a:graphicData uri="http://schemas.openxmlformats.org/drawingml/2006/table">
                <a:tbl>
                  <a:tblPr firstRow="1" bandRow="1">
                    <a:tableStyleId>{5C22544A-7EE6-4342-B048-85BDC9FD1C3A}</a:tableStyleId>
                  </a:tblPr>
                  <a:tblGrid>
                    <a:gridCol w="1969056">
                      <a:extLst>
                        <a:ext uri="{9D8B030D-6E8A-4147-A177-3AD203B41FA5}">
                          <a16:colId xmlns:a16="http://schemas.microsoft.com/office/drawing/2014/main" val="2966486313"/>
                        </a:ext>
                      </a:extLst>
                    </a:gridCol>
                    <a:gridCol w="1255059">
                      <a:extLst>
                        <a:ext uri="{9D8B030D-6E8A-4147-A177-3AD203B41FA5}">
                          <a16:colId xmlns:a16="http://schemas.microsoft.com/office/drawing/2014/main" val="769703527"/>
                        </a:ext>
                      </a:extLst>
                    </a:gridCol>
                    <a:gridCol w="1792941">
                      <a:extLst>
                        <a:ext uri="{9D8B030D-6E8A-4147-A177-3AD203B41FA5}">
                          <a16:colId xmlns:a16="http://schemas.microsoft.com/office/drawing/2014/main" val="2222610912"/>
                        </a:ext>
                      </a:extLst>
                    </a:gridCol>
                    <a:gridCol w="1990165">
                      <a:extLst>
                        <a:ext uri="{9D8B030D-6E8A-4147-A177-3AD203B41FA5}">
                          <a16:colId xmlns:a16="http://schemas.microsoft.com/office/drawing/2014/main" val="2639159260"/>
                        </a:ext>
                      </a:extLst>
                    </a:gridCol>
                    <a:gridCol w="4443048">
                      <a:extLst>
                        <a:ext uri="{9D8B030D-6E8A-4147-A177-3AD203B41FA5}">
                          <a16:colId xmlns:a16="http://schemas.microsoft.com/office/drawing/2014/main" val="3438350283"/>
                        </a:ext>
                      </a:extLst>
                    </a:gridCol>
                  </a:tblGrid>
                  <a:tr h="356048">
                    <a:tc>
                      <a:txBody>
                        <a:bodyPr/>
                        <a:lstStyle/>
                        <a:p>
                          <a:pPr algn="ctr"/>
                          <a:r>
                            <a:rPr lang="fr-FR" sz="1800" dirty="0"/>
                            <a:t>Cas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2D80"/>
                        </a:solidFill>
                      </a:tcPr>
                    </a:tc>
                    <a:tc>
                      <a:txBody>
                        <a:bodyPr/>
                        <a:lstStyle/>
                        <a:p>
                          <a:pPr algn="ctr"/>
                          <a:endParaRPr lang="fr-FR"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2D80"/>
                        </a:solidFill>
                      </a:tcPr>
                    </a:tc>
                    <a:tc>
                      <a:txBody>
                        <a:bodyPr/>
                        <a:lstStyle/>
                        <a:p>
                          <a:pPr algn="ctr"/>
                          <a:r>
                            <a:rPr lang="fr-FR" sz="1800" dirty="0"/>
                            <a:t>a ou q</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2D80"/>
                        </a:solidFill>
                      </a:tcPr>
                    </a:tc>
                    <a:tc>
                      <a:txBody>
                        <a:bodyPr/>
                        <a:lstStyle/>
                        <a:p>
                          <a:pPr algn="ctr"/>
                          <a:r>
                            <a:rPr lang="fr-FR" sz="1800" i="1" dirty="0">
                              <a:latin typeface="Times New Roman" panose="02020603050405020304" pitchFamily="18" charset="0"/>
                              <a:cs typeface="Times New Roman" panose="02020603050405020304" pitchFamily="18" charset="0"/>
                            </a:rPr>
                            <a:t>u</a:t>
                          </a:r>
                          <a:r>
                            <a:rPr lang="fr-FR" sz="1800" i="1" dirty="0"/>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2D80"/>
                        </a:solidFill>
                      </a:tcPr>
                    </a:tc>
                    <a:tc>
                      <a:txBody>
                        <a:bodyPr/>
                        <a:lstStyle/>
                        <a:p>
                          <a:pPr algn="ctr"/>
                          <a:r>
                            <a:rPr lang="fr-FR" sz="1800" dirty="0"/>
                            <a:t>Exemple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2D80"/>
                        </a:solidFill>
                      </a:tcPr>
                    </a:tc>
                    <a:extLst>
                      <a:ext uri="{0D108BD9-81ED-4DB2-BD59-A6C34878D82A}">
                        <a16:rowId xmlns:a16="http://schemas.microsoft.com/office/drawing/2014/main" val="4181776105"/>
                      </a:ext>
                    </a:extLst>
                  </a:tr>
                  <a:tr h="781626">
                    <a:tc>
                      <a:txBody>
                        <a:bodyPr/>
                        <a:lstStyle/>
                        <a:p>
                          <a:r>
                            <a:rPr lang="fr-FR" sz="1400" b="1" dirty="0"/>
                            <a:t>Appareil analogique</a:t>
                          </a:r>
                          <a:r>
                            <a:rPr lang="fr-FR" sz="1400" b="1" baseline="0" dirty="0"/>
                            <a:t> </a:t>
                          </a:r>
                        </a:p>
                        <a:p>
                          <a:r>
                            <a:rPr lang="fr-FR" sz="1400" b="1" baseline="0" dirty="0"/>
                            <a:t>de classe C </a:t>
                          </a:r>
                        </a:p>
                        <a:p>
                          <a:r>
                            <a:rPr lang="fr-FR" sz="1400" b="1" baseline="0" dirty="0"/>
                            <a:t>de calibre </a:t>
                          </a:r>
                          <a:r>
                            <a:rPr lang="fr-FR" sz="1400" b="1" baseline="0" dirty="0" err="1"/>
                            <a:t>Xmax</a:t>
                          </a:r>
                          <a:endParaRPr lang="fr-FR"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fr-F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fr-FR"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f>
                                  <m:fPr>
                                    <m:ctrlPr>
                                      <a:rPr lang="fr-FR" sz="1400" b="1" i="1" smtClean="0">
                                        <a:latin typeface="Cambria Math" panose="02040503050406030204" pitchFamily="18" charset="0"/>
                                      </a:rPr>
                                    </m:ctrlPr>
                                  </m:fPr>
                                  <m:num>
                                    <m:r>
                                      <a:rPr lang="fr-FR" sz="1400" b="1" i="0" smtClean="0">
                                        <a:latin typeface="Cambria Math" panose="02040503050406030204" pitchFamily="18" charset="0"/>
                                      </a:rPr>
                                      <m:t>𝐂</m:t>
                                    </m:r>
                                    <m:r>
                                      <a:rPr lang="fr-FR" sz="1400" b="1" i="1" smtClean="0">
                                        <a:latin typeface="Cambria Math" panose="02040503050406030204" pitchFamily="18" charset="0"/>
                                      </a:rPr>
                                      <m:t>.</m:t>
                                    </m:r>
                                    <m:r>
                                      <a:rPr lang="fr-FR" sz="1400" b="1" i="1" smtClean="0">
                                        <a:latin typeface="Cambria Math" panose="02040503050406030204" pitchFamily="18" charset="0"/>
                                      </a:rPr>
                                      <m:t>𝑿𝒎𝒂𝒙</m:t>
                                    </m:r>
                                  </m:num>
                                  <m:den>
                                    <m:r>
                                      <a:rPr lang="fr-FR" sz="1400" b="1" i="1" smtClean="0">
                                        <a:latin typeface="Cambria Math" panose="02040503050406030204" pitchFamily="18" charset="0"/>
                                      </a:rPr>
                                      <m:t>𝟏𝟎𝟎</m:t>
                                    </m:r>
                                  </m:den>
                                </m:f>
                              </m:oMath>
                            </m:oMathPara>
                          </a14:m>
                          <a:endParaRPr lang="fr-FR" sz="2000" b="1" i="0" dirty="0">
                            <a:latin typeface="Arial Black" panose="020B0A040201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400" i="0" kern="1200" dirty="0">
                              <a:solidFill>
                                <a:schemeClr val="dk1"/>
                              </a:solidFill>
                              <a:latin typeface="Handlee" panose="02000000000000000000" pitchFamily="2" charset="0"/>
                              <a:ea typeface="Arial Unicode MS" pitchFamily="34" charset="-128"/>
                              <a:cs typeface="Arial Unicode MS" pitchFamily="34" charset="-128"/>
                            </a:rPr>
                            <a:t>Un ampèremètre de classe 2 utilisé sur le calibre 500 </a:t>
                          </a:r>
                          <a:r>
                            <a:rPr lang="fr-FR" sz="1200" i="0" kern="1200" dirty="0">
                              <a:solidFill>
                                <a:schemeClr val="dk1"/>
                              </a:solidFill>
                              <a:latin typeface="Handlee" panose="02000000000000000000" pitchFamily="2" charset="0"/>
                              <a:ea typeface="Arial Unicode MS" pitchFamily="34" charset="-128"/>
                              <a:cs typeface="Arial Unicode MS" pitchFamily="34" charset="-128"/>
                            </a:rPr>
                            <a:t>mA</a:t>
                          </a:r>
                          <a:r>
                            <a:rPr lang="fr-FR" sz="1400" i="0" kern="1200" dirty="0">
                              <a:solidFill>
                                <a:schemeClr val="dk1"/>
                              </a:solidFill>
                              <a:latin typeface="Handlee" panose="02000000000000000000" pitchFamily="2" charset="0"/>
                              <a:ea typeface="Arial Unicode MS" pitchFamily="34" charset="-128"/>
                              <a:cs typeface="Arial Unicode MS" pitchFamily="34" charset="-128"/>
                            </a:rPr>
                            <a:t> induit une erreur absolue de 2 x 500/100 = 10 </a:t>
                          </a:r>
                          <a:r>
                            <a:rPr lang="fr-FR" sz="1200" i="0" kern="1200" dirty="0">
                              <a:solidFill>
                                <a:schemeClr val="dk1"/>
                              </a:solidFill>
                              <a:latin typeface="Handlee" panose="02000000000000000000" pitchFamily="2" charset="0"/>
                              <a:ea typeface="Arial Unicode MS" pitchFamily="34" charset="-128"/>
                              <a:cs typeface="Arial Unicode MS" pitchFamily="34" charset="-128"/>
                            </a:rPr>
                            <a:t>mA</a:t>
                          </a:r>
                          <a:r>
                            <a:rPr lang="fr-FR" sz="1400" i="0" kern="1200" dirty="0">
                              <a:solidFill>
                                <a:schemeClr val="dk1"/>
                              </a:solidFill>
                              <a:latin typeface="Handlee" panose="02000000000000000000" pitchFamily="2" charset="0"/>
                              <a:ea typeface="Arial Unicode MS" pitchFamily="34" charset="-128"/>
                              <a:cs typeface="Arial Unicode MS" pitchFamily="34" charset="-128"/>
                            </a:rPr>
                            <a:t>.</a:t>
                          </a:r>
                          <a:r>
                            <a:rPr lang="en-US" sz="1400" i="0" kern="1200" dirty="0">
                              <a:solidFill>
                                <a:schemeClr val="dk1"/>
                              </a:solidFill>
                              <a:latin typeface="Handlee" panose="02000000000000000000" pitchFamily="2" charset="0"/>
                              <a:ea typeface="Arial Unicode MS" pitchFamily="34" charset="-128"/>
                              <a:cs typeface="Arial Unicode MS" pitchFamily="34" charset="-128"/>
                            </a:rPr>
                            <a:t>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516451957"/>
                      </a:ext>
                    </a:extLst>
                  </a:tr>
                  <a:tr h="911775">
                    <a:tc>
                      <a:txBody>
                        <a:bodyPr/>
                        <a:lstStyle/>
                        <a:p>
                          <a:r>
                            <a:rPr lang="fr-FR" sz="1400" b="1" dirty="0"/>
                            <a:t>Appareil numérique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fr-F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Aft>
                              <a:spcPts val="600"/>
                            </a:spcAft>
                          </a:pPr>
                          <a:r>
                            <a:rPr lang="fr-FR" sz="1400" dirty="0"/>
                            <a:t>x% VL + y dernier digit</a:t>
                          </a:r>
                        </a:p>
                        <a:p>
                          <a:pPr algn="l">
                            <a:spcBef>
                              <a:spcPts val="0"/>
                            </a:spcBef>
                            <a:spcAft>
                              <a:spcPts val="300"/>
                            </a:spcAft>
                          </a:pPr>
                          <a:r>
                            <a:rPr lang="fr-FR" sz="900" kern="1200" dirty="0">
                              <a:solidFill>
                                <a:schemeClr val="dk1"/>
                              </a:solidFill>
                              <a:effectLst/>
                              <a:latin typeface="+mn-lt"/>
                              <a:ea typeface="+mn-ea"/>
                              <a:cs typeface="+mn-cs"/>
                            </a:rPr>
                            <a:t>VL = Valeur lue</a:t>
                          </a:r>
                        </a:p>
                        <a:p>
                          <a:pPr algn="l"/>
                          <a:r>
                            <a:rPr lang="fr-FR" sz="900" kern="1200" dirty="0">
                              <a:solidFill>
                                <a:schemeClr val="dk1"/>
                              </a:solidFill>
                              <a:effectLst/>
                              <a:latin typeface="+mn-lt"/>
                              <a:ea typeface="+mn-ea"/>
                              <a:cs typeface="+mn-cs"/>
                            </a:rPr>
                            <a:t>dernier digit = Plus petite</a:t>
                          </a:r>
                          <a:br>
                            <a:rPr lang="fr-FR" sz="900" dirty="0"/>
                          </a:br>
                          <a:r>
                            <a:rPr lang="fr-FR" sz="900" kern="1200" dirty="0">
                              <a:solidFill>
                                <a:schemeClr val="dk1"/>
                              </a:solidFill>
                              <a:effectLst/>
                              <a:latin typeface="+mn-lt"/>
                              <a:ea typeface="+mn-ea"/>
                              <a:cs typeface="+mn-cs"/>
                            </a:rPr>
                            <a:t>variation perceptible à l’affichage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fr-FR" sz="1400" b="1" i="1" kern="1200" smtClean="0">
                                        <a:solidFill>
                                          <a:schemeClr val="dk1"/>
                                        </a:solidFill>
                                        <a:latin typeface="Cambria Math" panose="02040503050406030204" pitchFamily="18" charset="0"/>
                                        <a:ea typeface="+mn-ea"/>
                                        <a:cs typeface="+mn-cs"/>
                                      </a:rPr>
                                    </m:ctrlPr>
                                  </m:fPr>
                                  <m:num>
                                    <m:r>
                                      <m:rPr>
                                        <m:nor/>
                                      </m:rPr>
                                      <a:rPr lang="fr-FR" sz="1400" b="1" i="0" kern="1200" dirty="0" smtClean="0">
                                        <a:solidFill>
                                          <a:schemeClr val="dk1"/>
                                        </a:solidFill>
                                        <a:latin typeface="Cambria Math" panose="02040503050406030204" pitchFamily="18" charset="0"/>
                                        <a:ea typeface="+mn-ea"/>
                                        <a:cs typeface="+mn-cs"/>
                                      </a:rPr>
                                      <m:t>x</m:t>
                                    </m:r>
                                    <m:r>
                                      <m:rPr>
                                        <m:nor/>
                                      </m:rPr>
                                      <a:rPr lang="fr-FR" sz="1400" b="1" i="0" kern="1200" dirty="0" smtClean="0">
                                        <a:solidFill>
                                          <a:schemeClr val="dk1"/>
                                        </a:solidFill>
                                        <a:latin typeface="Cambria Math" panose="02040503050406030204" pitchFamily="18" charset="0"/>
                                        <a:ea typeface="+mn-ea"/>
                                        <a:cs typeface="+mn-cs"/>
                                      </a:rPr>
                                      <m:t>% </m:t>
                                    </m:r>
                                    <m:r>
                                      <m:rPr>
                                        <m:nor/>
                                      </m:rPr>
                                      <a:rPr lang="fr-FR" sz="1400" b="1" i="0" kern="1200" dirty="0" smtClean="0">
                                        <a:solidFill>
                                          <a:schemeClr val="dk1"/>
                                        </a:solidFill>
                                        <a:latin typeface="Cambria Math" panose="02040503050406030204" pitchFamily="18" charset="0"/>
                                        <a:ea typeface="+mn-ea"/>
                                        <a:cs typeface="+mn-cs"/>
                                      </a:rPr>
                                      <m:t>VL</m:t>
                                    </m:r>
                                    <m:r>
                                      <m:rPr>
                                        <m:nor/>
                                      </m:rPr>
                                      <a:rPr lang="fr-FR" sz="1400" b="1" i="0" kern="1200" dirty="0" smtClean="0">
                                        <a:solidFill>
                                          <a:schemeClr val="dk1"/>
                                        </a:solidFill>
                                        <a:latin typeface="Cambria Math" panose="02040503050406030204" pitchFamily="18" charset="0"/>
                                        <a:ea typeface="+mn-ea"/>
                                        <a:cs typeface="+mn-cs"/>
                                      </a:rPr>
                                      <m:t> + </m:t>
                                    </m:r>
                                    <m:r>
                                      <m:rPr>
                                        <m:nor/>
                                      </m:rPr>
                                      <a:rPr lang="fr-FR" sz="1400" b="1" i="0" kern="1200" dirty="0" smtClean="0">
                                        <a:solidFill>
                                          <a:schemeClr val="dk1"/>
                                        </a:solidFill>
                                        <a:latin typeface="Cambria Math" panose="02040503050406030204" pitchFamily="18" charset="0"/>
                                        <a:ea typeface="+mn-ea"/>
                                        <a:cs typeface="+mn-cs"/>
                                      </a:rPr>
                                      <m:t>y</m:t>
                                    </m:r>
                                    <m:r>
                                      <m:rPr>
                                        <m:nor/>
                                      </m:rPr>
                                      <a:rPr lang="fr-FR" sz="1400" b="1" i="0" kern="1200" dirty="0" smtClean="0">
                                        <a:solidFill>
                                          <a:schemeClr val="dk1"/>
                                        </a:solidFill>
                                        <a:latin typeface="Cambria Math" panose="02040503050406030204" pitchFamily="18" charset="0"/>
                                        <a:ea typeface="+mn-ea"/>
                                        <a:cs typeface="+mn-cs"/>
                                      </a:rPr>
                                      <m:t> </m:t>
                                    </m:r>
                                    <m:r>
                                      <m:rPr>
                                        <m:nor/>
                                      </m:rPr>
                                      <a:rPr lang="fr-FR" sz="1400" b="1" i="0" kern="1200" dirty="0" smtClean="0">
                                        <a:solidFill>
                                          <a:schemeClr val="dk1"/>
                                        </a:solidFill>
                                        <a:latin typeface="Cambria Math" panose="02040503050406030204" pitchFamily="18" charset="0"/>
                                        <a:ea typeface="+mn-ea"/>
                                        <a:cs typeface="+mn-cs"/>
                                      </a:rPr>
                                      <m:t>dernier</m:t>
                                    </m:r>
                                    <m:r>
                                      <m:rPr>
                                        <m:nor/>
                                      </m:rPr>
                                      <a:rPr lang="fr-FR" sz="1400" b="1" i="0" kern="1200" dirty="0" smtClean="0">
                                        <a:solidFill>
                                          <a:schemeClr val="dk1"/>
                                        </a:solidFill>
                                        <a:latin typeface="Cambria Math" panose="02040503050406030204" pitchFamily="18" charset="0"/>
                                        <a:ea typeface="+mn-ea"/>
                                        <a:cs typeface="+mn-cs"/>
                                      </a:rPr>
                                      <m:t> </m:t>
                                    </m:r>
                                    <m:r>
                                      <m:rPr>
                                        <m:nor/>
                                      </m:rPr>
                                      <a:rPr lang="fr-FR" sz="1400" b="1" i="0" kern="1200" dirty="0" smtClean="0">
                                        <a:solidFill>
                                          <a:schemeClr val="dk1"/>
                                        </a:solidFill>
                                        <a:latin typeface="Cambria Math" panose="02040503050406030204" pitchFamily="18" charset="0"/>
                                        <a:ea typeface="+mn-ea"/>
                                        <a:cs typeface="+mn-cs"/>
                                      </a:rPr>
                                      <m:t>digit</m:t>
                                    </m:r>
                                    <m:r>
                                      <m:rPr>
                                        <m:nor/>
                                      </m:rPr>
                                      <a:rPr lang="fr-FR" sz="1400" b="1" i="0" kern="1200" dirty="0" smtClean="0">
                                        <a:solidFill>
                                          <a:schemeClr val="dk1"/>
                                        </a:solidFill>
                                        <a:latin typeface="Cambria Math" panose="02040503050406030204" pitchFamily="18" charset="0"/>
                                        <a:ea typeface="+mn-ea"/>
                                        <a:cs typeface="+mn-cs"/>
                                      </a:rPr>
                                      <m:t> </m:t>
                                    </m:r>
                                  </m:num>
                                  <m:den>
                                    <m:rad>
                                      <m:radPr>
                                        <m:degHide m:val="on"/>
                                        <m:ctrlPr>
                                          <a:rPr lang="fr-FR" sz="1400" b="1" i="1" kern="1200" smtClean="0">
                                            <a:solidFill>
                                              <a:schemeClr val="dk1"/>
                                            </a:solidFill>
                                            <a:latin typeface="Cambria Math" panose="02040503050406030204" pitchFamily="18" charset="0"/>
                                            <a:ea typeface="+mn-ea"/>
                                            <a:cs typeface="+mn-cs"/>
                                          </a:rPr>
                                        </m:ctrlPr>
                                      </m:radPr>
                                      <m:deg/>
                                      <m:e>
                                        <m:r>
                                          <a:rPr lang="fr-FR" sz="1400" b="1" i="0" kern="1200" smtClean="0">
                                            <a:solidFill>
                                              <a:schemeClr val="dk1"/>
                                            </a:solidFill>
                                            <a:latin typeface="Cambria Math" panose="02040503050406030204" pitchFamily="18" charset="0"/>
                                            <a:ea typeface="+mn-ea"/>
                                            <a:cs typeface="+mn-cs"/>
                                          </a:rPr>
                                          <m:t>𝟑</m:t>
                                        </m:r>
                                      </m:e>
                                    </m:rad>
                                  </m:den>
                                </m:f>
                              </m:oMath>
                            </m:oMathPara>
                          </a14:m>
                          <a:endParaRPr lang="fr-FR" sz="1600" b="1" i="0" kern="1200" dirty="0">
                            <a:solidFill>
                              <a:schemeClr val="dk1"/>
                            </a:solidFill>
                            <a:latin typeface="Cambria Math" panose="02040503050406030204" pitchFamily="18" charset="0"/>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200" i="0" kern="1200" dirty="0">
                              <a:solidFill>
                                <a:schemeClr val="dk1"/>
                              </a:solidFill>
                              <a:latin typeface="Handlee" panose="02000000000000000000" pitchFamily="2" charset="0"/>
                              <a:ea typeface="Arial Unicode MS" pitchFamily="34" charset="-128"/>
                              <a:cs typeface="Arial Unicode MS" pitchFamily="34" charset="-128"/>
                            </a:rPr>
                            <a:t>Un voltmètre indique une tension V = 4,816 mV. </a:t>
                          </a:r>
                        </a:p>
                        <a:p>
                          <a:pPr marL="0" marR="0" indent="0" algn="l" defTabSz="914400" rtl="0" eaLnBrk="1" fontAlgn="auto" latinLnBrk="0" hangingPunct="1">
                            <a:lnSpc>
                              <a:spcPct val="100000"/>
                            </a:lnSpc>
                            <a:spcBef>
                              <a:spcPts val="0"/>
                            </a:spcBef>
                            <a:spcAft>
                              <a:spcPts val="0"/>
                            </a:spcAft>
                            <a:buClrTx/>
                            <a:buSzTx/>
                            <a:buFontTx/>
                            <a:buNone/>
                            <a:tabLst/>
                            <a:defRPr/>
                          </a:pPr>
                          <a:r>
                            <a:rPr lang="fr-FR" sz="1200" i="0" kern="1200" dirty="0">
                              <a:solidFill>
                                <a:schemeClr val="dk1"/>
                              </a:solidFill>
                              <a:latin typeface="Handlee" panose="02000000000000000000" pitchFamily="2" charset="0"/>
                              <a:ea typeface="Arial Unicode MS" pitchFamily="34" charset="-128"/>
                              <a:cs typeface="Arial Unicode MS" pitchFamily="34" charset="-128"/>
                            </a:rPr>
                            <a:t>La notice indique la précision, pour ce calibre, de ±0.5% + 3d. </a:t>
                          </a:r>
                        </a:p>
                        <a:p>
                          <a:pPr marL="0" marR="0" indent="0" algn="l" defTabSz="914400" rtl="0" eaLnBrk="1" fontAlgn="auto" latinLnBrk="0" hangingPunct="1">
                            <a:lnSpc>
                              <a:spcPct val="100000"/>
                            </a:lnSpc>
                            <a:spcBef>
                              <a:spcPts val="0"/>
                            </a:spcBef>
                            <a:spcAft>
                              <a:spcPts val="600"/>
                            </a:spcAft>
                            <a:buClrTx/>
                            <a:buSzTx/>
                            <a:buFontTx/>
                            <a:buNone/>
                            <a:tabLst/>
                            <a:defRPr/>
                          </a:pPr>
                          <a:r>
                            <a:rPr lang="fr-FR" sz="1200" i="1" kern="1200" dirty="0">
                              <a:solidFill>
                                <a:schemeClr val="dk1"/>
                              </a:solidFill>
                              <a:latin typeface="Times New Roman" panose="02020603050405020304" pitchFamily="18" charset="0"/>
                              <a:ea typeface="Arial Unicode MS" pitchFamily="34" charset="-128"/>
                              <a:cs typeface="Times New Roman" panose="02020603050405020304" pitchFamily="18" charset="0"/>
                            </a:rPr>
                            <a:t>u(x)</a:t>
                          </a:r>
                          <a:r>
                            <a:rPr lang="fr-FR" sz="1200" i="0" kern="1200" dirty="0">
                              <a:solidFill>
                                <a:schemeClr val="dk1"/>
                              </a:solidFill>
                              <a:latin typeface="Handlee" panose="02000000000000000000" pitchFamily="2" charset="0"/>
                              <a:ea typeface="Arial Unicode MS" pitchFamily="34" charset="-128"/>
                              <a:cs typeface="Arial Unicode MS" pitchFamily="34" charset="-128"/>
                            </a:rPr>
                            <a:t> = (4,824 x 0,5/100 + 3 x 0.001) /</a:t>
                          </a:r>
                          <a14:m>
                            <m:oMath xmlns:m="http://schemas.openxmlformats.org/officeDocument/2006/math">
                              <m:rad>
                                <m:radPr>
                                  <m:degHide m:val="on"/>
                                  <m:ctrlPr>
                                    <a:rPr lang="fr-FR" sz="1200" i="1" kern="1200" smtClean="0">
                                      <a:solidFill>
                                        <a:schemeClr val="dk1"/>
                                      </a:solidFill>
                                      <a:latin typeface="Cambria Math" panose="02040503050406030204" pitchFamily="18" charset="0"/>
                                      <a:ea typeface="Arial Unicode MS" pitchFamily="34" charset="-128"/>
                                      <a:cs typeface="Arial Unicode MS" pitchFamily="34" charset="-128"/>
                                    </a:rPr>
                                  </m:ctrlPr>
                                </m:radPr>
                                <m:deg/>
                                <m:e>
                                  <m:r>
                                    <a:rPr lang="fr-FR" sz="1200" i="0" kern="1200" smtClean="0">
                                      <a:solidFill>
                                        <a:schemeClr val="dk1"/>
                                      </a:solidFill>
                                      <a:latin typeface="Cambria Math" panose="02040503050406030204" pitchFamily="18" charset="0"/>
                                      <a:ea typeface="Arial Unicode MS" pitchFamily="34" charset="-128"/>
                                      <a:cs typeface="Arial Unicode MS" pitchFamily="34" charset="-128"/>
                                    </a:rPr>
                                    <m:t>3</m:t>
                                  </m:r>
                                </m:e>
                              </m:rad>
                            </m:oMath>
                          </a14:m>
                          <a:r>
                            <a:rPr lang="fr-FR" sz="1200" i="0" kern="1200" dirty="0">
                              <a:solidFill>
                                <a:schemeClr val="dk1"/>
                              </a:solidFill>
                              <a:latin typeface="Handlee" panose="02000000000000000000" pitchFamily="2" charset="0"/>
                              <a:ea typeface="Arial Unicode MS" pitchFamily="34" charset="-128"/>
                              <a:cs typeface="Arial Unicode MS" pitchFamily="34" charset="-128"/>
                            </a:rPr>
                            <a:t> = 0,0156 ≈ 0.016 mV  </a:t>
                          </a:r>
                        </a:p>
                        <a:p>
                          <a:pPr marL="0" marR="0" indent="0" algn="l" defTabSz="914400" rtl="0" eaLnBrk="1" fontAlgn="auto" latinLnBrk="0" hangingPunct="1">
                            <a:lnSpc>
                              <a:spcPct val="100000"/>
                            </a:lnSpc>
                            <a:spcBef>
                              <a:spcPts val="0"/>
                            </a:spcBef>
                            <a:spcAft>
                              <a:spcPts val="0"/>
                            </a:spcAft>
                            <a:buClrTx/>
                            <a:buSzTx/>
                            <a:buFontTx/>
                            <a:buNone/>
                            <a:tabLst/>
                            <a:defRPr/>
                          </a:pPr>
                          <a:r>
                            <a:rPr lang="fr-FR" sz="1000" i="0" kern="1200" dirty="0">
                              <a:solidFill>
                                <a:schemeClr val="dk1"/>
                              </a:solidFill>
                              <a:latin typeface="Handlee" panose="02000000000000000000" pitchFamily="2" charset="0"/>
                              <a:ea typeface="Arial Unicode MS" pitchFamily="34" charset="-128"/>
                              <a:cs typeface="Arial Unicode MS" pitchFamily="34" charset="-128"/>
                            </a:rPr>
                            <a:t>(on garde 2 chiffres significatif (car 1</a:t>
                          </a:r>
                          <a:r>
                            <a:rPr lang="fr-FR" sz="1000" i="0" kern="1200" baseline="30000" dirty="0">
                              <a:solidFill>
                                <a:schemeClr val="dk1"/>
                              </a:solidFill>
                              <a:latin typeface="Handlee" panose="02000000000000000000" pitchFamily="2" charset="0"/>
                              <a:ea typeface="Arial Unicode MS" pitchFamily="34" charset="-128"/>
                              <a:cs typeface="Arial Unicode MS" pitchFamily="34" charset="-128"/>
                            </a:rPr>
                            <a:t>er</a:t>
                          </a:r>
                          <a:r>
                            <a:rPr lang="fr-FR" sz="1000" i="0" kern="1200" dirty="0">
                              <a:solidFill>
                                <a:schemeClr val="dk1"/>
                              </a:solidFill>
                              <a:latin typeface="Handlee" panose="02000000000000000000" pitchFamily="2" charset="0"/>
                              <a:ea typeface="Arial Unicode MS" pitchFamily="34" charset="-128"/>
                              <a:cs typeface="Arial Unicode MS" pitchFamily="34" charset="-128"/>
                            </a:rPr>
                            <a:t> chiffre</a:t>
                          </a:r>
                          <a:r>
                            <a:rPr lang="fr-FR" sz="1000" i="0" kern="1200" baseline="0" dirty="0">
                              <a:solidFill>
                                <a:schemeClr val="dk1"/>
                              </a:solidFill>
                              <a:latin typeface="Handlee" panose="02000000000000000000" pitchFamily="2" charset="0"/>
                              <a:ea typeface="Arial Unicode MS" pitchFamily="34" charset="-128"/>
                              <a:cs typeface="Arial Unicode MS" pitchFamily="34" charset="-128"/>
                            </a:rPr>
                            <a:t> non nul =1</a:t>
                          </a:r>
                          <a:r>
                            <a:rPr lang="fr-FR" sz="1000" i="0" kern="1200" dirty="0">
                              <a:solidFill>
                                <a:schemeClr val="dk1"/>
                              </a:solidFill>
                              <a:latin typeface="Handlee" panose="02000000000000000000" pitchFamily="2" charset="0"/>
                              <a:ea typeface="Arial Unicode MS" pitchFamily="34" charset="-128"/>
                              <a:cs typeface="Arial Unicode MS" pitchFamily="34" charset="-128"/>
                            </a:rPr>
                            <a:t>) et on arrondi)</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594290775"/>
                      </a:ext>
                    </a:extLst>
                  </a:tr>
                  <a:tr h="712095">
                    <a:tc>
                      <a:txBody>
                        <a:bodyPr/>
                        <a:lstStyle/>
                        <a:p>
                          <a:r>
                            <a:rPr lang="fr-FR" sz="1400" b="1" dirty="0"/>
                            <a:t>Appareil</a:t>
                          </a:r>
                          <a:r>
                            <a:rPr lang="fr-FR" sz="1400" b="1" baseline="0" dirty="0"/>
                            <a:t> à graduation </a:t>
                          </a:r>
                        </a:p>
                        <a:p>
                          <a:pPr algn="ctr"/>
                          <a:r>
                            <a:rPr lang="fr-FR" sz="1400" b="1" baseline="0" dirty="0"/>
                            <a:t>ou </a:t>
                          </a:r>
                        </a:p>
                        <a:p>
                          <a:r>
                            <a:rPr lang="fr-FR" sz="1400" b="1" baseline="0" dirty="0"/>
                            <a:t>résolution q</a:t>
                          </a:r>
                          <a:endParaRPr lang="fr-FR"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fr-F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14:m>
                            <m:oMath xmlns:m="http://schemas.openxmlformats.org/officeDocument/2006/math">
                              <m:f>
                                <m:fPr>
                                  <m:ctrlPr>
                                    <a:rPr lang="fr-FR" sz="1400" b="0" i="1" kern="1200" smtClean="0">
                                      <a:solidFill>
                                        <a:schemeClr val="dk1"/>
                                      </a:solidFill>
                                      <a:latin typeface="Cambria Math" panose="02040503050406030204" pitchFamily="18" charset="0"/>
                                      <a:ea typeface="+mn-ea"/>
                                      <a:cs typeface="+mn-cs"/>
                                    </a:rPr>
                                  </m:ctrlPr>
                                </m:fPr>
                                <m:num>
                                  <m:r>
                                    <m:rPr>
                                      <m:sty m:val="p"/>
                                    </m:rPr>
                                    <a:rPr lang="fr-FR" sz="1400" b="0" i="0" kern="1200" smtClean="0">
                                      <a:solidFill>
                                        <a:schemeClr val="dk1"/>
                                      </a:solidFill>
                                      <a:latin typeface="Cambria Math" panose="02040503050406030204" pitchFamily="18" charset="0"/>
                                      <a:ea typeface="+mn-ea"/>
                                      <a:cs typeface="+mn-cs"/>
                                    </a:rPr>
                                    <m:t>graduation</m:t>
                                  </m:r>
                                </m:num>
                                <m:den>
                                  <m:r>
                                    <a:rPr lang="fr-FR" sz="1400" b="0" i="1" kern="1200" smtClean="0">
                                      <a:solidFill>
                                        <a:schemeClr val="dk1"/>
                                      </a:solidFill>
                                      <a:latin typeface="Cambria Math" panose="02040503050406030204" pitchFamily="18" charset="0"/>
                                      <a:ea typeface="+mn-ea"/>
                                      <a:cs typeface="+mn-cs"/>
                                    </a:rPr>
                                    <m:t>2</m:t>
                                  </m:r>
                                </m:den>
                              </m:f>
                            </m:oMath>
                          </a14:m>
                          <a:r>
                            <a:rPr lang="fr-FR" sz="1800" b="0" i="0" kern="1200" dirty="0">
                              <a:solidFill>
                                <a:schemeClr val="dk1"/>
                              </a:solidFill>
                              <a:latin typeface="Cambria Math" panose="02040503050406030204" pitchFamily="18" charset="0"/>
                              <a:ea typeface="+mn-ea"/>
                              <a:cs typeface="+mn-cs"/>
                            </a:rPr>
                            <a:t>   |     </a:t>
                          </a:r>
                          <a14:m>
                            <m:oMath xmlns:m="http://schemas.openxmlformats.org/officeDocument/2006/math">
                              <m:f>
                                <m:fPr>
                                  <m:ctrlPr>
                                    <a:rPr lang="fr-FR" sz="1800" b="0" i="1" kern="1200" smtClean="0">
                                      <a:solidFill>
                                        <a:schemeClr val="dk1"/>
                                      </a:solidFill>
                                      <a:latin typeface="Cambria Math" panose="02040503050406030204" pitchFamily="18" charset="0"/>
                                      <a:ea typeface="+mn-ea"/>
                                      <a:cs typeface="+mn-cs"/>
                                    </a:rPr>
                                  </m:ctrlPr>
                                </m:fPr>
                                <m:num>
                                  <m:r>
                                    <m:rPr>
                                      <m:sty m:val="p"/>
                                    </m:rPr>
                                    <a:rPr lang="fr-FR" sz="1800" b="0" i="0" kern="1200" smtClean="0">
                                      <a:solidFill>
                                        <a:schemeClr val="dk1"/>
                                      </a:solidFill>
                                      <a:latin typeface="Cambria Math" panose="02040503050406030204" pitchFamily="18" charset="0"/>
                                      <a:ea typeface="+mn-ea"/>
                                      <a:cs typeface="+mn-cs"/>
                                    </a:rPr>
                                    <m:t>q</m:t>
                                  </m:r>
                                </m:num>
                                <m:den>
                                  <m:r>
                                    <a:rPr lang="fr-FR" sz="1800" b="0" i="1" kern="1200" smtClean="0">
                                      <a:solidFill>
                                        <a:schemeClr val="dk1"/>
                                      </a:solidFill>
                                      <a:latin typeface="Cambria Math" panose="02040503050406030204" pitchFamily="18" charset="0"/>
                                      <a:ea typeface="+mn-ea"/>
                                      <a:cs typeface="+mn-cs"/>
                                    </a:rPr>
                                    <m:t>2</m:t>
                                  </m:r>
                                </m:den>
                              </m:f>
                            </m:oMath>
                          </a14:m>
                          <a:r>
                            <a:rPr lang="fr-FR" sz="1400" dirty="0"/>
                            <a:t>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f>
                                <m:fPr>
                                  <m:ctrlPr>
                                    <a:rPr lang="fr-FR" sz="1600" b="1" i="1" kern="1200" smtClean="0">
                                      <a:solidFill>
                                        <a:schemeClr val="dk1"/>
                                      </a:solidFill>
                                      <a:latin typeface="Cambria Math" panose="02040503050406030204" pitchFamily="18" charset="0"/>
                                      <a:ea typeface="+mn-ea"/>
                                      <a:cs typeface="+mn-cs"/>
                                    </a:rPr>
                                  </m:ctrlPr>
                                </m:fPr>
                                <m:num>
                                  <m:r>
                                    <a:rPr lang="fr-FR" sz="1600" b="1" i="1" kern="1200" smtClean="0">
                                      <a:solidFill>
                                        <a:schemeClr val="dk1"/>
                                      </a:solidFill>
                                      <a:latin typeface="Cambria Math" panose="02040503050406030204" pitchFamily="18" charset="0"/>
                                      <a:ea typeface="+mn-ea"/>
                                      <a:cs typeface="+mn-cs"/>
                                    </a:rPr>
                                    <m:t>𝒈𝒓𝒂𝒅𝒖𝒂𝒕𝒊𝒐𝒏</m:t>
                                  </m:r>
                                </m:num>
                                <m:den>
                                  <m:rad>
                                    <m:radPr>
                                      <m:degHide m:val="on"/>
                                      <m:ctrlPr>
                                        <a:rPr lang="fr-FR" sz="1600" b="1" i="1" kern="1200" smtClean="0">
                                          <a:solidFill>
                                            <a:schemeClr val="dk1"/>
                                          </a:solidFill>
                                          <a:latin typeface="Cambria Math" panose="02040503050406030204" pitchFamily="18" charset="0"/>
                                          <a:ea typeface="+mn-ea"/>
                                          <a:cs typeface="+mn-cs"/>
                                        </a:rPr>
                                      </m:ctrlPr>
                                    </m:radPr>
                                    <m:deg/>
                                    <m:e>
                                      <m:r>
                                        <a:rPr lang="fr-FR" sz="1600" b="1" i="1" kern="1200" smtClean="0">
                                          <a:solidFill>
                                            <a:schemeClr val="dk1"/>
                                          </a:solidFill>
                                          <a:latin typeface="Cambria Math" panose="02040503050406030204" pitchFamily="18" charset="0"/>
                                          <a:ea typeface="+mn-ea"/>
                                          <a:cs typeface="+mn-cs"/>
                                        </a:rPr>
                                        <m:t>𝟏𝟐</m:t>
                                      </m:r>
                                    </m:e>
                                  </m:rad>
                                </m:den>
                              </m:f>
                            </m:oMath>
                          </a14:m>
                          <a:r>
                            <a:rPr lang="fr-FR" sz="2000" b="1" i="1" kern="1200" dirty="0">
                              <a:solidFill>
                                <a:schemeClr val="dk1"/>
                              </a:solidFill>
                              <a:latin typeface="Cambria Math" panose="02040503050406030204" pitchFamily="18" charset="0"/>
                              <a:ea typeface="+mn-ea"/>
                              <a:cs typeface="+mn-cs"/>
                            </a:rPr>
                            <a:t>   </a:t>
                          </a:r>
                          <a:r>
                            <a:rPr lang="fr-FR" sz="2000" b="0" i="0" kern="1200" dirty="0">
                              <a:solidFill>
                                <a:schemeClr val="dk1"/>
                              </a:solidFill>
                              <a:latin typeface="Cambria Math" panose="02040503050406030204" pitchFamily="18" charset="0"/>
                              <a:ea typeface="+mn-ea"/>
                              <a:cs typeface="+mn-cs"/>
                            </a:rPr>
                            <a:t>|</a:t>
                          </a:r>
                          <a:r>
                            <a:rPr lang="fr-FR" sz="2000" b="1" i="1" kern="1200" dirty="0">
                              <a:solidFill>
                                <a:schemeClr val="dk1"/>
                              </a:solidFill>
                              <a:latin typeface="Cambria Math" panose="02040503050406030204" pitchFamily="18" charset="0"/>
                              <a:ea typeface="+mn-ea"/>
                              <a:cs typeface="+mn-cs"/>
                            </a:rPr>
                            <a:t>  </a:t>
                          </a:r>
                          <a14:m>
                            <m:oMath xmlns:m="http://schemas.openxmlformats.org/officeDocument/2006/math">
                              <m:f>
                                <m:fPr>
                                  <m:ctrlPr>
                                    <a:rPr lang="fr-FR" sz="2000" b="1" i="1" kern="1200" smtClean="0">
                                      <a:solidFill>
                                        <a:schemeClr val="dk1"/>
                                      </a:solidFill>
                                      <a:latin typeface="Cambria Math" panose="02040503050406030204" pitchFamily="18" charset="0"/>
                                      <a:ea typeface="+mn-ea"/>
                                      <a:cs typeface="+mn-cs"/>
                                    </a:rPr>
                                  </m:ctrlPr>
                                </m:fPr>
                                <m:num>
                                  <m:r>
                                    <a:rPr lang="fr-FR" sz="2000" b="1" i="1" kern="1200" smtClean="0">
                                      <a:solidFill>
                                        <a:schemeClr val="dk1"/>
                                      </a:solidFill>
                                      <a:latin typeface="Cambria Math" panose="02040503050406030204" pitchFamily="18" charset="0"/>
                                      <a:ea typeface="+mn-ea"/>
                                      <a:cs typeface="+mn-cs"/>
                                    </a:rPr>
                                    <m:t>𝒒</m:t>
                                  </m:r>
                                </m:num>
                                <m:den>
                                  <m:rad>
                                    <m:radPr>
                                      <m:degHide m:val="on"/>
                                      <m:ctrlPr>
                                        <a:rPr lang="fr-FR" sz="2000" b="1" i="1" kern="1200" smtClean="0">
                                          <a:solidFill>
                                            <a:schemeClr val="dk1"/>
                                          </a:solidFill>
                                          <a:latin typeface="Cambria Math" panose="02040503050406030204" pitchFamily="18" charset="0"/>
                                          <a:ea typeface="+mn-ea"/>
                                          <a:cs typeface="+mn-cs"/>
                                        </a:rPr>
                                      </m:ctrlPr>
                                    </m:radPr>
                                    <m:deg/>
                                    <m:e>
                                      <m:r>
                                        <a:rPr lang="fr-FR" sz="2000" b="1" i="1" kern="1200" smtClean="0">
                                          <a:solidFill>
                                            <a:schemeClr val="dk1"/>
                                          </a:solidFill>
                                          <a:latin typeface="Cambria Math" panose="02040503050406030204" pitchFamily="18" charset="0"/>
                                          <a:ea typeface="+mn-ea"/>
                                          <a:cs typeface="+mn-cs"/>
                                        </a:rPr>
                                        <m:t>𝟏𝟐</m:t>
                                      </m:r>
                                    </m:e>
                                  </m:rad>
                                </m:den>
                              </m:f>
                            </m:oMath>
                          </a14:m>
                          <a:endParaRPr lang="fr-FR" sz="2000" b="1" i="1" kern="1200" dirty="0">
                            <a:solidFill>
                              <a:schemeClr val="dk1"/>
                            </a:solidFill>
                            <a:latin typeface="Cambria Math" panose="02040503050406030204" pitchFamily="18" charset="0"/>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600"/>
                            </a:spcAft>
                            <a:buClrTx/>
                            <a:buSzTx/>
                            <a:buFontTx/>
                            <a:buNone/>
                            <a:tabLst/>
                            <a:defRPr/>
                          </a:pPr>
                          <a:r>
                            <a:rPr lang="fr-FR" sz="1200" i="0" kern="1200" dirty="0">
                              <a:solidFill>
                                <a:schemeClr val="dk1"/>
                              </a:solidFill>
                              <a:latin typeface="Handlee" panose="02000000000000000000" pitchFamily="2" charset="0"/>
                              <a:ea typeface="Arial Unicode MS" pitchFamily="34" charset="-128"/>
                              <a:cs typeface="Arial Unicode MS" pitchFamily="34" charset="-128"/>
                            </a:rPr>
                            <a:t>Une burette graduée tous les 0,2 </a:t>
                          </a:r>
                          <a:r>
                            <a:rPr lang="fr-FR" sz="1200" i="0" kern="1200" dirty="0" err="1">
                              <a:solidFill>
                                <a:schemeClr val="dk1"/>
                              </a:solidFill>
                              <a:latin typeface="Handlee" panose="02000000000000000000" pitchFamily="2" charset="0"/>
                              <a:ea typeface="Arial Unicode MS" pitchFamily="34" charset="-128"/>
                              <a:cs typeface="Arial Unicode MS" pitchFamily="34" charset="-128"/>
                            </a:rPr>
                            <a:t>mL</a:t>
                          </a:r>
                          <a:r>
                            <a:rPr lang="fr-FR" sz="1200" i="0" kern="1200" dirty="0">
                              <a:solidFill>
                                <a:schemeClr val="dk1"/>
                              </a:solidFill>
                              <a:latin typeface="Handlee" panose="02000000000000000000" pitchFamily="2" charset="0"/>
                              <a:ea typeface="Arial Unicode MS" pitchFamily="34" charset="-128"/>
                              <a:cs typeface="Arial Unicode MS" pitchFamily="34" charset="-128"/>
                            </a:rPr>
                            <a:t> donnera une incertitude type sur la lecture de 0,2/</a:t>
                          </a:r>
                          <a14:m>
                            <m:oMath xmlns:m="http://schemas.openxmlformats.org/officeDocument/2006/math">
                              <m:rad>
                                <m:radPr>
                                  <m:degHide m:val="on"/>
                                  <m:ctrlPr>
                                    <a:rPr lang="fr-FR" sz="1200" i="1" kern="1200" smtClean="0">
                                      <a:solidFill>
                                        <a:schemeClr val="dk1"/>
                                      </a:solidFill>
                                      <a:latin typeface="Cambria Math" panose="02040503050406030204" pitchFamily="18" charset="0"/>
                                      <a:ea typeface="Arial Unicode MS" pitchFamily="34" charset="-128"/>
                                      <a:cs typeface="Arial Unicode MS" pitchFamily="34" charset="-128"/>
                                    </a:rPr>
                                  </m:ctrlPr>
                                </m:radPr>
                                <m:deg/>
                                <m:e>
                                  <m:r>
                                    <a:rPr lang="fr-FR" sz="1200" i="0" kern="1200" smtClean="0">
                                      <a:solidFill>
                                        <a:schemeClr val="dk1"/>
                                      </a:solidFill>
                                      <a:latin typeface="Cambria Math" panose="02040503050406030204" pitchFamily="18" charset="0"/>
                                      <a:ea typeface="Arial Unicode MS" pitchFamily="34" charset="-128"/>
                                      <a:cs typeface="Arial Unicode MS" pitchFamily="34" charset="-128"/>
                                    </a:rPr>
                                    <m:t>12</m:t>
                                  </m:r>
                                </m:e>
                              </m:rad>
                            </m:oMath>
                          </a14:m>
                          <a:r>
                            <a:rPr lang="fr-FR" sz="1200" i="0" kern="1200" dirty="0">
                              <a:solidFill>
                                <a:schemeClr val="dk1"/>
                              </a:solidFill>
                              <a:latin typeface="Handlee" panose="02000000000000000000" pitchFamily="2" charset="0"/>
                              <a:ea typeface="Arial Unicode MS" pitchFamily="34" charset="-128"/>
                              <a:cs typeface="Arial Unicode MS" pitchFamily="34" charset="-128"/>
                            </a:rPr>
                            <a:t> = 0,0577 ≈ 0,06</a:t>
                          </a:r>
                          <a:r>
                            <a:rPr lang="fr-FR" sz="1200" i="0" kern="1200" baseline="0" dirty="0">
                              <a:solidFill>
                                <a:schemeClr val="dk1"/>
                              </a:solidFill>
                              <a:latin typeface="Handlee" panose="02000000000000000000" pitchFamily="2" charset="0"/>
                              <a:ea typeface="Arial Unicode MS" pitchFamily="34" charset="-128"/>
                              <a:cs typeface="Arial Unicode MS" pitchFamily="34" charset="-128"/>
                            </a:rPr>
                            <a:t> </a:t>
                          </a:r>
                          <a:r>
                            <a:rPr lang="fr-FR" sz="1200" i="0" kern="1200" dirty="0" err="1">
                              <a:solidFill>
                                <a:schemeClr val="dk1"/>
                              </a:solidFill>
                              <a:latin typeface="Handlee" panose="02000000000000000000" pitchFamily="2" charset="0"/>
                              <a:ea typeface="Arial Unicode MS" pitchFamily="34" charset="-128"/>
                              <a:cs typeface="Arial Unicode MS" pitchFamily="34" charset="-128"/>
                            </a:rPr>
                            <a:t>mL</a:t>
                          </a:r>
                          <a:r>
                            <a:rPr lang="fr-FR" sz="1200" i="0" kern="1200" dirty="0">
                              <a:solidFill>
                                <a:schemeClr val="dk1"/>
                              </a:solidFill>
                              <a:latin typeface="Handlee" panose="02000000000000000000" pitchFamily="2" charset="0"/>
                              <a:ea typeface="Arial Unicode MS" pitchFamily="34" charset="-128"/>
                              <a:cs typeface="Arial Unicode MS" pitchFamily="34" charset="-128"/>
                            </a:rPr>
                            <a:t>  </a:t>
                          </a:r>
                        </a:p>
                        <a:p>
                          <a:pPr marL="0" marR="0" indent="0" algn="l" defTabSz="914400" rtl="0" eaLnBrk="1" fontAlgn="auto" latinLnBrk="0" hangingPunct="1">
                            <a:lnSpc>
                              <a:spcPct val="100000"/>
                            </a:lnSpc>
                            <a:spcBef>
                              <a:spcPts val="0"/>
                            </a:spcBef>
                            <a:spcAft>
                              <a:spcPts val="0"/>
                            </a:spcAft>
                            <a:buClrTx/>
                            <a:buSzTx/>
                            <a:buFontTx/>
                            <a:buNone/>
                            <a:tabLst/>
                            <a:defRPr/>
                          </a:pPr>
                          <a:r>
                            <a:rPr lang="fr-FR" sz="1050" i="0" kern="1200" dirty="0">
                              <a:solidFill>
                                <a:schemeClr val="dk1"/>
                              </a:solidFill>
                              <a:latin typeface="Handlee" panose="02000000000000000000" pitchFamily="2" charset="0"/>
                              <a:ea typeface="Arial Unicode MS" pitchFamily="34" charset="-128"/>
                              <a:cs typeface="Arial Unicode MS" pitchFamily="34" charset="-128"/>
                            </a:rPr>
                            <a:t>(on garde 1 chiffres significatif et on arrondi)</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903782127"/>
                      </a:ext>
                    </a:extLst>
                  </a:tr>
                  <a:tr h="740655">
                    <a:tc gridSpan="2">
                      <a:txBody>
                        <a:bodyPr/>
                        <a:lstStyle/>
                        <a:p>
                          <a:r>
                            <a:rPr lang="fr-FR" sz="1400" b="1" dirty="0"/>
                            <a:t>Le constructeur</a:t>
                          </a:r>
                          <a:r>
                            <a:rPr lang="fr-FR" sz="1400" b="1" baseline="0" dirty="0"/>
                            <a:t> indique une précision sous la forme  </a:t>
                          </a:r>
                          <a14:m>
                            <m:oMath xmlns:m="http://schemas.openxmlformats.org/officeDocument/2006/math">
                              <m:r>
                                <a:rPr lang="fr-FR" sz="1400" i="1" kern="1200" dirty="0" smtClean="0">
                                  <a:solidFill>
                                    <a:schemeClr val="dk1"/>
                                  </a:solidFill>
                                  <a:latin typeface="Cambria Math" panose="02040503050406030204" pitchFamily="18" charset="0"/>
                                  <a:ea typeface="Arial Unicode MS" pitchFamily="34" charset="-128"/>
                                  <a:cs typeface="Arial Unicode MS" pitchFamily="34" charset="-128"/>
                                  <a:sym typeface="Symbol" panose="05050102010706020507" pitchFamily="18" charset="2"/>
                                </a:rPr>
                                <m:t></m:t>
                              </m:r>
                              <m:r>
                                <m:rPr>
                                  <m:nor/>
                                </m:rPr>
                                <a:rPr lang="fr-FR" sz="1400" i="1" kern="1200" dirty="0" smtClean="0">
                                  <a:solidFill>
                                    <a:schemeClr val="dk1"/>
                                  </a:solidFill>
                                  <a:latin typeface="Arial Narrow" pitchFamily="34" charset="0"/>
                                  <a:ea typeface="Arial Unicode MS" pitchFamily="34" charset="-128"/>
                                  <a:cs typeface="Arial Unicode MS" pitchFamily="34" charset="-128"/>
                                </a:rPr>
                                <m:t>∆</m:t>
                              </m:r>
                              <m:r>
                                <a:rPr lang="fr-FR" sz="1400" b="1" i="1" kern="1200" smtClean="0">
                                  <a:solidFill>
                                    <a:schemeClr val="dk1"/>
                                  </a:solidFill>
                                  <a:latin typeface="Cambria Math" panose="02040503050406030204" pitchFamily="18" charset="0"/>
                                  <a:ea typeface="+mn-ea"/>
                                  <a:cs typeface="+mn-cs"/>
                                </a:rPr>
                                <m:t>𝒙</m:t>
                              </m:r>
                            </m:oMath>
                          </a14:m>
                          <a:r>
                            <a:rPr lang="fr-FR" sz="1400" b="1" dirty="0"/>
                            <a:t>   ou une tolérance</a:t>
                          </a:r>
                          <a:r>
                            <a:rPr lang="fr-FR" sz="1400" b="1" baseline="0" dirty="0"/>
                            <a:t> </a:t>
                          </a:r>
                          <a:r>
                            <a:rPr lang="fr-FR" sz="1400" b="1" i="1" baseline="0" dirty="0"/>
                            <a:t>t</a:t>
                          </a:r>
                          <a:endParaRPr lang="fr-FR" sz="1400" b="1" i="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fr-F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fr-FR" sz="1400" i="1" kern="1200" dirty="0">
                              <a:solidFill>
                                <a:schemeClr val="dk1"/>
                              </a:solidFill>
                              <a:latin typeface="Arial Narrow" pitchFamily="34" charset="0"/>
                              <a:ea typeface="Arial Unicode MS" pitchFamily="34" charset="-128"/>
                              <a:cs typeface="Arial Unicode MS" pitchFamily="34" charset="-128"/>
                            </a:rPr>
                            <a:t>∆x    </a:t>
                          </a:r>
                          <a:r>
                            <a:rPr lang="fr-FR" sz="1400" b="0" i="0" kern="1200" dirty="0">
                              <a:solidFill>
                                <a:schemeClr val="dk1"/>
                              </a:solidFill>
                              <a:latin typeface="Cambria Math" panose="02040503050406030204" pitchFamily="18" charset="0"/>
                              <a:ea typeface="+mn-ea"/>
                              <a:cs typeface="+mn-cs"/>
                            </a:rPr>
                            <a:t>|     t</a:t>
                          </a:r>
                          <a:endParaRPr lang="fr-FR"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f>
                                <m:fPr>
                                  <m:ctrlPr>
                                    <a:rPr lang="fr-FR" sz="1600" b="1" i="1" kern="1200" smtClean="0">
                                      <a:solidFill>
                                        <a:schemeClr val="dk1"/>
                                      </a:solidFill>
                                      <a:latin typeface="Cambria Math" panose="02040503050406030204" pitchFamily="18" charset="0"/>
                                      <a:ea typeface="+mn-ea"/>
                                      <a:cs typeface="+mn-cs"/>
                                    </a:rPr>
                                  </m:ctrlPr>
                                </m:fPr>
                                <m:num>
                                  <m:r>
                                    <m:rPr>
                                      <m:nor/>
                                    </m:rPr>
                                    <a:rPr lang="fr-FR" sz="1600" i="1" kern="1200" dirty="0" smtClean="0">
                                      <a:solidFill>
                                        <a:schemeClr val="dk1"/>
                                      </a:solidFill>
                                      <a:latin typeface="Arial Narrow" pitchFamily="34" charset="0"/>
                                      <a:ea typeface="Arial Unicode MS" pitchFamily="34" charset="-128"/>
                                      <a:cs typeface="Arial Unicode MS" pitchFamily="34" charset="-128"/>
                                    </a:rPr>
                                    <m:t>∆</m:t>
                                  </m:r>
                                  <m:r>
                                    <a:rPr lang="fr-FR" sz="1600" b="1" i="1" kern="1200" smtClean="0">
                                      <a:solidFill>
                                        <a:schemeClr val="dk1"/>
                                      </a:solidFill>
                                      <a:latin typeface="Cambria Math" panose="02040503050406030204" pitchFamily="18" charset="0"/>
                                      <a:ea typeface="+mn-ea"/>
                                      <a:cs typeface="+mn-cs"/>
                                    </a:rPr>
                                    <m:t>𝒙</m:t>
                                  </m:r>
                                </m:num>
                                <m:den>
                                  <m:rad>
                                    <m:radPr>
                                      <m:degHide m:val="on"/>
                                      <m:ctrlPr>
                                        <a:rPr lang="fr-FR" sz="1600" b="1" i="1" kern="1200" smtClean="0">
                                          <a:solidFill>
                                            <a:schemeClr val="dk1"/>
                                          </a:solidFill>
                                          <a:latin typeface="Cambria Math" panose="02040503050406030204" pitchFamily="18" charset="0"/>
                                          <a:ea typeface="+mn-ea"/>
                                          <a:cs typeface="+mn-cs"/>
                                        </a:rPr>
                                      </m:ctrlPr>
                                    </m:radPr>
                                    <m:deg/>
                                    <m:e>
                                      <m:r>
                                        <a:rPr lang="fr-FR" sz="1600" b="1" i="1" kern="1200" smtClean="0">
                                          <a:solidFill>
                                            <a:schemeClr val="dk1"/>
                                          </a:solidFill>
                                          <a:latin typeface="Cambria Math" panose="02040503050406030204" pitchFamily="18" charset="0"/>
                                          <a:ea typeface="+mn-ea"/>
                                          <a:cs typeface="+mn-cs"/>
                                        </a:rPr>
                                        <m:t>𝟑</m:t>
                                      </m:r>
                                    </m:e>
                                  </m:rad>
                                </m:den>
                              </m:f>
                            </m:oMath>
                          </a14:m>
                          <a:r>
                            <a:rPr lang="fr-FR" sz="2000" b="1" i="1" kern="1200" dirty="0">
                              <a:solidFill>
                                <a:schemeClr val="dk1"/>
                              </a:solidFill>
                              <a:latin typeface="Cambria Math" panose="02040503050406030204" pitchFamily="18" charset="0"/>
                              <a:ea typeface="+mn-ea"/>
                              <a:cs typeface="+mn-cs"/>
                            </a:rPr>
                            <a:t>     </a:t>
                          </a:r>
                          <a:r>
                            <a:rPr lang="fr-FR" sz="2000" b="0" i="0" kern="1200" dirty="0">
                              <a:solidFill>
                                <a:schemeClr val="dk1"/>
                              </a:solidFill>
                              <a:latin typeface="Cambria Math" panose="02040503050406030204" pitchFamily="18" charset="0"/>
                              <a:ea typeface="+mn-ea"/>
                              <a:cs typeface="+mn-cs"/>
                            </a:rPr>
                            <a:t>|</a:t>
                          </a:r>
                          <a:r>
                            <a:rPr lang="fr-FR" sz="2000" b="1" i="0" kern="1200" dirty="0">
                              <a:solidFill>
                                <a:schemeClr val="dk1"/>
                              </a:solidFill>
                              <a:latin typeface="Cambria Math" panose="02040503050406030204" pitchFamily="18" charset="0"/>
                              <a:ea typeface="+mn-ea"/>
                              <a:cs typeface="+mn-cs"/>
                            </a:rPr>
                            <a:t>  </a:t>
                          </a:r>
                          <a:r>
                            <a:rPr lang="fr-FR" sz="2000" b="1" i="1" kern="1200" dirty="0">
                              <a:solidFill>
                                <a:schemeClr val="dk1"/>
                              </a:solidFill>
                              <a:latin typeface="Cambria Math" panose="02040503050406030204" pitchFamily="18" charset="0"/>
                              <a:ea typeface="+mn-ea"/>
                              <a:cs typeface="+mn-cs"/>
                            </a:rPr>
                            <a:t> </a:t>
                          </a:r>
                          <a14:m>
                            <m:oMath xmlns:m="http://schemas.openxmlformats.org/officeDocument/2006/math">
                              <m:f>
                                <m:fPr>
                                  <m:ctrlPr>
                                    <a:rPr lang="fr-FR" sz="2000" b="1" i="1" kern="1200" smtClean="0">
                                      <a:solidFill>
                                        <a:schemeClr val="dk1"/>
                                      </a:solidFill>
                                      <a:latin typeface="Cambria Math" panose="02040503050406030204" pitchFamily="18" charset="0"/>
                                      <a:ea typeface="+mn-ea"/>
                                      <a:cs typeface="+mn-cs"/>
                                    </a:rPr>
                                  </m:ctrlPr>
                                </m:fPr>
                                <m:num>
                                  <m:r>
                                    <a:rPr lang="fr-FR" sz="2000" b="1" i="1" kern="1200" smtClean="0">
                                      <a:solidFill>
                                        <a:schemeClr val="dk1"/>
                                      </a:solidFill>
                                      <a:latin typeface="Cambria Math" panose="02040503050406030204" pitchFamily="18" charset="0"/>
                                      <a:ea typeface="+mn-ea"/>
                                      <a:cs typeface="+mn-cs"/>
                                    </a:rPr>
                                    <m:t>𝒕</m:t>
                                  </m:r>
                                </m:num>
                                <m:den>
                                  <m:rad>
                                    <m:radPr>
                                      <m:degHide m:val="on"/>
                                      <m:ctrlPr>
                                        <a:rPr lang="fr-FR" sz="2000" b="1" i="1" kern="1200" smtClean="0">
                                          <a:solidFill>
                                            <a:schemeClr val="dk1"/>
                                          </a:solidFill>
                                          <a:latin typeface="Cambria Math" panose="02040503050406030204" pitchFamily="18" charset="0"/>
                                          <a:ea typeface="+mn-ea"/>
                                          <a:cs typeface="+mn-cs"/>
                                        </a:rPr>
                                      </m:ctrlPr>
                                    </m:radPr>
                                    <m:deg/>
                                    <m:e>
                                      <m:r>
                                        <a:rPr lang="fr-FR" sz="2000" b="1" i="1" kern="1200" smtClean="0">
                                          <a:solidFill>
                                            <a:schemeClr val="dk1"/>
                                          </a:solidFill>
                                          <a:latin typeface="Cambria Math" panose="02040503050406030204" pitchFamily="18" charset="0"/>
                                          <a:ea typeface="+mn-ea"/>
                                          <a:cs typeface="+mn-cs"/>
                                        </a:rPr>
                                        <m:t>𝟑</m:t>
                                      </m:r>
                                    </m:e>
                                  </m:rad>
                                </m:den>
                              </m:f>
                            </m:oMath>
                          </a14:m>
                          <a:endParaRPr lang="fr-FR" sz="1600" b="1" i="1" kern="1200" dirty="0">
                            <a:solidFill>
                              <a:schemeClr val="dk1"/>
                            </a:solidFill>
                            <a:latin typeface="Cambria Math" panose="02040503050406030204" pitchFamily="18" charset="0"/>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fr-FR" sz="1600" i="1" kern="1200" dirty="0">
                            <a:solidFill>
                              <a:schemeClr val="dk1"/>
                            </a:solidFill>
                            <a:latin typeface="Arial Narrow" pitchFamily="34" charset="0"/>
                            <a:ea typeface="Arial Unicode MS" pitchFamily="34" charset="-128"/>
                            <a:cs typeface="Arial Unicode MS"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329152642"/>
                      </a:ext>
                    </a:extLst>
                  </a:tr>
                  <a:tr h="740655">
                    <a:tc gridSpan="2">
                      <a:txBody>
                        <a:bodyPr/>
                        <a:lstStyle/>
                        <a:p>
                          <a:pPr marL="0" algn="l" defTabSz="914400" rtl="0" eaLnBrk="1" latinLnBrk="0" hangingPunct="1"/>
                          <a:r>
                            <a:rPr lang="fr-FR" sz="1400" b="1" kern="1200" dirty="0">
                              <a:solidFill>
                                <a:schemeClr val="dk1"/>
                              </a:solidFill>
                              <a:latin typeface="+mn-lt"/>
                              <a:ea typeface="+mn-ea"/>
                              <a:cs typeface="+mn-cs"/>
                            </a:rPr>
                            <a:t>Le constructeur fournit l’incertitude-type (cas très rare)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fr-F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fr-FR"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sz="1400" b="0" i="0" dirty="0"/>
                            <a:t>utiliser directement </a:t>
                          </a:r>
                        </a:p>
                        <a:p>
                          <a:pPr marL="0" marR="0" indent="0" algn="ctr" defTabSz="914400" rtl="0" eaLnBrk="1" fontAlgn="auto" latinLnBrk="0" hangingPunct="1">
                            <a:lnSpc>
                              <a:spcPct val="100000"/>
                            </a:lnSpc>
                            <a:spcBef>
                              <a:spcPts val="0"/>
                            </a:spcBef>
                            <a:spcAft>
                              <a:spcPts val="0"/>
                            </a:spcAft>
                            <a:buClrTx/>
                            <a:buSzTx/>
                            <a:buFontTx/>
                            <a:buNone/>
                            <a:tabLst/>
                            <a:defRPr/>
                          </a:pPr>
                          <a:r>
                            <a:rPr lang="fr-FR" sz="1400" b="1" i="1" dirty="0"/>
                            <a:t>u(x)</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fr-FR" sz="1600" i="1" kern="1200" dirty="0">
                            <a:solidFill>
                              <a:schemeClr val="dk1"/>
                            </a:solidFill>
                            <a:latin typeface="Arial Narrow" pitchFamily="34" charset="0"/>
                            <a:ea typeface="Arial Unicode MS" pitchFamily="34" charset="-128"/>
                            <a:cs typeface="Arial Unicode MS"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298839484"/>
                      </a:ext>
                    </a:extLst>
                  </a:tr>
                </a:tbl>
              </a:graphicData>
            </a:graphic>
          </p:graphicFrame>
        </mc:Choice>
        <mc:Fallback xmlns="">
          <p:graphicFrame>
            <p:nvGraphicFramePr>
              <p:cNvPr id="16" name="Tableau 15"/>
              <p:cNvGraphicFramePr>
                <a:graphicFrameLocks noGrp="1"/>
              </p:cNvGraphicFramePr>
              <p:nvPr>
                <p:extLst>
                  <p:ext uri="{D42A27DB-BD31-4B8C-83A1-F6EECF244321}">
                    <p14:modId xmlns:p14="http://schemas.microsoft.com/office/powerpoint/2010/main" val="1546750276"/>
                  </p:ext>
                </p:extLst>
              </p:nvPr>
            </p:nvGraphicFramePr>
            <p:xfrm>
              <a:off x="397626" y="2148981"/>
              <a:ext cx="11450269" cy="4271991"/>
            </p:xfrm>
            <a:graphic>
              <a:graphicData uri="http://schemas.openxmlformats.org/drawingml/2006/table">
                <a:tbl>
                  <a:tblPr firstRow="1" bandRow="1">
                    <a:tableStyleId>{5C22544A-7EE6-4342-B048-85BDC9FD1C3A}</a:tableStyleId>
                  </a:tblPr>
                  <a:tblGrid>
                    <a:gridCol w="1969056">
                      <a:extLst>
                        <a:ext uri="{9D8B030D-6E8A-4147-A177-3AD203B41FA5}">
                          <a16:colId xmlns:a16="http://schemas.microsoft.com/office/drawing/2014/main" val="2966486313"/>
                        </a:ext>
                      </a:extLst>
                    </a:gridCol>
                    <a:gridCol w="1255059">
                      <a:extLst>
                        <a:ext uri="{9D8B030D-6E8A-4147-A177-3AD203B41FA5}">
                          <a16:colId xmlns:a16="http://schemas.microsoft.com/office/drawing/2014/main" val="769703527"/>
                        </a:ext>
                      </a:extLst>
                    </a:gridCol>
                    <a:gridCol w="1792941">
                      <a:extLst>
                        <a:ext uri="{9D8B030D-6E8A-4147-A177-3AD203B41FA5}">
                          <a16:colId xmlns:a16="http://schemas.microsoft.com/office/drawing/2014/main" val="2222610912"/>
                        </a:ext>
                      </a:extLst>
                    </a:gridCol>
                    <a:gridCol w="1990165">
                      <a:extLst>
                        <a:ext uri="{9D8B030D-6E8A-4147-A177-3AD203B41FA5}">
                          <a16:colId xmlns:a16="http://schemas.microsoft.com/office/drawing/2014/main" val="2639159260"/>
                        </a:ext>
                      </a:extLst>
                    </a:gridCol>
                    <a:gridCol w="4443048">
                      <a:extLst>
                        <a:ext uri="{9D8B030D-6E8A-4147-A177-3AD203B41FA5}">
                          <a16:colId xmlns:a16="http://schemas.microsoft.com/office/drawing/2014/main" val="3438350283"/>
                        </a:ext>
                      </a:extLst>
                    </a:gridCol>
                  </a:tblGrid>
                  <a:tr h="365760">
                    <a:tc>
                      <a:txBody>
                        <a:bodyPr/>
                        <a:lstStyle/>
                        <a:p>
                          <a:pPr algn="ctr"/>
                          <a:r>
                            <a:rPr lang="fr-FR" sz="1800" dirty="0" smtClean="0"/>
                            <a:t>Cas</a:t>
                          </a:r>
                          <a:endParaRPr lang="fr-FR"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2D80"/>
                        </a:solidFill>
                      </a:tcPr>
                    </a:tc>
                    <a:tc>
                      <a:txBody>
                        <a:bodyPr/>
                        <a:lstStyle/>
                        <a:p>
                          <a:pPr algn="ctr"/>
                          <a:endParaRPr lang="fr-FR"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2D80"/>
                        </a:solidFill>
                      </a:tcPr>
                    </a:tc>
                    <a:tc>
                      <a:txBody>
                        <a:bodyPr/>
                        <a:lstStyle/>
                        <a:p>
                          <a:pPr algn="ctr"/>
                          <a:r>
                            <a:rPr lang="fr-FR" sz="1800" dirty="0" smtClean="0"/>
                            <a:t>a ou q</a:t>
                          </a:r>
                          <a:endParaRPr lang="fr-FR"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2D80"/>
                        </a:solidFill>
                      </a:tcPr>
                    </a:tc>
                    <a:tc>
                      <a:txBody>
                        <a:bodyPr/>
                        <a:lstStyle/>
                        <a:p>
                          <a:pPr algn="ctr"/>
                          <a:r>
                            <a:rPr lang="fr-FR" sz="1800" i="1" dirty="0" smtClean="0">
                              <a:latin typeface="Times New Roman" panose="02020603050405020304" pitchFamily="18" charset="0"/>
                              <a:cs typeface="Times New Roman" panose="02020603050405020304" pitchFamily="18" charset="0"/>
                            </a:rPr>
                            <a:t>u</a:t>
                          </a:r>
                          <a:r>
                            <a:rPr lang="fr-FR" sz="1800" i="1" dirty="0" smtClean="0"/>
                            <a:t>(x)</a:t>
                          </a:r>
                          <a:endParaRPr lang="fr-FR" sz="1800" i="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2D80"/>
                        </a:solidFill>
                      </a:tcPr>
                    </a:tc>
                    <a:tc>
                      <a:txBody>
                        <a:bodyPr/>
                        <a:lstStyle/>
                        <a:p>
                          <a:pPr algn="ctr"/>
                          <a:r>
                            <a:rPr lang="fr-FR" sz="1800" dirty="0" smtClean="0"/>
                            <a:t>Exemple</a:t>
                          </a:r>
                          <a:endParaRPr lang="fr-FR"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2D80"/>
                        </a:solidFill>
                      </a:tcPr>
                    </a:tc>
                    <a:extLst>
                      <a:ext uri="{0D108BD9-81ED-4DB2-BD59-A6C34878D82A}">
                        <a16:rowId xmlns:a16="http://schemas.microsoft.com/office/drawing/2014/main" val="4181776105"/>
                      </a:ext>
                    </a:extLst>
                  </a:tr>
                  <a:tr h="781626">
                    <a:tc>
                      <a:txBody>
                        <a:bodyPr/>
                        <a:lstStyle/>
                        <a:p>
                          <a:r>
                            <a:rPr lang="fr-FR" sz="1400" b="1" dirty="0" smtClean="0"/>
                            <a:t>Appareil analogique</a:t>
                          </a:r>
                          <a:r>
                            <a:rPr lang="fr-FR" sz="1400" b="1" baseline="0" dirty="0" smtClean="0"/>
                            <a:t> </a:t>
                          </a:r>
                        </a:p>
                        <a:p>
                          <a:r>
                            <a:rPr lang="fr-FR" sz="1400" b="1" baseline="0" dirty="0" smtClean="0"/>
                            <a:t>de classe C </a:t>
                          </a:r>
                        </a:p>
                        <a:p>
                          <a:r>
                            <a:rPr lang="fr-FR" sz="1400" b="1" baseline="0" dirty="0" smtClean="0"/>
                            <a:t>de calibre </a:t>
                          </a:r>
                          <a:r>
                            <a:rPr lang="fr-FR" sz="1400" b="1" baseline="0" dirty="0" err="1" smtClean="0"/>
                            <a:t>Xmax</a:t>
                          </a:r>
                          <a:endParaRPr lang="fr-FR"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fr-F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fr-FR"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fr-F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251988" t="-51163" r="-223547" b="-399225"/>
                          </a:stretch>
                        </a:blip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400" i="0" kern="1200" dirty="0" smtClean="0">
                              <a:solidFill>
                                <a:schemeClr val="dk1"/>
                              </a:solidFill>
                              <a:latin typeface="Handlee" panose="02000000000000000000" pitchFamily="2" charset="0"/>
                              <a:ea typeface="Arial Unicode MS" pitchFamily="34" charset="-128"/>
                              <a:cs typeface="Arial Unicode MS" pitchFamily="34" charset="-128"/>
                            </a:rPr>
                            <a:t>Un ampèremètre de classe 2 utilisé sur le calibre 500 </a:t>
                          </a:r>
                          <a:r>
                            <a:rPr lang="fr-FR" sz="1200" i="0" kern="1200" dirty="0" smtClean="0">
                              <a:solidFill>
                                <a:schemeClr val="dk1"/>
                              </a:solidFill>
                              <a:latin typeface="Handlee" panose="02000000000000000000" pitchFamily="2" charset="0"/>
                              <a:ea typeface="Arial Unicode MS" pitchFamily="34" charset="-128"/>
                              <a:cs typeface="Arial Unicode MS" pitchFamily="34" charset="-128"/>
                            </a:rPr>
                            <a:t>mA</a:t>
                          </a:r>
                          <a:r>
                            <a:rPr lang="fr-FR" sz="1400" i="0" kern="1200" dirty="0" smtClean="0">
                              <a:solidFill>
                                <a:schemeClr val="dk1"/>
                              </a:solidFill>
                              <a:latin typeface="Handlee" panose="02000000000000000000" pitchFamily="2" charset="0"/>
                              <a:ea typeface="Arial Unicode MS" pitchFamily="34" charset="-128"/>
                              <a:cs typeface="Arial Unicode MS" pitchFamily="34" charset="-128"/>
                            </a:rPr>
                            <a:t> induit une erreur absolue de 2 x 500/100 = 10 </a:t>
                          </a:r>
                          <a:r>
                            <a:rPr lang="fr-FR" sz="1200" i="0" kern="1200" dirty="0" smtClean="0">
                              <a:solidFill>
                                <a:schemeClr val="dk1"/>
                              </a:solidFill>
                              <a:latin typeface="Handlee" panose="02000000000000000000" pitchFamily="2" charset="0"/>
                              <a:ea typeface="Arial Unicode MS" pitchFamily="34" charset="-128"/>
                              <a:cs typeface="Arial Unicode MS" pitchFamily="34" charset="-128"/>
                            </a:rPr>
                            <a:t>mA</a:t>
                          </a:r>
                          <a:r>
                            <a:rPr lang="fr-FR" sz="1400" i="0" kern="1200" dirty="0" smtClean="0">
                              <a:solidFill>
                                <a:schemeClr val="dk1"/>
                              </a:solidFill>
                              <a:latin typeface="Handlee" panose="02000000000000000000" pitchFamily="2" charset="0"/>
                              <a:ea typeface="Arial Unicode MS" pitchFamily="34" charset="-128"/>
                              <a:cs typeface="Arial Unicode MS" pitchFamily="34" charset="-128"/>
                            </a:rPr>
                            <a:t>.</a:t>
                          </a:r>
                          <a:r>
                            <a:rPr lang="en-US" sz="1400" i="0" kern="1200" dirty="0" smtClean="0">
                              <a:solidFill>
                                <a:schemeClr val="dk1"/>
                              </a:solidFill>
                              <a:latin typeface="Handlee" panose="02000000000000000000" pitchFamily="2" charset="0"/>
                              <a:ea typeface="Arial Unicode MS" pitchFamily="34" charset="-128"/>
                              <a:cs typeface="Arial Unicode MS" pitchFamily="34" charset="-128"/>
                            </a:rPr>
                            <a:t> </a:t>
                          </a:r>
                          <a:endParaRPr lang="en-US" sz="1400" i="0" kern="1200" dirty="0">
                            <a:solidFill>
                              <a:schemeClr val="dk1"/>
                            </a:solidFill>
                            <a:latin typeface="Handlee" panose="02000000000000000000" pitchFamily="2" charset="0"/>
                            <a:ea typeface="Arial Unicode MS" pitchFamily="34" charset="-128"/>
                            <a:cs typeface="Arial Unicode MS"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516451957"/>
                      </a:ext>
                    </a:extLst>
                  </a:tr>
                  <a:tr h="911775">
                    <a:tc>
                      <a:txBody>
                        <a:bodyPr/>
                        <a:lstStyle/>
                        <a:p>
                          <a:r>
                            <a:rPr lang="fr-FR" sz="1400" b="1" dirty="0" smtClean="0"/>
                            <a:t>Appareil numérique</a:t>
                          </a:r>
                          <a:endParaRPr lang="fr-FR"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fr-F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Aft>
                              <a:spcPts val="600"/>
                            </a:spcAft>
                          </a:pPr>
                          <a:r>
                            <a:rPr lang="fr-FR" sz="1400" dirty="0" smtClean="0"/>
                            <a:t>x% VL + y dernier digit</a:t>
                          </a:r>
                        </a:p>
                        <a:p>
                          <a:pPr algn="l">
                            <a:spcBef>
                              <a:spcPts val="0"/>
                            </a:spcBef>
                            <a:spcAft>
                              <a:spcPts val="300"/>
                            </a:spcAft>
                          </a:pPr>
                          <a:r>
                            <a:rPr lang="fr-FR" sz="900" kern="1200" dirty="0" smtClean="0">
                              <a:solidFill>
                                <a:schemeClr val="dk1"/>
                              </a:solidFill>
                              <a:effectLst/>
                              <a:latin typeface="+mn-lt"/>
                              <a:ea typeface="+mn-ea"/>
                              <a:cs typeface="+mn-cs"/>
                            </a:rPr>
                            <a:t>VL = Valeur lue</a:t>
                          </a:r>
                        </a:p>
                        <a:p>
                          <a:pPr algn="l"/>
                          <a:r>
                            <a:rPr lang="fr-FR" sz="900" kern="1200" dirty="0" smtClean="0">
                              <a:solidFill>
                                <a:schemeClr val="dk1"/>
                              </a:solidFill>
                              <a:effectLst/>
                              <a:latin typeface="+mn-lt"/>
                              <a:ea typeface="+mn-ea"/>
                              <a:cs typeface="+mn-cs"/>
                            </a:rPr>
                            <a:t>dernier digit = Plus petite</a:t>
                          </a:r>
                          <a:r>
                            <a:rPr lang="fr-FR" sz="900" dirty="0" smtClean="0"/>
                            <a:t/>
                          </a:r>
                          <a:br>
                            <a:rPr lang="fr-FR" sz="900" dirty="0" smtClean="0"/>
                          </a:br>
                          <a:r>
                            <a:rPr lang="fr-FR" sz="900" kern="1200" dirty="0" smtClean="0">
                              <a:solidFill>
                                <a:schemeClr val="dk1"/>
                              </a:solidFill>
                              <a:effectLst/>
                              <a:latin typeface="+mn-lt"/>
                              <a:ea typeface="+mn-ea"/>
                              <a:cs typeface="+mn-cs"/>
                            </a:rPr>
                            <a:t>variation perceptible à l’affichage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fr-F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251988" t="-130872" r="-223547" b="-245638"/>
                          </a:stretch>
                        </a:blipFill>
                      </a:tcPr>
                    </a:tc>
                    <a:tc>
                      <a:txBody>
                        <a:bodyPr/>
                        <a:lstStyle/>
                        <a:p>
                          <a:endParaRPr lang="fr-F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57888" t="-130872" r="-274" b="-245638"/>
                          </a:stretch>
                        </a:blipFill>
                      </a:tcPr>
                    </a:tc>
                    <a:extLst>
                      <a:ext uri="{0D108BD9-81ED-4DB2-BD59-A6C34878D82A}">
                        <a16:rowId xmlns:a16="http://schemas.microsoft.com/office/drawing/2014/main" val="2594290775"/>
                      </a:ext>
                    </a:extLst>
                  </a:tr>
                  <a:tr h="731520">
                    <a:tc>
                      <a:txBody>
                        <a:bodyPr/>
                        <a:lstStyle/>
                        <a:p>
                          <a:r>
                            <a:rPr lang="fr-FR" sz="1400" b="1" dirty="0" smtClean="0"/>
                            <a:t>Appareil</a:t>
                          </a:r>
                          <a:r>
                            <a:rPr lang="fr-FR" sz="1400" b="1" baseline="0" dirty="0" smtClean="0"/>
                            <a:t> à graduation </a:t>
                          </a:r>
                        </a:p>
                        <a:p>
                          <a:pPr algn="ctr"/>
                          <a:r>
                            <a:rPr lang="fr-FR" sz="1400" b="1" baseline="0" dirty="0" smtClean="0"/>
                            <a:t>ou </a:t>
                          </a:r>
                        </a:p>
                        <a:p>
                          <a:r>
                            <a:rPr lang="fr-FR" sz="1400" b="1" baseline="0" dirty="0" smtClean="0"/>
                            <a:t>résolution q</a:t>
                          </a:r>
                          <a:endParaRPr lang="fr-FR"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fr-F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fr-F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80272" t="-284298" r="-359864" b="-202479"/>
                          </a:stretch>
                        </a:blipFill>
                      </a:tcPr>
                    </a:tc>
                    <a:tc>
                      <a:txBody>
                        <a:bodyPr/>
                        <a:lstStyle/>
                        <a:p>
                          <a:endParaRPr lang="fr-F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251988" t="-284298" r="-223547" b="-202479"/>
                          </a:stretch>
                        </a:blipFill>
                      </a:tcPr>
                    </a:tc>
                    <a:tc>
                      <a:txBody>
                        <a:bodyPr/>
                        <a:lstStyle/>
                        <a:p>
                          <a:endParaRPr lang="fr-F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57888" t="-284298" r="-274" b="-202479"/>
                          </a:stretch>
                        </a:blipFill>
                      </a:tcPr>
                    </a:tc>
                    <a:extLst>
                      <a:ext uri="{0D108BD9-81ED-4DB2-BD59-A6C34878D82A}">
                        <a16:rowId xmlns:a16="http://schemas.microsoft.com/office/drawing/2014/main" val="2903782127"/>
                      </a:ext>
                    </a:extLst>
                  </a:tr>
                  <a:tr h="740655">
                    <a:tc gridSpan="2">
                      <a:txBody>
                        <a:bodyPr/>
                        <a:lstStyle/>
                        <a:p>
                          <a:endParaRPr lang="fr-F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89" t="-384298" r="-255577" b="-102479"/>
                          </a:stretch>
                        </a:blipFill>
                      </a:tcPr>
                    </a:tc>
                    <a:tc hMerge="1">
                      <a:txBody>
                        <a:bodyPr/>
                        <a:lstStyle/>
                        <a:p>
                          <a:endParaRPr lang="fr-F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fr-FR" sz="1400" i="1" kern="1200" dirty="0" smtClean="0">
                              <a:solidFill>
                                <a:schemeClr val="dk1"/>
                              </a:solidFill>
                              <a:latin typeface="Arial Narrow" pitchFamily="34" charset="0"/>
                              <a:ea typeface="Arial Unicode MS" pitchFamily="34" charset="-128"/>
                              <a:cs typeface="Arial Unicode MS" pitchFamily="34" charset="-128"/>
                            </a:rPr>
                            <a:t>∆x </a:t>
                          </a:r>
                          <a:r>
                            <a:rPr lang="fr-FR" sz="1400" i="1" kern="1200" dirty="0" smtClean="0">
                              <a:solidFill>
                                <a:schemeClr val="dk1"/>
                              </a:solidFill>
                              <a:latin typeface="Arial Narrow" pitchFamily="34" charset="0"/>
                              <a:ea typeface="Arial Unicode MS" pitchFamily="34" charset="-128"/>
                              <a:cs typeface="Arial Unicode MS" pitchFamily="34" charset="-128"/>
                            </a:rPr>
                            <a:t>   </a:t>
                          </a:r>
                          <a:r>
                            <a:rPr lang="fr-FR" sz="1400" b="0" i="0" kern="1200" dirty="0" smtClean="0">
                              <a:solidFill>
                                <a:schemeClr val="dk1"/>
                              </a:solidFill>
                              <a:latin typeface="Cambria Math" panose="02040503050406030204" pitchFamily="18" charset="0"/>
                              <a:ea typeface="+mn-ea"/>
                              <a:cs typeface="+mn-cs"/>
                            </a:rPr>
                            <a:t>|     </a:t>
                          </a:r>
                          <a:r>
                            <a:rPr lang="fr-FR" sz="1400" b="0" i="0" kern="1200" dirty="0" smtClean="0">
                              <a:solidFill>
                                <a:schemeClr val="dk1"/>
                              </a:solidFill>
                              <a:latin typeface="Cambria Math" panose="02040503050406030204" pitchFamily="18" charset="0"/>
                              <a:ea typeface="+mn-ea"/>
                              <a:cs typeface="+mn-cs"/>
                            </a:rPr>
                            <a:t>t</a:t>
                          </a:r>
                          <a:endParaRPr lang="fr-FR"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fr-F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251988" t="-384298" r="-223547" b="-102479"/>
                          </a:stretch>
                        </a:blip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fr-FR" sz="1600" i="1" kern="1200" dirty="0" smtClean="0">
                            <a:solidFill>
                              <a:schemeClr val="dk1"/>
                            </a:solidFill>
                            <a:latin typeface="Arial Narrow" pitchFamily="34" charset="0"/>
                            <a:ea typeface="Arial Unicode MS" pitchFamily="34" charset="-128"/>
                            <a:cs typeface="Arial Unicode MS"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329152642"/>
                      </a:ext>
                    </a:extLst>
                  </a:tr>
                  <a:tr h="740655">
                    <a:tc gridSpan="2">
                      <a:txBody>
                        <a:bodyPr/>
                        <a:lstStyle/>
                        <a:p>
                          <a:pPr marL="0" algn="l" defTabSz="914400" rtl="0" eaLnBrk="1" latinLnBrk="0" hangingPunct="1"/>
                          <a:r>
                            <a:rPr lang="fr-FR" sz="1400" b="1" kern="1200" dirty="0" smtClean="0">
                              <a:solidFill>
                                <a:schemeClr val="dk1"/>
                              </a:solidFill>
                              <a:latin typeface="+mn-lt"/>
                              <a:ea typeface="+mn-ea"/>
                              <a:cs typeface="+mn-cs"/>
                            </a:rPr>
                            <a:t>Le constructeur fournit l’incertitude-type (cas très rare)</a:t>
                          </a:r>
                          <a:endParaRPr lang="fr-FR" sz="1400" b="1"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fr-F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fr-FR"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sz="1400" b="0" i="0" dirty="0" smtClean="0"/>
                            <a:t>utiliser directement </a:t>
                          </a:r>
                        </a:p>
                        <a:p>
                          <a:pPr marL="0" marR="0" indent="0" algn="ctr" defTabSz="914400" rtl="0" eaLnBrk="1" fontAlgn="auto" latinLnBrk="0" hangingPunct="1">
                            <a:lnSpc>
                              <a:spcPct val="100000"/>
                            </a:lnSpc>
                            <a:spcBef>
                              <a:spcPts val="0"/>
                            </a:spcBef>
                            <a:spcAft>
                              <a:spcPts val="0"/>
                            </a:spcAft>
                            <a:buClrTx/>
                            <a:buSzTx/>
                            <a:buFontTx/>
                            <a:buNone/>
                            <a:tabLst/>
                            <a:defRPr/>
                          </a:pPr>
                          <a:r>
                            <a:rPr lang="fr-FR" sz="1400" b="1" i="1" dirty="0" smtClean="0"/>
                            <a:t>u(x)</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fr-FR" sz="1600" i="1" kern="1200" dirty="0" smtClean="0">
                            <a:solidFill>
                              <a:schemeClr val="dk1"/>
                            </a:solidFill>
                            <a:latin typeface="Arial Narrow" pitchFamily="34" charset="0"/>
                            <a:ea typeface="Arial Unicode MS" pitchFamily="34" charset="-128"/>
                            <a:cs typeface="Arial Unicode MS"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298839484"/>
                      </a:ext>
                    </a:extLst>
                  </a:tr>
                </a:tbl>
              </a:graphicData>
            </a:graphic>
          </p:graphicFrame>
        </mc:Fallback>
      </mc:AlternateContent>
      <p:pic>
        <p:nvPicPr>
          <p:cNvPr id="9" name="Imag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451799" y="4233938"/>
            <a:ext cx="915351" cy="688453"/>
          </a:xfrm>
          <a:prstGeom prst="rect">
            <a:avLst/>
          </a:prstGeom>
        </p:spPr>
      </p:pic>
      <p:pic>
        <p:nvPicPr>
          <p:cNvPr id="2" name="Image 1"/>
          <p:cNvPicPr>
            <a:picLocks noChangeAspect="1"/>
          </p:cNvPicPr>
          <p:nvPr/>
        </p:nvPicPr>
        <p:blipFill rotWithShape="1">
          <a:blip r:embed="rId5" cstate="print">
            <a:extLst>
              <a:ext uri="{28A0092B-C50C-407E-A947-70E740481C1C}">
                <a14:useLocalDpi xmlns:a14="http://schemas.microsoft.com/office/drawing/2010/main" val="0"/>
              </a:ext>
            </a:extLst>
          </a:blip>
          <a:srcRect l="16027" t="-873" b="-1"/>
          <a:stretch/>
        </p:blipFill>
        <p:spPr>
          <a:xfrm>
            <a:off x="2409463" y="3676423"/>
            <a:ext cx="1179315" cy="453770"/>
          </a:xfrm>
          <a:prstGeom prst="rect">
            <a:avLst/>
          </a:prstGeom>
        </p:spPr>
      </p:pic>
      <p:pic>
        <p:nvPicPr>
          <p:cNvPr id="3" name="Image 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568340" y="2538401"/>
            <a:ext cx="739636" cy="739636"/>
          </a:xfrm>
          <a:prstGeom prst="rect">
            <a:avLst/>
          </a:prstGeom>
        </p:spPr>
      </p:pic>
    </p:spTree>
    <p:extLst>
      <p:ext uri="{BB962C8B-B14F-4D97-AF65-F5344CB8AC3E}">
        <p14:creationId xmlns:p14="http://schemas.microsoft.com/office/powerpoint/2010/main" val="401073313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lstStyle/>
          <a:p>
            <a:r>
              <a:rPr lang="fr-FR" dirty="0"/>
              <a:t>Type A ou Type B ?</a:t>
            </a:r>
          </a:p>
        </p:txBody>
      </p:sp>
      <p:sp>
        <p:nvSpPr>
          <p:cNvPr id="19" name="Rectangle 29"/>
          <p:cNvSpPr>
            <a:spLocks noGrp="1" noChangeArrowheads="1"/>
          </p:cNvSpPr>
          <p:nvPr>
            <p:ph type="sldNum" sz="quarter" idx="12"/>
          </p:nvPr>
        </p:nvSpPr>
        <p:spPr/>
        <p:txBody>
          <a:bodyPr/>
          <a:lstStyle/>
          <a:p>
            <a:pPr>
              <a:defRPr/>
            </a:pPr>
            <a:fld id="{D1FA3F3F-B843-4472-AB1C-9E3590E561D6}" type="slidenum">
              <a:rPr lang="fr-FR"/>
              <a:pPr>
                <a:defRPr/>
              </a:pPr>
              <a:t>38</a:t>
            </a:fld>
            <a:endParaRPr lang="fr-FR"/>
          </a:p>
        </p:txBody>
      </p:sp>
      <p:grpSp>
        <p:nvGrpSpPr>
          <p:cNvPr id="62468" name="Group 3"/>
          <p:cNvGrpSpPr>
            <a:grpSpLocks/>
          </p:cNvGrpSpPr>
          <p:nvPr/>
        </p:nvGrpSpPr>
        <p:grpSpPr bwMode="auto">
          <a:xfrm>
            <a:off x="862465" y="940703"/>
            <a:ext cx="11183947" cy="3063892"/>
            <a:chOff x="-142" y="923"/>
            <a:chExt cx="7045" cy="1930"/>
          </a:xfrm>
        </p:grpSpPr>
        <p:sp>
          <p:nvSpPr>
            <p:cNvPr id="62472" name="AutoShape 4"/>
            <p:cNvSpPr>
              <a:spLocks noChangeArrowheads="1"/>
            </p:cNvSpPr>
            <p:nvPr/>
          </p:nvSpPr>
          <p:spPr bwMode="auto">
            <a:xfrm>
              <a:off x="1737" y="923"/>
              <a:ext cx="2303" cy="1243"/>
            </a:xfrm>
            <a:prstGeom prst="flowChartDecision">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sz="2000">
                <a:latin typeface="Arial" charset="0"/>
              </a:endParaRPr>
            </a:p>
          </p:txBody>
        </p:sp>
        <p:sp>
          <p:nvSpPr>
            <p:cNvPr id="62473" name="Text Box 5"/>
            <p:cNvSpPr txBox="1">
              <a:spLocks noChangeArrowheads="1"/>
            </p:cNvSpPr>
            <p:nvPr/>
          </p:nvSpPr>
          <p:spPr bwMode="auto">
            <a:xfrm>
              <a:off x="2107" y="1336"/>
              <a:ext cx="1654" cy="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buFont typeface="Wingdings" pitchFamily="2" charset="2"/>
                <a:buChar char="þ"/>
              </a:pPr>
              <a:r>
                <a:rPr lang="fr-FR" sz="1600" b="1" dirty="0">
                  <a:latin typeface="Arial Narrow" pitchFamily="34" charset="0"/>
                  <a:cs typeface="Arial" charset="0"/>
                </a:rPr>
                <a:t> Conditions de répétabilité ?</a:t>
              </a:r>
            </a:p>
            <a:p>
              <a:pPr eaLnBrk="1" hangingPunct="1">
                <a:buFont typeface="Wingdings" pitchFamily="2" charset="2"/>
                <a:buChar char="þ"/>
              </a:pPr>
              <a:r>
                <a:rPr lang="fr-FR" sz="1600" b="1" dirty="0">
                  <a:latin typeface="Arial Narrow" pitchFamily="34" charset="0"/>
                  <a:cs typeface="Arial" charset="0"/>
                </a:rPr>
                <a:t> </a:t>
              </a:r>
              <a:r>
                <a:rPr lang="fr-FR" sz="1600" b="1" dirty="0" err="1">
                  <a:latin typeface="Arial Narrow" pitchFamily="34" charset="0"/>
                  <a:cs typeface="Arial" charset="0"/>
                </a:rPr>
                <a:t>Cœfficients</a:t>
              </a:r>
              <a:r>
                <a:rPr lang="fr-FR" sz="1600" b="1" dirty="0">
                  <a:latin typeface="Arial Narrow" pitchFamily="34" charset="0"/>
                  <a:cs typeface="Arial" charset="0"/>
                </a:rPr>
                <a:t> de droite de   </a:t>
              </a:r>
              <a:br>
                <a:rPr lang="fr-FR" sz="1600" b="1" dirty="0">
                  <a:latin typeface="Arial Narrow" pitchFamily="34" charset="0"/>
                  <a:cs typeface="Arial" charset="0"/>
                </a:rPr>
              </a:br>
              <a:r>
                <a:rPr lang="fr-FR" sz="1600" b="1" dirty="0">
                  <a:latin typeface="Arial Narrow" pitchFamily="34" charset="0"/>
                  <a:cs typeface="Arial" charset="0"/>
                </a:rPr>
                <a:t>      régression linéaire ?</a:t>
              </a:r>
            </a:p>
          </p:txBody>
        </p:sp>
        <p:sp>
          <p:nvSpPr>
            <p:cNvPr id="61450" name="Text Box 6"/>
            <p:cNvSpPr txBox="1">
              <a:spLocks noChangeArrowheads="1"/>
            </p:cNvSpPr>
            <p:nvPr/>
          </p:nvSpPr>
          <p:spPr bwMode="auto">
            <a:xfrm>
              <a:off x="722" y="1343"/>
              <a:ext cx="580" cy="368"/>
            </a:xfrm>
            <a:prstGeom prst="rect">
              <a:avLst/>
            </a:prstGeom>
            <a:solidFill>
              <a:srgbClr val="FF2D80"/>
            </a:solidFill>
            <a:ln w="9525">
              <a:solidFill>
                <a:srgbClr val="000000"/>
              </a:solidFill>
              <a:miter lim="800000"/>
              <a:headEnd/>
              <a:tailEnd/>
            </a:ln>
          </p:spPr>
          <p:txBody>
            <a:bodyPr>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algn="ctr" eaLnBrk="1" hangingPunct="1">
                <a:spcBef>
                  <a:spcPts val="300"/>
                </a:spcBef>
                <a:spcAft>
                  <a:spcPts val="300"/>
                </a:spcAft>
                <a:defRPr/>
              </a:pPr>
              <a:r>
                <a:rPr lang="fr-FR" sz="1600" dirty="0">
                  <a:solidFill>
                    <a:schemeClr val="bg1"/>
                  </a:solidFill>
                  <a:latin typeface="Arial Narrow" pitchFamily="34" charset="0"/>
                </a:rPr>
                <a:t>Méthode de type A</a:t>
              </a:r>
            </a:p>
          </p:txBody>
        </p:sp>
        <p:sp>
          <p:nvSpPr>
            <p:cNvPr id="61451" name="Text Box 7"/>
            <p:cNvSpPr txBox="1">
              <a:spLocks noChangeArrowheads="1"/>
            </p:cNvSpPr>
            <p:nvPr/>
          </p:nvSpPr>
          <p:spPr bwMode="auto">
            <a:xfrm>
              <a:off x="4618" y="1343"/>
              <a:ext cx="580" cy="368"/>
            </a:xfrm>
            <a:prstGeom prst="rect">
              <a:avLst/>
            </a:prstGeom>
            <a:solidFill>
              <a:srgbClr val="1B376D"/>
            </a:solidFill>
            <a:ln w="9525">
              <a:solidFill>
                <a:srgbClr val="000000"/>
              </a:solidFill>
              <a:miter lim="800000"/>
              <a:headEnd/>
              <a:tailEnd/>
            </a:ln>
          </p:spPr>
          <p:txBody>
            <a:bodyPr>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algn="ctr" eaLnBrk="1" hangingPunct="1">
                <a:spcBef>
                  <a:spcPts val="300"/>
                </a:spcBef>
                <a:spcAft>
                  <a:spcPts val="300"/>
                </a:spcAft>
                <a:defRPr/>
              </a:pPr>
              <a:r>
                <a:rPr lang="fr-FR" sz="1600" dirty="0">
                  <a:solidFill>
                    <a:schemeClr val="bg1"/>
                  </a:solidFill>
                  <a:latin typeface="Arial Narrow" pitchFamily="34" charset="0"/>
                </a:rPr>
                <a:t>Méthode de type B</a:t>
              </a:r>
            </a:p>
          </p:txBody>
        </p:sp>
        <mc:AlternateContent xmlns:mc="http://schemas.openxmlformats.org/markup-compatibility/2006" xmlns:a14="http://schemas.microsoft.com/office/drawing/2010/main">
          <mc:Choice Requires="a14">
            <p:sp>
              <p:nvSpPr>
                <p:cNvPr id="62476" name="Text Box 8"/>
                <p:cNvSpPr txBox="1">
                  <a:spLocks noChangeArrowheads="1"/>
                </p:cNvSpPr>
                <p:nvPr/>
              </p:nvSpPr>
              <p:spPr bwMode="auto">
                <a:xfrm>
                  <a:off x="-142" y="2079"/>
                  <a:ext cx="2570" cy="774"/>
                </a:xfrm>
                <a:prstGeom prst="rect">
                  <a:avLst/>
                </a:prstGeom>
                <a:solidFill>
                  <a:srgbClr val="FFFFFF"/>
                </a:solidFill>
                <a:ln w="9525">
                  <a:solidFill>
                    <a:srgbClr val="000000"/>
                  </a:solidFill>
                  <a:miter lim="800000"/>
                  <a:headEnd/>
                  <a:tailEnd/>
                </a:ln>
              </p:spPr>
              <p:txBody>
                <a:bodyPr wrap="none"/>
                <a:lstStyle>
                  <a:lvl1pPr eaLnBrk="0" hangingPunct="0">
                    <a:defRPr sz="2400">
                      <a:solidFill>
                        <a:schemeClr val="tx1"/>
                      </a:solidFill>
                      <a:latin typeface="Tahoma" pitchFamily="34" charset="0"/>
                    </a:defRPr>
                  </a:lvl1pPr>
                  <a:lvl2pPr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spcBef>
                      <a:spcPts val="300"/>
                    </a:spcBef>
                    <a:spcAft>
                      <a:spcPts val="300"/>
                    </a:spcAft>
                    <a:buFont typeface="Wingdings" pitchFamily="2" charset="2"/>
                    <a:buChar char="þ"/>
                  </a:pPr>
                  <a:r>
                    <a:rPr lang="fr-FR" sz="1600" dirty="0">
                      <a:latin typeface="Arial Narrow" pitchFamily="34" charset="0"/>
                    </a:rPr>
                    <a:t> Répétabilité </a:t>
                  </a:r>
                  <a:r>
                    <a:rPr lang="fr-FR" sz="1600" dirty="0">
                      <a:latin typeface="Arial" charset="0"/>
                    </a:rPr>
                    <a:t>: </a:t>
                  </a:r>
                  <a14:m>
                    <m:oMath xmlns:m="http://schemas.openxmlformats.org/officeDocument/2006/math">
                      <m:r>
                        <a:rPr lang="fr-FR" sz="1600" i="1">
                          <a:latin typeface="Cambria Math" panose="02040503050406030204" pitchFamily="18" charset="0"/>
                        </a:rPr>
                        <m:t>𝑢</m:t>
                      </m:r>
                      <m:d>
                        <m:dPr>
                          <m:ctrlPr>
                            <a:rPr lang="fr-FR" sz="1600" i="1">
                              <a:latin typeface="Cambria Math" panose="02040503050406030204" pitchFamily="18" charset="0"/>
                            </a:rPr>
                          </m:ctrlPr>
                        </m:dPr>
                        <m:e>
                          <m:r>
                            <a:rPr lang="fr-FR" sz="1600" i="1">
                              <a:latin typeface="Cambria Math" panose="02040503050406030204" pitchFamily="18" charset="0"/>
                            </a:rPr>
                            <m:t>𝑥</m:t>
                          </m:r>
                        </m:e>
                      </m:d>
                      <m:r>
                        <a:rPr lang="fr-FR" sz="1600" b="0" i="1" smtClean="0">
                          <a:latin typeface="Cambria Math" panose="02040503050406030204" pitchFamily="18" charset="0"/>
                        </a:rPr>
                        <m:t>=</m:t>
                      </m:r>
                      <m:f>
                        <m:fPr>
                          <m:ctrlPr>
                            <a:rPr lang="fr-FR" sz="1600" i="1" smtClean="0">
                              <a:latin typeface="Cambria Math" panose="02040503050406030204" pitchFamily="18" charset="0"/>
                            </a:rPr>
                          </m:ctrlPr>
                        </m:fPr>
                        <m:num>
                          <m:r>
                            <a:rPr lang="fr-FR" sz="1600" b="0" i="1" smtClean="0">
                              <a:latin typeface="Cambria Math" panose="02040503050406030204" pitchFamily="18" charset="0"/>
                            </a:rPr>
                            <m:t>𝑆</m:t>
                          </m:r>
                          <m:r>
                            <a:rPr lang="fr-FR" sz="1600" b="0" i="1" smtClean="0">
                              <a:latin typeface="Cambria Math" panose="02040503050406030204" pitchFamily="18" charset="0"/>
                            </a:rPr>
                            <m:t>(</m:t>
                          </m:r>
                          <m:r>
                            <a:rPr lang="fr-FR" sz="1600" b="0" i="1" smtClean="0">
                              <a:latin typeface="Cambria Math" panose="02040503050406030204" pitchFamily="18" charset="0"/>
                            </a:rPr>
                            <m:t>𝑥</m:t>
                          </m:r>
                          <m:r>
                            <a:rPr lang="fr-FR" sz="1600" b="0" i="1" smtClean="0">
                              <a:latin typeface="Cambria Math" panose="02040503050406030204" pitchFamily="18" charset="0"/>
                            </a:rPr>
                            <m:t>)</m:t>
                          </m:r>
                        </m:num>
                        <m:den>
                          <m:rad>
                            <m:radPr>
                              <m:degHide m:val="on"/>
                              <m:ctrlPr>
                                <a:rPr lang="fr-FR" sz="1600" i="1" smtClean="0">
                                  <a:latin typeface="Cambria Math" panose="02040503050406030204" pitchFamily="18" charset="0"/>
                                </a:rPr>
                              </m:ctrlPr>
                            </m:radPr>
                            <m:deg/>
                            <m:e>
                              <m:r>
                                <a:rPr lang="fr-FR" sz="1600" b="0" i="1" smtClean="0">
                                  <a:latin typeface="Cambria Math" panose="02040503050406030204" pitchFamily="18" charset="0"/>
                                </a:rPr>
                                <m:t>𝑛</m:t>
                              </m:r>
                            </m:e>
                          </m:rad>
                        </m:den>
                      </m:f>
                    </m:oMath>
                  </a14:m>
                  <a:endParaRPr lang="fr-FR" sz="1600" dirty="0">
                    <a:latin typeface="Arial" charset="0"/>
                  </a:endParaRPr>
                </a:p>
                <a:p>
                  <a:pPr eaLnBrk="1" hangingPunct="1">
                    <a:spcBef>
                      <a:spcPts val="1200"/>
                    </a:spcBef>
                    <a:buFont typeface="Wingdings" pitchFamily="2" charset="2"/>
                    <a:buChar char="þ"/>
                  </a:pPr>
                  <a:r>
                    <a:rPr lang="fr-FR" sz="1600" dirty="0">
                      <a:latin typeface="Arial Narrow" pitchFamily="34" charset="0"/>
                    </a:rPr>
                    <a:t> Droite de régression linéaire :  </a:t>
                  </a:r>
                  <a14:m>
                    <m:oMath xmlns:m="http://schemas.openxmlformats.org/officeDocument/2006/math">
                      <m:r>
                        <a:rPr lang="fr-FR" sz="1600" b="0" i="1" smtClean="0">
                          <a:latin typeface="Cambria Math" panose="02040503050406030204" pitchFamily="18" charset="0"/>
                        </a:rPr>
                        <m:t>𝑢</m:t>
                      </m:r>
                      <m:d>
                        <m:dPr>
                          <m:ctrlPr>
                            <a:rPr lang="fr-FR" sz="1600" b="0" i="1" smtClean="0">
                              <a:latin typeface="Cambria Math" panose="02040503050406030204" pitchFamily="18" charset="0"/>
                            </a:rPr>
                          </m:ctrlPr>
                        </m:dPr>
                        <m:e>
                          <m:r>
                            <a:rPr lang="fr-FR" sz="1600" b="0" i="1" smtClean="0">
                              <a:latin typeface="Cambria Math" panose="02040503050406030204" pitchFamily="18" charset="0"/>
                            </a:rPr>
                            <m:t>𝑎</m:t>
                          </m:r>
                        </m:e>
                      </m:d>
                      <m:r>
                        <a:rPr lang="fr-FR" sz="1600" b="0" i="1" smtClean="0">
                          <a:latin typeface="Cambria Math" panose="02040503050406030204" pitchFamily="18" charset="0"/>
                        </a:rPr>
                        <m:t>=</m:t>
                      </m:r>
                      <m:r>
                        <a:rPr lang="fr-FR" sz="1600" b="0" i="1" smtClean="0">
                          <a:latin typeface="Cambria Math" panose="02040503050406030204" pitchFamily="18" charset="0"/>
                          <a:ea typeface="Cambria Math" panose="02040503050406030204" pitchFamily="18" charset="0"/>
                        </a:rPr>
                        <m:t>𝑠</m:t>
                      </m:r>
                      <m:d>
                        <m:dPr>
                          <m:ctrlPr>
                            <a:rPr lang="fr-FR" sz="1600" b="0" i="1" smtClean="0">
                              <a:latin typeface="Cambria Math" panose="02040503050406030204" pitchFamily="18" charset="0"/>
                              <a:ea typeface="Cambria Math" panose="02040503050406030204" pitchFamily="18" charset="0"/>
                            </a:rPr>
                          </m:ctrlPr>
                        </m:dPr>
                        <m:e>
                          <m:r>
                            <a:rPr lang="fr-FR" sz="1600" b="0" i="1" smtClean="0">
                              <a:latin typeface="Cambria Math" panose="02040503050406030204" pitchFamily="18" charset="0"/>
                              <a:ea typeface="Cambria Math" panose="02040503050406030204" pitchFamily="18" charset="0"/>
                            </a:rPr>
                            <m:t>𝑎</m:t>
                          </m:r>
                        </m:e>
                      </m:d>
                    </m:oMath>
                  </a14:m>
                  <a:endParaRPr lang="en-GB" sz="1600" dirty="0">
                    <a:latin typeface="Symbol" pitchFamily="18" charset="2"/>
                  </a:endParaRPr>
                </a:p>
                <a:p>
                  <a:pPr lvl="1" algn="r" eaLnBrk="1" hangingPunct="1">
                    <a:spcBef>
                      <a:spcPts val="300"/>
                    </a:spcBef>
                  </a:pPr>
                  <a:r>
                    <a:rPr lang="en-GB" sz="1600" dirty="0">
                      <a:latin typeface="Times New Roman" pitchFamily="18" charset="0"/>
                    </a:rPr>
                    <a:t> </a:t>
                  </a:r>
                  <a14:m>
                    <m:oMath xmlns:m="http://schemas.openxmlformats.org/officeDocument/2006/math">
                      <m:r>
                        <a:rPr lang="fr-FR" sz="1600" i="1">
                          <a:latin typeface="Cambria Math" panose="02040503050406030204" pitchFamily="18" charset="0"/>
                        </a:rPr>
                        <m:t>𝑢</m:t>
                      </m:r>
                      <m:d>
                        <m:dPr>
                          <m:ctrlPr>
                            <a:rPr lang="fr-FR" sz="1600" i="1">
                              <a:latin typeface="Cambria Math" panose="02040503050406030204" pitchFamily="18" charset="0"/>
                            </a:rPr>
                          </m:ctrlPr>
                        </m:dPr>
                        <m:e>
                          <m:r>
                            <a:rPr lang="fr-FR" sz="1600" b="0" i="1" smtClean="0">
                              <a:latin typeface="Cambria Math" panose="02040503050406030204" pitchFamily="18" charset="0"/>
                            </a:rPr>
                            <m:t>𝑏</m:t>
                          </m:r>
                        </m:e>
                      </m:d>
                      <m:r>
                        <a:rPr lang="fr-FR" sz="1600" i="1">
                          <a:latin typeface="Cambria Math" panose="02040503050406030204" pitchFamily="18" charset="0"/>
                        </a:rPr>
                        <m:t>=</m:t>
                      </m:r>
                      <m:r>
                        <a:rPr lang="fr-FR" sz="1600" b="0" i="1" smtClean="0">
                          <a:latin typeface="Cambria Math" panose="02040503050406030204" pitchFamily="18" charset="0"/>
                          <a:ea typeface="Cambria Math" panose="02040503050406030204" pitchFamily="18" charset="0"/>
                        </a:rPr>
                        <m:t>𝑠</m:t>
                      </m:r>
                      <m:d>
                        <m:dPr>
                          <m:ctrlPr>
                            <a:rPr lang="fr-FR" sz="1600" i="1">
                              <a:latin typeface="Cambria Math" panose="02040503050406030204" pitchFamily="18" charset="0"/>
                              <a:ea typeface="Cambria Math" panose="02040503050406030204" pitchFamily="18" charset="0"/>
                            </a:rPr>
                          </m:ctrlPr>
                        </m:dPr>
                        <m:e>
                          <m:r>
                            <a:rPr lang="fr-FR" sz="1600" b="0" i="1" smtClean="0">
                              <a:latin typeface="Cambria Math" panose="02040503050406030204" pitchFamily="18" charset="0"/>
                              <a:ea typeface="Cambria Math" panose="02040503050406030204" pitchFamily="18" charset="0"/>
                            </a:rPr>
                            <m:t>𝑏</m:t>
                          </m:r>
                        </m:e>
                      </m:d>
                      <m:r>
                        <a:rPr lang="fr-FR" sz="1600" b="0" i="1" smtClean="0">
                          <a:latin typeface="Cambria Math" panose="02040503050406030204" pitchFamily="18" charset="0"/>
                          <a:ea typeface="Cambria Math" panose="02040503050406030204" pitchFamily="18" charset="0"/>
                        </a:rPr>
                        <m:t>        </m:t>
                      </m:r>
                    </m:oMath>
                  </a14:m>
                  <a:endParaRPr lang="fr-FR" sz="3200" dirty="0"/>
                </a:p>
              </p:txBody>
            </p:sp>
          </mc:Choice>
          <mc:Fallback xmlns="">
            <p:sp>
              <p:nvSpPr>
                <p:cNvPr id="62476" name="Text Box 8"/>
                <p:cNvSpPr txBox="1">
                  <a:spLocks noRot="1" noChangeAspect="1" noMove="1" noResize="1" noEditPoints="1" noAdjustHandles="1" noChangeArrowheads="1" noChangeShapeType="1" noTextEdit="1"/>
                </p:cNvSpPr>
                <p:nvPr/>
              </p:nvSpPr>
              <p:spPr bwMode="auto">
                <a:xfrm>
                  <a:off x="-142" y="2079"/>
                  <a:ext cx="2570" cy="774"/>
                </a:xfrm>
                <a:prstGeom prst="rect">
                  <a:avLst/>
                </a:prstGeom>
                <a:blipFill>
                  <a:blip r:embed="rId2"/>
                  <a:stretch>
                    <a:fillRect l="-446"/>
                  </a:stretch>
                </a:blipFill>
                <a:ln w="9525">
                  <a:solidFill>
                    <a:srgbClr val="000000"/>
                  </a:solidFill>
                  <a:miter lim="800000"/>
                  <a:headEnd/>
                  <a:tailEnd/>
                </a:ln>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33805" name="Text Box 9"/>
                <p:cNvSpPr txBox="1">
                  <a:spLocks noChangeArrowheads="1"/>
                </p:cNvSpPr>
                <p:nvPr/>
              </p:nvSpPr>
              <p:spPr bwMode="auto">
                <a:xfrm>
                  <a:off x="3481" y="1999"/>
                  <a:ext cx="3422" cy="769"/>
                </a:xfrm>
                <a:prstGeom prst="rect">
                  <a:avLst/>
                </a:prstGeom>
                <a:solidFill>
                  <a:srgbClr val="FFFFFF"/>
                </a:solidFill>
                <a:ln w="9525">
                  <a:solidFill>
                    <a:srgbClr val="000000"/>
                  </a:solidFill>
                  <a:miter lim="800000"/>
                  <a:headEnd/>
                  <a:tailEnd/>
                </a:ln>
              </p:spPr>
              <p:txBody>
                <a:bodyPr/>
                <a:lstStyle>
                  <a:lvl1pPr marL="457200" indent="-457200" eaLnBrk="0" hangingPunct="0">
                    <a:defRPr sz="2400">
                      <a:solidFill>
                        <a:schemeClr val="tx1"/>
                      </a:solidFill>
                      <a:latin typeface="Tahoma" pitchFamily="34" charset="0"/>
                    </a:defRPr>
                  </a:lvl1pPr>
                  <a:lvl2pPr marL="914400" indent="-45720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marL="179388" indent="-179388" eaLnBrk="1" hangingPunct="1">
                    <a:spcBef>
                      <a:spcPts val="300"/>
                    </a:spcBef>
                    <a:spcAft>
                      <a:spcPts val="300"/>
                    </a:spcAft>
                    <a:buFont typeface="+mj-lt"/>
                    <a:buAutoNum type="arabicParenR"/>
                    <a:defRPr/>
                  </a:pPr>
                  <a:r>
                    <a:rPr lang="fr-FR" sz="1600" dirty="0">
                      <a:latin typeface="Arial Narrow" pitchFamily="34" charset="0"/>
                    </a:rPr>
                    <a:t>Choisir l’intervalle de variation </a:t>
                  </a:r>
                  <a:r>
                    <a:rPr lang="fr-FR" sz="1600" dirty="0">
                      <a:latin typeface="Times New Roman" panose="02020603050405020304" pitchFamily="18" charset="0"/>
                      <a:cs typeface="Times New Roman" panose="02020603050405020304" pitchFamily="18" charset="0"/>
                    </a:rPr>
                    <a:t>[-a ;+a]</a:t>
                  </a:r>
                </a:p>
                <a:p>
                  <a:pPr marL="179388" indent="-179388" eaLnBrk="1" hangingPunct="1">
                    <a:spcBef>
                      <a:spcPts val="300"/>
                    </a:spcBef>
                    <a:spcAft>
                      <a:spcPts val="300"/>
                    </a:spcAft>
                    <a:buFont typeface="+mj-lt"/>
                    <a:buAutoNum type="arabicParenR"/>
                    <a:defRPr/>
                  </a:pPr>
                  <a:r>
                    <a:rPr lang="fr-FR" sz="1600" dirty="0">
                      <a:latin typeface="Arial Narrow" pitchFamily="34" charset="0"/>
                    </a:rPr>
                    <a:t>Choisir la loi de probabilité : </a:t>
                  </a:r>
                  <a14:m>
                    <m:oMath xmlns:m="http://schemas.openxmlformats.org/officeDocument/2006/math">
                      <m:r>
                        <a:rPr lang="fr-FR" sz="1600" i="1">
                          <a:latin typeface="Cambria Math" panose="02040503050406030204" pitchFamily="18" charset="0"/>
                        </a:rPr>
                        <m:t>𝑢</m:t>
                      </m:r>
                      <m:d>
                        <m:dPr>
                          <m:ctrlPr>
                            <a:rPr lang="fr-FR" sz="1600" i="1">
                              <a:latin typeface="Cambria Math" panose="02040503050406030204" pitchFamily="18" charset="0"/>
                            </a:rPr>
                          </m:ctrlPr>
                        </m:dPr>
                        <m:e>
                          <m:r>
                            <a:rPr lang="fr-FR" sz="1600" i="1">
                              <a:latin typeface="Cambria Math" panose="02040503050406030204" pitchFamily="18" charset="0"/>
                            </a:rPr>
                            <m:t>𝑥</m:t>
                          </m:r>
                        </m:e>
                      </m:d>
                      <m:r>
                        <a:rPr lang="fr-FR" sz="1600" i="1">
                          <a:latin typeface="Cambria Math" panose="02040503050406030204" pitchFamily="18" charset="0"/>
                        </a:rPr>
                        <m:t>=</m:t>
                      </m:r>
                      <m:f>
                        <m:fPr>
                          <m:ctrlPr>
                            <a:rPr lang="fr-FR" sz="1600" i="1">
                              <a:latin typeface="Cambria Math" panose="02040503050406030204" pitchFamily="18" charset="0"/>
                            </a:rPr>
                          </m:ctrlPr>
                        </m:fPr>
                        <m:num>
                          <m:r>
                            <a:rPr lang="fr-FR" sz="1600" b="0" i="1" smtClean="0">
                              <a:latin typeface="Cambria Math" panose="02040503050406030204" pitchFamily="18" charset="0"/>
                            </a:rPr>
                            <m:t>𝑎</m:t>
                          </m:r>
                        </m:num>
                        <m:den>
                          <m:r>
                            <a:rPr lang="fr-FR" sz="1600" b="0" i="1" smtClean="0">
                              <a:latin typeface="Cambria Math" panose="02040503050406030204" pitchFamily="18" charset="0"/>
                            </a:rPr>
                            <m:t>3</m:t>
                          </m:r>
                        </m:den>
                      </m:f>
                    </m:oMath>
                  </a14:m>
                  <a:r>
                    <a:rPr lang="fr-FR" sz="1600" dirty="0">
                      <a:latin typeface="Times New Roman" pitchFamily="18" charset="0"/>
                    </a:rPr>
                    <a:t>  ; </a:t>
                  </a:r>
                  <a14:m>
                    <m:oMath xmlns:m="http://schemas.openxmlformats.org/officeDocument/2006/math">
                      <m:r>
                        <a:rPr lang="fr-FR" sz="1600" i="1">
                          <a:latin typeface="Cambria Math" panose="02040503050406030204" pitchFamily="18" charset="0"/>
                        </a:rPr>
                        <m:t>𝑢</m:t>
                      </m:r>
                      <m:d>
                        <m:dPr>
                          <m:ctrlPr>
                            <a:rPr lang="fr-FR" sz="1600" i="1">
                              <a:latin typeface="Cambria Math" panose="02040503050406030204" pitchFamily="18" charset="0"/>
                            </a:rPr>
                          </m:ctrlPr>
                        </m:dPr>
                        <m:e>
                          <m:r>
                            <a:rPr lang="fr-FR" sz="1600" i="1">
                              <a:latin typeface="Cambria Math" panose="02040503050406030204" pitchFamily="18" charset="0"/>
                            </a:rPr>
                            <m:t>𝑥</m:t>
                          </m:r>
                        </m:e>
                      </m:d>
                      <m:r>
                        <a:rPr lang="fr-FR" sz="1600" i="1">
                          <a:latin typeface="Cambria Math" panose="02040503050406030204" pitchFamily="18" charset="0"/>
                        </a:rPr>
                        <m:t>=</m:t>
                      </m:r>
                      <m:f>
                        <m:fPr>
                          <m:ctrlPr>
                            <a:rPr lang="fr-FR" sz="1600" i="1">
                              <a:latin typeface="Cambria Math" panose="02040503050406030204" pitchFamily="18" charset="0"/>
                            </a:rPr>
                          </m:ctrlPr>
                        </m:fPr>
                        <m:num>
                          <m:r>
                            <a:rPr lang="fr-FR" sz="1600" i="1">
                              <a:latin typeface="Cambria Math" panose="02040503050406030204" pitchFamily="18" charset="0"/>
                            </a:rPr>
                            <m:t>𝑎</m:t>
                          </m:r>
                        </m:num>
                        <m:den>
                          <m:rad>
                            <m:radPr>
                              <m:degHide m:val="on"/>
                              <m:ctrlPr>
                                <a:rPr lang="fr-FR" sz="1600" i="1">
                                  <a:latin typeface="Cambria Math" panose="02040503050406030204" pitchFamily="18" charset="0"/>
                                </a:rPr>
                              </m:ctrlPr>
                            </m:radPr>
                            <m:deg/>
                            <m:e>
                              <m:r>
                                <a:rPr lang="fr-FR" sz="1600" i="1">
                                  <a:latin typeface="Cambria Math" panose="02040503050406030204" pitchFamily="18" charset="0"/>
                                </a:rPr>
                                <m:t>3</m:t>
                              </m:r>
                            </m:e>
                          </m:rad>
                        </m:den>
                      </m:f>
                    </m:oMath>
                  </a14:m>
                  <a:r>
                    <a:rPr lang="fr-FR" sz="1600" i="1" dirty="0">
                      <a:latin typeface="Times New Roman" pitchFamily="18" charset="0"/>
                    </a:rPr>
                    <a:t> ; </a:t>
                  </a:r>
                  <a14:m>
                    <m:oMath xmlns:m="http://schemas.openxmlformats.org/officeDocument/2006/math">
                      <m:r>
                        <a:rPr lang="fr-FR" sz="1600" i="1">
                          <a:latin typeface="Cambria Math" panose="02040503050406030204" pitchFamily="18" charset="0"/>
                        </a:rPr>
                        <m:t>𝑢</m:t>
                      </m:r>
                      <m:d>
                        <m:dPr>
                          <m:ctrlPr>
                            <a:rPr lang="fr-FR" sz="1600" i="1">
                              <a:latin typeface="Cambria Math" panose="02040503050406030204" pitchFamily="18" charset="0"/>
                            </a:rPr>
                          </m:ctrlPr>
                        </m:dPr>
                        <m:e>
                          <m:r>
                            <a:rPr lang="fr-FR" sz="1600" i="1">
                              <a:latin typeface="Cambria Math" panose="02040503050406030204" pitchFamily="18" charset="0"/>
                            </a:rPr>
                            <m:t>𝑥</m:t>
                          </m:r>
                        </m:e>
                      </m:d>
                      <m:r>
                        <a:rPr lang="fr-FR" sz="1600" i="1">
                          <a:latin typeface="Cambria Math" panose="02040503050406030204" pitchFamily="18" charset="0"/>
                        </a:rPr>
                        <m:t>=</m:t>
                      </m:r>
                      <m:f>
                        <m:fPr>
                          <m:ctrlPr>
                            <a:rPr lang="fr-FR" sz="1600" i="1">
                              <a:latin typeface="Cambria Math" panose="02040503050406030204" pitchFamily="18" charset="0"/>
                            </a:rPr>
                          </m:ctrlPr>
                        </m:fPr>
                        <m:num>
                          <m:r>
                            <a:rPr lang="fr-FR" sz="1600" i="1">
                              <a:latin typeface="Cambria Math" panose="02040503050406030204" pitchFamily="18" charset="0"/>
                            </a:rPr>
                            <m:t>𝑎</m:t>
                          </m:r>
                        </m:num>
                        <m:den>
                          <m:rad>
                            <m:radPr>
                              <m:degHide m:val="on"/>
                              <m:ctrlPr>
                                <a:rPr lang="fr-FR" sz="1600" i="1">
                                  <a:latin typeface="Cambria Math" panose="02040503050406030204" pitchFamily="18" charset="0"/>
                                </a:rPr>
                              </m:ctrlPr>
                            </m:radPr>
                            <m:deg/>
                            <m:e>
                              <m:r>
                                <a:rPr lang="fr-FR" sz="1600" b="0" i="1" smtClean="0">
                                  <a:latin typeface="Cambria Math" panose="02040503050406030204" pitchFamily="18" charset="0"/>
                                </a:rPr>
                                <m:t>2</m:t>
                              </m:r>
                            </m:e>
                          </m:rad>
                        </m:den>
                      </m:f>
                    </m:oMath>
                  </a14:m>
                  <a:endParaRPr lang="fr-FR" sz="1600" dirty="0">
                    <a:latin typeface="Times New Roman" pitchFamily="18" charset="0"/>
                  </a:endParaRPr>
                </a:p>
              </p:txBody>
            </p:sp>
          </mc:Choice>
          <mc:Fallback xmlns="">
            <p:sp>
              <p:nvSpPr>
                <p:cNvPr id="33805" name="Text Box 9"/>
                <p:cNvSpPr txBox="1">
                  <a:spLocks noRot="1" noChangeAspect="1" noMove="1" noResize="1" noEditPoints="1" noAdjustHandles="1" noChangeArrowheads="1" noChangeShapeType="1" noTextEdit="1"/>
                </p:cNvSpPr>
                <p:nvPr/>
              </p:nvSpPr>
              <p:spPr bwMode="auto">
                <a:xfrm>
                  <a:off x="3481" y="1999"/>
                  <a:ext cx="3422" cy="769"/>
                </a:xfrm>
                <a:prstGeom prst="rect">
                  <a:avLst/>
                </a:prstGeom>
                <a:blipFill>
                  <a:blip r:embed="rId3"/>
                  <a:stretch>
                    <a:fillRect l="-336" t="-990"/>
                  </a:stretch>
                </a:blipFill>
                <a:ln w="9525">
                  <a:solidFill>
                    <a:srgbClr val="000000"/>
                  </a:solidFill>
                  <a:miter lim="800000"/>
                  <a:headEnd/>
                  <a:tailEnd/>
                </a:ln>
              </p:spPr>
              <p:txBody>
                <a:bodyPr/>
                <a:lstStyle/>
                <a:p>
                  <a:r>
                    <a:rPr lang="fr-FR">
                      <a:noFill/>
                    </a:rPr>
                    <a:t> </a:t>
                  </a:r>
                </a:p>
              </p:txBody>
            </p:sp>
          </mc:Fallback>
        </mc:AlternateContent>
        <p:sp>
          <p:nvSpPr>
            <p:cNvPr id="62478" name="Text Box 10"/>
            <p:cNvSpPr txBox="1">
              <a:spLocks noChangeArrowheads="1"/>
            </p:cNvSpPr>
            <p:nvPr/>
          </p:nvSpPr>
          <p:spPr bwMode="auto">
            <a:xfrm>
              <a:off x="1391" y="1367"/>
              <a:ext cx="312" cy="1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fr-FR" sz="1400" b="1" i="1">
                  <a:latin typeface="Times New Roman" pitchFamily="18" charset="0"/>
                </a:rPr>
                <a:t>oui</a:t>
              </a:r>
              <a:endParaRPr lang="fr-FR" sz="2800"/>
            </a:p>
          </p:txBody>
        </p:sp>
        <p:sp>
          <p:nvSpPr>
            <p:cNvPr id="62479" name="Text Box 11"/>
            <p:cNvSpPr txBox="1">
              <a:spLocks noChangeArrowheads="1"/>
            </p:cNvSpPr>
            <p:nvPr/>
          </p:nvSpPr>
          <p:spPr bwMode="auto">
            <a:xfrm>
              <a:off x="4040" y="1374"/>
              <a:ext cx="412" cy="1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fr-FR" sz="1400" b="1" i="1">
                  <a:latin typeface="Times New Roman" pitchFamily="18" charset="0"/>
                </a:rPr>
                <a:t>non</a:t>
              </a:r>
              <a:endParaRPr lang="fr-FR" sz="2800"/>
            </a:p>
          </p:txBody>
        </p:sp>
        <p:sp>
          <p:nvSpPr>
            <p:cNvPr id="62480" name="Line 12"/>
            <p:cNvSpPr>
              <a:spLocks noChangeShapeType="1"/>
            </p:cNvSpPr>
            <p:nvPr/>
          </p:nvSpPr>
          <p:spPr bwMode="auto">
            <a:xfrm flipH="1">
              <a:off x="1302" y="1531"/>
              <a:ext cx="435"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GB"/>
            </a:p>
          </p:txBody>
        </p:sp>
        <p:sp>
          <p:nvSpPr>
            <p:cNvPr id="62481" name="Line 13"/>
            <p:cNvSpPr>
              <a:spLocks noChangeShapeType="1"/>
            </p:cNvSpPr>
            <p:nvPr/>
          </p:nvSpPr>
          <p:spPr bwMode="auto">
            <a:xfrm>
              <a:off x="4040" y="1531"/>
              <a:ext cx="576" cy="5"/>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GB"/>
            </a:p>
          </p:txBody>
        </p:sp>
        <p:sp>
          <p:nvSpPr>
            <p:cNvPr id="62482" name="Freeform 14"/>
            <p:cNvSpPr>
              <a:spLocks/>
            </p:cNvSpPr>
            <p:nvPr/>
          </p:nvSpPr>
          <p:spPr bwMode="auto">
            <a:xfrm flipH="1">
              <a:off x="982" y="1712"/>
              <a:ext cx="29" cy="367"/>
            </a:xfrm>
            <a:custGeom>
              <a:avLst/>
              <a:gdLst>
                <a:gd name="T0" fmla="*/ 0 w 1050"/>
                <a:gd name="T1" fmla="*/ 0 h 680"/>
                <a:gd name="T2" fmla="*/ 0 w 1050"/>
                <a:gd name="T3" fmla="*/ 1 h 680"/>
                <a:gd name="T4" fmla="*/ 0 w 1050"/>
                <a:gd name="T5" fmla="*/ 1 h 680"/>
                <a:gd name="T6" fmla="*/ 0 w 1050"/>
                <a:gd name="T7" fmla="*/ 1 h 680"/>
                <a:gd name="T8" fmla="*/ 0 60000 65536"/>
                <a:gd name="T9" fmla="*/ 0 60000 65536"/>
                <a:gd name="T10" fmla="*/ 0 60000 65536"/>
                <a:gd name="T11" fmla="*/ 0 60000 65536"/>
                <a:gd name="T12" fmla="*/ 0 w 1050"/>
                <a:gd name="T13" fmla="*/ 0 h 680"/>
                <a:gd name="T14" fmla="*/ 1050 w 1050"/>
                <a:gd name="T15" fmla="*/ 680 h 680"/>
              </a:gdLst>
              <a:ahLst/>
              <a:cxnLst>
                <a:cxn ang="T8">
                  <a:pos x="T0" y="T1"/>
                </a:cxn>
                <a:cxn ang="T9">
                  <a:pos x="T2" y="T3"/>
                </a:cxn>
                <a:cxn ang="T10">
                  <a:pos x="T4" y="T5"/>
                </a:cxn>
                <a:cxn ang="T11">
                  <a:pos x="T6" y="T7"/>
                </a:cxn>
              </a:cxnLst>
              <a:rect l="T12" t="T13" r="T14" b="T15"/>
              <a:pathLst>
                <a:path w="1050" h="680">
                  <a:moveTo>
                    <a:pt x="0" y="0"/>
                  </a:moveTo>
                  <a:lnTo>
                    <a:pt x="0" y="275"/>
                  </a:lnTo>
                  <a:lnTo>
                    <a:pt x="1050" y="275"/>
                  </a:lnTo>
                  <a:lnTo>
                    <a:pt x="1050" y="680"/>
                  </a:lnTo>
                </a:path>
              </a:pathLst>
            </a:custGeom>
            <a:noFill/>
            <a:ln w="9525" cap="flat" cmpd="sng">
              <a:solidFill>
                <a:srgbClr val="000000"/>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62483" name="Freeform 15"/>
            <p:cNvSpPr>
              <a:spLocks/>
            </p:cNvSpPr>
            <p:nvPr/>
          </p:nvSpPr>
          <p:spPr bwMode="auto">
            <a:xfrm>
              <a:off x="4868" y="1706"/>
              <a:ext cx="29" cy="285"/>
            </a:xfrm>
            <a:custGeom>
              <a:avLst/>
              <a:gdLst>
                <a:gd name="T0" fmla="*/ 0 w 1590"/>
                <a:gd name="T1" fmla="*/ 0 h 590"/>
                <a:gd name="T2" fmla="*/ 0 w 1590"/>
                <a:gd name="T3" fmla="*/ 1 h 590"/>
                <a:gd name="T4" fmla="*/ 0 w 1590"/>
                <a:gd name="T5" fmla="*/ 1 h 590"/>
                <a:gd name="T6" fmla="*/ 0 w 1590"/>
                <a:gd name="T7" fmla="*/ 1 h 590"/>
                <a:gd name="T8" fmla="*/ 0 60000 65536"/>
                <a:gd name="T9" fmla="*/ 0 60000 65536"/>
                <a:gd name="T10" fmla="*/ 0 60000 65536"/>
                <a:gd name="T11" fmla="*/ 0 60000 65536"/>
                <a:gd name="T12" fmla="*/ 0 w 1590"/>
                <a:gd name="T13" fmla="*/ 0 h 590"/>
                <a:gd name="T14" fmla="*/ 1590 w 1590"/>
                <a:gd name="T15" fmla="*/ 590 h 590"/>
              </a:gdLst>
              <a:ahLst/>
              <a:cxnLst>
                <a:cxn ang="T8">
                  <a:pos x="T0" y="T1"/>
                </a:cxn>
                <a:cxn ang="T9">
                  <a:pos x="T2" y="T3"/>
                </a:cxn>
                <a:cxn ang="T10">
                  <a:pos x="T4" y="T5"/>
                </a:cxn>
                <a:cxn ang="T11">
                  <a:pos x="T6" y="T7"/>
                </a:cxn>
              </a:cxnLst>
              <a:rect l="T12" t="T13" r="T14" b="T15"/>
              <a:pathLst>
                <a:path w="1590" h="590">
                  <a:moveTo>
                    <a:pt x="1590" y="0"/>
                  </a:moveTo>
                  <a:lnTo>
                    <a:pt x="1590" y="275"/>
                  </a:lnTo>
                  <a:lnTo>
                    <a:pt x="0" y="275"/>
                  </a:lnTo>
                  <a:lnTo>
                    <a:pt x="0" y="590"/>
                  </a:lnTo>
                </a:path>
              </a:pathLst>
            </a:custGeom>
            <a:noFill/>
            <a:ln w="9525" cap="flat" cmpd="sng">
              <a:solidFill>
                <a:srgbClr val="000000"/>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en-GB"/>
            </a:p>
          </p:txBody>
        </p:sp>
      </p:grpSp>
      <p:sp>
        <p:nvSpPr>
          <p:cNvPr id="241680" name="Rectangle 16"/>
          <p:cNvSpPr>
            <a:spLocks noChangeArrowheads="1"/>
          </p:cNvSpPr>
          <p:nvPr/>
        </p:nvSpPr>
        <p:spPr bwMode="auto">
          <a:xfrm>
            <a:off x="1148591" y="4162846"/>
            <a:ext cx="10003109" cy="14234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tIns="152352" bIns="38088" anchor="ctr">
            <a:spAutoFit/>
          </a:bodyPr>
          <a:lstStyle/>
          <a:p>
            <a:pPr>
              <a:defRPr/>
            </a:pPr>
            <a:r>
              <a:rPr lang="fr-FR" sz="1600" i="1" dirty="0">
                <a:solidFill>
                  <a:srgbClr val="FF2D80"/>
                </a:solidFill>
                <a:latin typeface="Arial" charset="0"/>
                <a:cs typeface="Arial" charset="0"/>
              </a:rPr>
              <a:t>Cependant….</a:t>
            </a:r>
            <a:endParaRPr lang="fr-FR" sz="1600" dirty="0">
              <a:solidFill>
                <a:srgbClr val="FF2D80"/>
              </a:solidFill>
              <a:latin typeface="Arial" charset="0"/>
              <a:cs typeface="Arial" charset="0"/>
            </a:endParaRPr>
          </a:p>
          <a:p>
            <a:pPr marL="285750" indent="-285750">
              <a:buFont typeface="Arial" pitchFamily="34" charset="0"/>
              <a:buChar char="•"/>
              <a:defRPr/>
            </a:pPr>
            <a:r>
              <a:rPr lang="fr-FR" sz="1600" i="1" dirty="0">
                <a:solidFill>
                  <a:srgbClr val="FF2D80"/>
                </a:solidFill>
                <a:latin typeface="Arial" charset="0"/>
                <a:cs typeface="Arial" charset="0"/>
              </a:rPr>
              <a:t>Une méthode de type B se fondant sur une longue expérience peut être préférable à une répétition qui ne respecte pas réellement les conditions de répétabilité. </a:t>
            </a:r>
          </a:p>
          <a:p>
            <a:pPr marL="285750" indent="-285750">
              <a:buFont typeface="Arial" pitchFamily="34" charset="0"/>
              <a:buChar char="•"/>
              <a:defRPr/>
            </a:pPr>
            <a:r>
              <a:rPr lang="fr-FR" sz="1600" i="1" dirty="0">
                <a:solidFill>
                  <a:srgbClr val="FF2D80"/>
                </a:solidFill>
                <a:latin typeface="Arial" charset="0"/>
                <a:cs typeface="Arial" charset="0"/>
              </a:rPr>
              <a:t>Et inversement, si on possède trop peu d’information, seules les répétitions répétables permettent d’évaluer correctement l’incertitude.</a:t>
            </a:r>
          </a:p>
        </p:txBody>
      </p:sp>
      <p:graphicFrame>
        <p:nvGraphicFramePr>
          <p:cNvPr id="21" name="Tableau 20"/>
          <p:cNvGraphicFramePr>
            <a:graphicFrameLocks noGrp="1"/>
          </p:cNvGraphicFramePr>
          <p:nvPr>
            <p:extLst>
              <p:ext uri="{D42A27DB-BD31-4B8C-83A1-F6EECF244321}">
                <p14:modId xmlns:p14="http://schemas.microsoft.com/office/powerpoint/2010/main" val="1432969416"/>
              </p:ext>
            </p:extLst>
          </p:nvPr>
        </p:nvGraphicFramePr>
        <p:xfrm>
          <a:off x="1148589" y="5744503"/>
          <a:ext cx="10003111" cy="808990"/>
        </p:xfrm>
        <a:graphic>
          <a:graphicData uri="http://schemas.openxmlformats.org/drawingml/2006/table">
            <a:tbl>
              <a:tblPr firstRow="1" firstCol="1" bandRow="1">
                <a:tableStyleId>{5C22544A-7EE6-4342-B048-85BDC9FD1C3A}</a:tableStyleId>
              </a:tblPr>
              <a:tblGrid>
                <a:gridCol w="1349416">
                  <a:extLst>
                    <a:ext uri="{9D8B030D-6E8A-4147-A177-3AD203B41FA5}">
                      <a16:colId xmlns:a16="http://schemas.microsoft.com/office/drawing/2014/main" val="20000"/>
                    </a:ext>
                  </a:extLst>
                </a:gridCol>
                <a:gridCol w="1091401">
                  <a:extLst>
                    <a:ext uri="{9D8B030D-6E8A-4147-A177-3AD203B41FA5}">
                      <a16:colId xmlns:a16="http://schemas.microsoft.com/office/drawing/2014/main" val="20001"/>
                    </a:ext>
                  </a:extLst>
                </a:gridCol>
                <a:gridCol w="670870">
                  <a:extLst>
                    <a:ext uri="{9D8B030D-6E8A-4147-A177-3AD203B41FA5}">
                      <a16:colId xmlns:a16="http://schemas.microsoft.com/office/drawing/2014/main" val="20002"/>
                    </a:ext>
                  </a:extLst>
                </a:gridCol>
                <a:gridCol w="1388428">
                  <a:extLst>
                    <a:ext uri="{9D8B030D-6E8A-4147-A177-3AD203B41FA5}">
                      <a16:colId xmlns:a16="http://schemas.microsoft.com/office/drawing/2014/main" val="20003"/>
                    </a:ext>
                  </a:extLst>
                </a:gridCol>
                <a:gridCol w="1557452">
                  <a:extLst>
                    <a:ext uri="{9D8B030D-6E8A-4147-A177-3AD203B41FA5}">
                      <a16:colId xmlns:a16="http://schemas.microsoft.com/office/drawing/2014/main" val="20004"/>
                    </a:ext>
                  </a:extLst>
                </a:gridCol>
                <a:gridCol w="1376470">
                  <a:extLst>
                    <a:ext uri="{9D8B030D-6E8A-4147-A177-3AD203B41FA5}">
                      <a16:colId xmlns:a16="http://schemas.microsoft.com/office/drawing/2014/main" val="20005"/>
                    </a:ext>
                  </a:extLst>
                </a:gridCol>
                <a:gridCol w="1370500">
                  <a:extLst>
                    <a:ext uri="{9D8B030D-6E8A-4147-A177-3AD203B41FA5}">
                      <a16:colId xmlns:a16="http://schemas.microsoft.com/office/drawing/2014/main" val="20006"/>
                    </a:ext>
                  </a:extLst>
                </a:gridCol>
                <a:gridCol w="1198574">
                  <a:extLst>
                    <a:ext uri="{9D8B030D-6E8A-4147-A177-3AD203B41FA5}">
                      <a16:colId xmlns:a16="http://schemas.microsoft.com/office/drawing/2014/main" val="20007"/>
                    </a:ext>
                  </a:extLst>
                </a:gridCol>
              </a:tblGrid>
              <a:tr h="628650">
                <a:tc>
                  <a:txBody>
                    <a:bodyPr/>
                    <a:lstStyle/>
                    <a:p>
                      <a:pPr algn="ctr">
                        <a:spcAft>
                          <a:spcPts val="0"/>
                        </a:spcAft>
                      </a:pPr>
                      <a:r>
                        <a:rPr lang="fr-FR" sz="1050" dirty="0" err="1">
                          <a:solidFill>
                            <a:schemeClr val="bg1"/>
                          </a:solidFill>
                          <a:effectLst/>
                        </a:rPr>
                        <a:t>Mesurande</a:t>
                      </a:r>
                      <a:r>
                        <a:rPr lang="fr-FR" sz="1050" dirty="0">
                          <a:solidFill>
                            <a:schemeClr val="bg1"/>
                          </a:solidFill>
                          <a:effectLst/>
                        </a:rPr>
                        <a:t> ou paramètre étudié</a:t>
                      </a:r>
                      <a:endParaRPr lang="fr-FR" sz="1050" dirty="0">
                        <a:solidFill>
                          <a:schemeClr val="bg1"/>
                        </a:solidFill>
                        <a:effectLst/>
                        <a:latin typeface="Arial"/>
                        <a:ea typeface="Times New Roman"/>
                      </a:endParaRPr>
                    </a:p>
                  </a:txBody>
                  <a:tcPr marL="44450" marR="44450" marT="0" marB="0" anchor="ctr">
                    <a:solidFill>
                      <a:srgbClr val="FF2D80"/>
                    </a:solidFill>
                  </a:tcPr>
                </a:tc>
                <a:tc>
                  <a:txBody>
                    <a:bodyPr/>
                    <a:lstStyle/>
                    <a:p>
                      <a:pPr marL="0" algn="ctr" defTabSz="914400" rtl="0" eaLnBrk="1" latinLnBrk="0" hangingPunct="1">
                        <a:spcAft>
                          <a:spcPts val="0"/>
                        </a:spcAft>
                      </a:pPr>
                      <a:r>
                        <a:rPr lang="fr-FR" sz="1050" b="1" kern="1200" dirty="0">
                          <a:solidFill>
                            <a:schemeClr val="bg1"/>
                          </a:solidFill>
                          <a:effectLst/>
                          <a:latin typeface="+mn-lt"/>
                          <a:ea typeface="+mn-ea"/>
                          <a:cs typeface="+mn-cs"/>
                        </a:rPr>
                        <a:t>Valeur moyenne</a:t>
                      </a:r>
                    </a:p>
                  </a:txBody>
                  <a:tcPr marL="44450" marR="44450" marT="0" marB="0" anchor="ctr">
                    <a:solidFill>
                      <a:srgbClr val="FF2D80"/>
                    </a:solidFill>
                  </a:tcPr>
                </a:tc>
                <a:tc>
                  <a:txBody>
                    <a:bodyPr/>
                    <a:lstStyle/>
                    <a:p>
                      <a:pPr marL="0" algn="ctr" defTabSz="914400" rtl="0" eaLnBrk="1" latinLnBrk="0" hangingPunct="1">
                        <a:spcAft>
                          <a:spcPts val="0"/>
                        </a:spcAft>
                      </a:pPr>
                      <a:r>
                        <a:rPr lang="fr-FR" sz="1050" b="1" kern="1200" dirty="0">
                          <a:solidFill>
                            <a:schemeClr val="bg1"/>
                          </a:solidFill>
                          <a:effectLst/>
                          <a:latin typeface="+mn-lt"/>
                          <a:ea typeface="+mn-ea"/>
                          <a:cs typeface="+mn-cs"/>
                        </a:rPr>
                        <a:t>Unité</a:t>
                      </a:r>
                    </a:p>
                  </a:txBody>
                  <a:tcPr marL="44450" marR="44450" marT="0" marB="0" anchor="ctr">
                    <a:solidFill>
                      <a:srgbClr val="FF2D80"/>
                    </a:solidFill>
                  </a:tcPr>
                </a:tc>
                <a:tc>
                  <a:txBody>
                    <a:bodyPr/>
                    <a:lstStyle/>
                    <a:p>
                      <a:pPr marL="0" algn="ctr" defTabSz="914400" rtl="0" eaLnBrk="1" latinLnBrk="0" hangingPunct="1">
                        <a:spcAft>
                          <a:spcPts val="0"/>
                        </a:spcAft>
                      </a:pPr>
                      <a:r>
                        <a:rPr lang="fr-FR" sz="1050" b="1" kern="1200" dirty="0">
                          <a:solidFill>
                            <a:schemeClr val="bg1"/>
                          </a:solidFill>
                          <a:effectLst/>
                          <a:latin typeface="+mn-lt"/>
                          <a:ea typeface="+mn-ea"/>
                          <a:cs typeface="+mn-cs"/>
                        </a:rPr>
                        <a:t>Source d'incertitude</a:t>
                      </a:r>
                    </a:p>
                  </a:txBody>
                  <a:tcPr marL="44450" marR="44450" marT="0" marB="0" anchor="ctr">
                    <a:solidFill>
                      <a:srgbClr val="FF2D80"/>
                    </a:solidFill>
                  </a:tcPr>
                </a:tc>
                <a:tc>
                  <a:txBody>
                    <a:bodyPr/>
                    <a:lstStyle/>
                    <a:p>
                      <a:pPr marL="0" algn="ctr" defTabSz="914400" rtl="0" eaLnBrk="1" latinLnBrk="0" hangingPunct="1">
                        <a:spcAft>
                          <a:spcPts val="0"/>
                        </a:spcAft>
                      </a:pPr>
                      <a:r>
                        <a:rPr lang="fr-FR" sz="1050" b="1" kern="1200" dirty="0">
                          <a:solidFill>
                            <a:schemeClr val="bg1"/>
                          </a:solidFill>
                          <a:effectLst/>
                          <a:latin typeface="+mn-lt"/>
                          <a:ea typeface="+mn-ea"/>
                          <a:cs typeface="+mn-cs"/>
                        </a:rPr>
                        <a:t>Méthode d'évaluation : type A / type B</a:t>
                      </a:r>
                    </a:p>
                  </a:txBody>
                  <a:tcPr marL="44450" marR="44450" marT="0" marB="0" anchor="ctr">
                    <a:solidFill>
                      <a:srgbClr val="FF2D80"/>
                    </a:solidFill>
                  </a:tcPr>
                </a:tc>
                <a:tc>
                  <a:txBody>
                    <a:bodyPr/>
                    <a:lstStyle/>
                    <a:p>
                      <a:pPr marL="0" algn="ctr" defTabSz="914400" rtl="0" eaLnBrk="1" latinLnBrk="0" hangingPunct="1">
                        <a:spcAft>
                          <a:spcPts val="0"/>
                        </a:spcAft>
                      </a:pPr>
                      <a:r>
                        <a:rPr lang="fr-FR" sz="1050" b="1" kern="1200" dirty="0">
                          <a:solidFill>
                            <a:schemeClr val="bg1"/>
                          </a:solidFill>
                          <a:effectLst/>
                          <a:latin typeface="+mn-lt"/>
                          <a:ea typeface="+mn-ea"/>
                          <a:cs typeface="+mn-cs"/>
                        </a:rPr>
                        <a:t>Loi choisie : </a:t>
                      </a:r>
                    </a:p>
                    <a:p>
                      <a:pPr marL="0" algn="ctr" defTabSz="914400" rtl="0" eaLnBrk="1" latinLnBrk="0" hangingPunct="1">
                        <a:spcAft>
                          <a:spcPts val="0"/>
                        </a:spcAft>
                      </a:pPr>
                      <a:r>
                        <a:rPr lang="fr-FR" sz="1050" b="1" kern="1200" dirty="0">
                          <a:solidFill>
                            <a:schemeClr val="bg1"/>
                          </a:solidFill>
                          <a:effectLst/>
                          <a:latin typeface="+mn-lt"/>
                          <a:ea typeface="+mn-ea"/>
                          <a:cs typeface="+mn-cs"/>
                        </a:rPr>
                        <a:t>normale, uniforme, …?</a:t>
                      </a:r>
                    </a:p>
                  </a:txBody>
                  <a:tcPr marL="44450" marR="44450" marT="0" marB="0" anchor="ctr">
                    <a:solidFill>
                      <a:srgbClr val="FF2D80"/>
                    </a:solidFill>
                  </a:tcPr>
                </a:tc>
                <a:tc>
                  <a:txBody>
                    <a:bodyPr/>
                    <a:lstStyle/>
                    <a:p>
                      <a:pPr marL="0" algn="ctr" defTabSz="914400" rtl="0" eaLnBrk="1" latinLnBrk="0" hangingPunct="1">
                        <a:spcAft>
                          <a:spcPts val="0"/>
                        </a:spcAft>
                      </a:pPr>
                      <a:r>
                        <a:rPr lang="fr-FR" sz="1050" b="1" kern="1200" dirty="0">
                          <a:solidFill>
                            <a:schemeClr val="bg1"/>
                          </a:solidFill>
                          <a:effectLst/>
                          <a:latin typeface="+mn-lt"/>
                          <a:ea typeface="+mn-ea"/>
                          <a:cs typeface="+mn-cs"/>
                        </a:rPr>
                        <a:t>S      OU </a:t>
                      </a:r>
                    </a:p>
                    <a:p>
                      <a:pPr marL="0" algn="ctr" defTabSz="914400" rtl="0" eaLnBrk="1" latinLnBrk="0" hangingPunct="1">
                        <a:spcAft>
                          <a:spcPts val="0"/>
                        </a:spcAft>
                      </a:pPr>
                      <a:r>
                        <a:rPr lang="fr-FR" sz="1050" b="1" kern="1200" dirty="0">
                          <a:solidFill>
                            <a:schemeClr val="bg1"/>
                          </a:solidFill>
                          <a:effectLst/>
                          <a:latin typeface="+mn-lt"/>
                          <a:ea typeface="+mn-ea"/>
                          <a:cs typeface="+mn-cs"/>
                        </a:rPr>
                        <a:t>valeur de la demi-étendue a</a:t>
                      </a:r>
                    </a:p>
                  </a:txBody>
                  <a:tcPr marL="44450" marR="44450" marT="0" marB="0" anchor="ctr">
                    <a:solidFill>
                      <a:srgbClr val="FF2D80"/>
                    </a:solidFill>
                  </a:tcPr>
                </a:tc>
                <a:tc>
                  <a:txBody>
                    <a:bodyPr/>
                    <a:lstStyle/>
                    <a:p>
                      <a:pPr marL="0" algn="ctr" defTabSz="914400" rtl="0" eaLnBrk="1" latinLnBrk="0" hangingPunct="1">
                        <a:spcAft>
                          <a:spcPts val="0"/>
                        </a:spcAft>
                      </a:pPr>
                      <a:r>
                        <a:rPr lang="fr-FR" sz="1050" b="1" kern="1200" dirty="0">
                          <a:solidFill>
                            <a:schemeClr val="bg1"/>
                          </a:solidFill>
                          <a:effectLst/>
                          <a:latin typeface="+mn-lt"/>
                          <a:ea typeface="+mn-ea"/>
                          <a:cs typeface="+mn-cs"/>
                        </a:rPr>
                        <a:t>Incertitude u(x)</a:t>
                      </a:r>
                    </a:p>
                  </a:txBody>
                  <a:tcPr marL="44450" marR="44450" marT="0" marB="0" anchor="ctr">
                    <a:solidFill>
                      <a:srgbClr val="FF2D80"/>
                    </a:solidFill>
                  </a:tcPr>
                </a:tc>
                <a:extLst>
                  <a:ext uri="{0D108BD9-81ED-4DB2-BD59-A6C34878D82A}">
                    <a16:rowId xmlns:a16="http://schemas.microsoft.com/office/drawing/2014/main" val="10000"/>
                  </a:ext>
                </a:extLst>
              </a:tr>
              <a:tr h="180340">
                <a:tc>
                  <a:txBody>
                    <a:bodyPr/>
                    <a:lstStyle/>
                    <a:p>
                      <a:pPr algn="ctr">
                        <a:spcAft>
                          <a:spcPts val="0"/>
                        </a:spcAft>
                      </a:pPr>
                      <a:r>
                        <a:rPr lang="fr-FR" sz="1100" dirty="0">
                          <a:solidFill>
                            <a:schemeClr val="tx1"/>
                          </a:solidFill>
                          <a:effectLst/>
                        </a:rPr>
                        <a:t> x</a:t>
                      </a:r>
                      <a:endParaRPr lang="fr-FR" sz="1100" dirty="0">
                        <a:solidFill>
                          <a:schemeClr val="tx1"/>
                        </a:solidFill>
                        <a:effectLst/>
                        <a:latin typeface="Arial"/>
                        <a:ea typeface="Times New Roman"/>
                      </a:endParaRPr>
                    </a:p>
                  </a:txBody>
                  <a:tcPr marL="44450" marR="44450" marT="0" marB="0" anchor="ctr">
                    <a:solidFill>
                      <a:schemeClr val="bg1">
                        <a:lumMod val="85000"/>
                      </a:schemeClr>
                    </a:solidFill>
                  </a:tcPr>
                </a:tc>
                <a:tc>
                  <a:txBody>
                    <a:bodyPr/>
                    <a:lstStyle/>
                    <a:p>
                      <a:pPr>
                        <a:spcAft>
                          <a:spcPts val="0"/>
                        </a:spcAft>
                      </a:pPr>
                      <a:endParaRPr lang="fr-FR" sz="1100" dirty="0">
                        <a:effectLst/>
                        <a:latin typeface="Arial"/>
                        <a:ea typeface="Times New Roman"/>
                      </a:endParaRPr>
                    </a:p>
                  </a:txBody>
                  <a:tcPr marL="44450" marR="44450" marT="0" marB="0" anchor="ctr">
                    <a:solidFill>
                      <a:schemeClr val="bg1">
                        <a:lumMod val="85000"/>
                      </a:schemeClr>
                    </a:solidFill>
                  </a:tcPr>
                </a:tc>
                <a:tc>
                  <a:txBody>
                    <a:bodyPr/>
                    <a:lstStyle/>
                    <a:p>
                      <a:pPr>
                        <a:spcAft>
                          <a:spcPts val="0"/>
                        </a:spcAft>
                      </a:pPr>
                      <a:r>
                        <a:rPr lang="fr-FR" sz="1100" dirty="0">
                          <a:effectLst/>
                        </a:rPr>
                        <a:t> </a:t>
                      </a:r>
                      <a:endParaRPr lang="fr-FR" sz="1100" dirty="0">
                        <a:effectLst/>
                        <a:latin typeface="Arial"/>
                        <a:ea typeface="Times New Roman"/>
                      </a:endParaRPr>
                    </a:p>
                  </a:txBody>
                  <a:tcPr marL="44450" marR="44450" marT="0" marB="0" anchor="ctr">
                    <a:solidFill>
                      <a:schemeClr val="bg1">
                        <a:lumMod val="85000"/>
                      </a:schemeClr>
                    </a:solidFill>
                  </a:tcPr>
                </a:tc>
                <a:tc>
                  <a:txBody>
                    <a:bodyPr/>
                    <a:lstStyle/>
                    <a:p>
                      <a:pPr>
                        <a:spcAft>
                          <a:spcPts val="0"/>
                        </a:spcAft>
                      </a:pPr>
                      <a:r>
                        <a:rPr lang="fr-FR" sz="1100" dirty="0">
                          <a:effectLst/>
                        </a:rPr>
                        <a:t> </a:t>
                      </a:r>
                      <a:endParaRPr lang="fr-FR" sz="1100" dirty="0">
                        <a:effectLst/>
                        <a:latin typeface="Arial"/>
                        <a:ea typeface="Times New Roman"/>
                      </a:endParaRPr>
                    </a:p>
                  </a:txBody>
                  <a:tcPr marL="44450" marR="44450" marT="0" marB="0" anchor="ctr">
                    <a:solidFill>
                      <a:schemeClr val="bg1">
                        <a:lumMod val="85000"/>
                      </a:schemeClr>
                    </a:solidFill>
                  </a:tcPr>
                </a:tc>
                <a:tc>
                  <a:txBody>
                    <a:bodyPr/>
                    <a:lstStyle/>
                    <a:p>
                      <a:pPr>
                        <a:spcAft>
                          <a:spcPts val="0"/>
                        </a:spcAft>
                      </a:pPr>
                      <a:r>
                        <a:rPr lang="fr-FR" sz="1100" dirty="0">
                          <a:effectLst/>
                        </a:rPr>
                        <a:t> </a:t>
                      </a:r>
                      <a:endParaRPr lang="fr-FR" sz="1100" dirty="0">
                        <a:effectLst/>
                        <a:latin typeface="Arial"/>
                        <a:ea typeface="Times New Roman"/>
                      </a:endParaRPr>
                    </a:p>
                  </a:txBody>
                  <a:tcPr marL="44450" marR="44450" marT="0" marB="0" anchor="ctr">
                    <a:solidFill>
                      <a:schemeClr val="bg1">
                        <a:lumMod val="85000"/>
                      </a:schemeClr>
                    </a:solidFill>
                  </a:tcPr>
                </a:tc>
                <a:tc>
                  <a:txBody>
                    <a:bodyPr/>
                    <a:lstStyle/>
                    <a:p>
                      <a:pPr>
                        <a:spcAft>
                          <a:spcPts val="0"/>
                        </a:spcAft>
                      </a:pPr>
                      <a:r>
                        <a:rPr lang="fr-FR" sz="1100" dirty="0">
                          <a:effectLst/>
                        </a:rPr>
                        <a:t> </a:t>
                      </a:r>
                      <a:endParaRPr lang="fr-FR" sz="1100" dirty="0">
                        <a:effectLst/>
                        <a:latin typeface="Arial"/>
                        <a:ea typeface="Times New Roman"/>
                      </a:endParaRPr>
                    </a:p>
                  </a:txBody>
                  <a:tcPr marL="44450" marR="44450" marT="0" marB="0" anchor="ctr">
                    <a:solidFill>
                      <a:schemeClr val="bg1">
                        <a:lumMod val="85000"/>
                      </a:schemeClr>
                    </a:solidFill>
                  </a:tcPr>
                </a:tc>
                <a:tc>
                  <a:txBody>
                    <a:bodyPr/>
                    <a:lstStyle/>
                    <a:p>
                      <a:pPr>
                        <a:spcAft>
                          <a:spcPts val="0"/>
                        </a:spcAft>
                      </a:pPr>
                      <a:r>
                        <a:rPr lang="fr-FR" sz="1100" dirty="0">
                          <a:effectLst/>
                        </a:rPr>
                        <a:t> </a:t>
                      </a:r>
                      <a:endParaRPr lang="fr-FR" sz="1100" dirty="0">
                        <a:effectLst/>
                        <a:latin typeface="Arial"/>
                        <a:ea typeface="Times New Roman"/>
                      </a:endParaRPr>
                    </a:p>
                  </a:txBody>
                  <a:tcPr marL="44450" marR="44450" marT="0" marB="0" anchor="ctr">
                    <a:solidFill>
                      <a:schemeClr val="bg1">
                        <a:lumMod val="85000"/>
                      </a:schemeClr>
                    </a:solidFill>
                  </a:tcPr>
                </a:tc>
                <a:tc>
                  <a:txBody>
                    <a:bodyPr/>
                    <a:lstStyle/>
                    <a:p>
                      <a:pPr>
                        <a:spcAft>
                          <a:spcPts val="0"/>
                        </a:spcAft>
                      </a:pPr>
                      <a:r>
                        <a:rPr lang="fr-FR" sz="1100" dirty="0">
                          <a:effectLst/>
                        </a:rPr>
                        <a:t> </a:t>
                      </a:r>
                      <a:endParaRPr lang="fr-FR" sz="1100" dirty="0">
                        <a:effectLst/>
                        <a:latin typeface="Arial"/>
                        <a:ea typeface="Times New Roman"/>
                      </a:endParaRPr>
                    </a:p>
                  </a:txBody>
                  <a:tcPr marL="44450" marR="44450" marT="0" marB="0" anchor="ctr">
                    <a:solidFill>
                      <a:schemeClr val="bg1">
                        <a:lumMod val="85000"/>
                      </a:schemeClr>
                    </a:solidFill>
                  </a:tcPr>
                </a:tc>
                <a:extLst>
                  <a:ext uri="{0D108BD9-81ED-4DB2-BD59-A6C34878D82A}">
                    <a16:rowId xmlns:a16="http://schemas.microsoft.com/office/drawing/2014/main" val="10001"/>
                  </a:ext>
                </a:extLst>
              </a:tr>
            </a:tbl>
          </a:graphicData>
        </a:graphic>
      </p:graphicFrame>
      <p:sp>
        <p:nvSpPr>
          <p:cNvPr id="24" name="Text Box 61"/>
          <p:cNvSpPr txBox="1">
            <a:spLocks noChangeArrowheads="1"/>
          </p:cNvSpPr>
          <p:nvPr/>
        </p:nvSpPr>
        <p:spPr bwMode="auto">
          <a:xfrm>
            <a:off x="10008496" y="841377"/>
            <a:ext cx="203772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lnSpc>
                <a:spcPct val="90000"/>
              </a:lnSpc>
              <a:spcBef>
                <a:spcPct val="0"/>
              </a:spcBef>
            </a:pPr>
            <a:r>
              <a:rPr lang="fr-FR" sz="2000" b="1" dirty="0">
                <a:solidFill>
                  <a:srgbClr val="FF2D80"/>
                </a:solidFill>
                <a:latin typeface="Arial" panose="020B0604020202020204" pitchFamily="34" charset="0"/>
                <a:ea typeface="+mj-ea"/>
                <a:cs typeface="Arial" panose="020B0604020202020204" pitchFamily="34" charset="0"/>
              </a:rPr>
              <a:t>&gt; un paramètre</a:t>
            </a:r>
            <a:br>
              <a:rPr lang="fr-FR" sz="2000" b="1" dirty="0">
                <a:solidFill>
                  <a:srgbClr val="FF2D80"/>
                </a:solidFill>
                <a:latin typeface="Arial" panose="020B0604020202020204" pitchFamily="34" charset="0"/>
                <a:ea typeface="+mj-ea"/>
                <a:cs typeface="Arial" panose="020B0604020202020204" pitchFamily="34" charset="0"/>
              </a:rPr>
            </a:br>
            <a:r>
              <a:rPr lang="fr-FR" sz="2000" b="1" dirty="0">
                <a:solidFill>
                  <a:srgbClr val="FF2D80"/>
                </a:solidFill>
                <a:latin typeface="Arial" panose="020B0604020202020204" pitchFamily="34" charset="0"/>
                <a:ea typeface="+mj-ea"/>
                <a:cs typeface="Arial" panose="020B0604020202020204" pitchFamily="34" charset="0"/>
              </a:rPr>
              <a:t>&gt; une source</a:t>
            </a:r>
          </a:p>
        </p:txBody>
      </p:sp>
    </p:spTree>
    <p:extLst>
      <p:ext uri="{BB962C8B-B14F-4D97-AF65-F5344CB8AC3E}">
        <p14:creationId xmlns:p14="http://schemas.microsoft.com/office/powerpoint/2010/main" val="114968813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7043" name="Rectangle 3" descr="Rectangle: Click to edit Master text styles&#10;Second level&#10;Third level&#10;Fourth level&#10;Fifth level"/>
          <p:cNvSpPr>
            <a:spLocks noChangeArrowheads="1"/>
          </p:cNvSpPr>
          <p:nvPr/>
        </p:nvSpPr>
        <p:spPr bwMode="auto">
          <a:xfrm>
            <a:off x="829426" y="1946076"/>
            <a:ext cx="10699186" cy="4421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spcBef>
                <a:spcPts val="300"/>
              </a:spcBef>
              <a:spcAft>
                <a:spcPts val="2000"/>
              </a:spcAft>
              <a:buClr>
                <a:schemeClr val="accent1"/>
              </a:buClr>
              <a:defRPr/>
            </a:pPr>
            <a:r>
              <a:rPr kumimoji="1" lang="fr-FR" sz="2000" dirty="0">
                <a:latin typeface="Arial" charset="0"/>
              </a:rPr>
              <a:t>a) Pour mesurer la température d’un liquide, on a utilisé un capteur résistif conditionné avec écran à affichage numérique. On lit sur l’écran : T = 15,3 °C.</a:t>
            </a:r>
          </a:p>
          <a:p>
            <a:pPr marL="457200" indent="-457200" eaLnBrk="0" hangingPunct="0">
              <a:spcBef>
                <a:spcPts val="300"/>
              </a:spcBef>
              <a:spcAft>
                <a:spcPts val="2000"/>
              </a:spcAft>
              <a:buClr>
                <a:schemeClr val="accent1"/>
              </a:buClr>
              <a:buFont typeface="Monotype Sorts" pitchFamily="2" charset="2"/>
              <a:buAutoNum type="alphaLcParenR"/>
              <a:defRPr/>
            </a:pPr>
            <a:endParaRPr kumimoji="1" lang="fr-FR" sz="2000" dirty="0">
              <a:latin typeface="Arial" charset="0"/>
            </a:endParaRPr>
          </a:p>
          <a:p>
            <a:pPr eaLnBrk="0" hangingPunct="0">
              <a:spcBef>
                <a:spcPts val="300"/>
              </a:spcBef>
              <a:spcAft>
                <a:spcPts val="2000"/>
              </a:spcAft>
              <a:buClr>
                <a:schemeClr val="accent1"/>
              </a:buClr>
              <a:defRPr/>
            </a:pPr>
            <a:r>
              <a:rPr kumimoji="1" lang="fr-FR" sz="2000" dirty="0">
                <a:latin typeface="Arial" charset="0"/>
              </a:rPr>
              <a:t>b) Le diamètre interne d’un tube a été mesuré avec un pied à coulisse à vernier : </a:t>
            </a:r>
            <a:br>
              <a:rPr kumimoji="1" lang="fr-FR" sz="2000" dirty="0">
                <a:latin typeface="Arial" charset="0"/>
              </a:rPr>
            </a:br>
            <a:r>
              <a:rPr kumimoji="1" lang="fr-FR" sz="2000" dirty="0">
                <a:latin typeface="Arial" charset="0"/>
              </a:rPr>
              <a:t>on lit D = 13,90 </a:t>
            </a:r>
            <a:r>
              <a:rPr kumimoji="1" lang="fr-FR" sz="2000" dirty="0" err="1">
                <a:latin typeface="Arial" charset="0"/>
              </a:rPr>
              <a:t>mm.</a:t>
            </a:r>
            <a:r>
              <a:rPr kumimoji="1" lang="fr-FR" sz="2000" dirty="0">
                <a:latin typeface="Arial" charset="0"/>
              </a:rPr>
              <a:t> Il est gravé sur le vernier : « précision 0,02 mm ».</a:t>
            </a:r>
          </a:p>
          <a:p>
            <a:pPr marL="457200" indent="-457200" eaLnBrk="0" hangingPunct="0">
              <a:spcBef>
                <a:spcPts val="300"/>
              </a:spcBef>
              <a:spcAft>
                <a:spcPts val="2000"/>
              </a:spcAft>
              <a:buClr>
                <a:schemeClr val="accent1"/>
              </a:buClr>
              <a:buFont typeface="Monotype Sorts" pitchFamily="2" charset="2"/>
              <a:buAutoNum type="alphaLcParenR"/>
              <a:defRPr/>
            </a:pPr>
            <a:endParaRPr kumimoji="1" lang="fr-FR" sz="2000" dirty="0">
              <a:solidFill>
                <a:srgbClr val="000066"/>
              </a:solidFill>
              <a:latin typeface="Arial" charset="0"/>
            </a:endParaRPr>
          </a:p>
          <a:p>
            <a:pPr eaLnBrk="0" hangingPunct="0">
              <a:spcBef>
                <a:spcPts val="300"/>
              </a:spcBef>
              <a:spcAft>
                <a:spcPts val="600"/>
              </a:spcAft>
              <a:buClr>
                <a:schemeClr val="accent1"/>
              </a:buClr>
              <a:defRPr/>
            </a:pPr>
            <a:r>
              <a:rPr kumimoji="1" lang="fr-FR" sz="2000" dirty="0">
                <a:solidFill>
                  <a:srgbClr val="000066"/>
                </a:solidFill>
                <a:latin typeface="Arial" charset="0"/>
              </a:rPr>
              <a:t> </a:t>
            </a:r>
            <a:endParaRPr kumimoji="1" lang="fr-FR" sz="300" dirty="0">
              <a:solidFill>
                <a:srgbClr val="000066"/>
              </a:solidFill>
              <a:latin typeface="Arial" charset="0"/>
            </a:endParaRPr>
          </a:p>
          <a:p>
            <a:pPr eaLnBrk="0" hangingPunct="0">
              <a:spcBef>
                <a:spcPts val="300"/>
              </a:spcBef>
              <a:spcAft>
                <a:spcPts val="1200"/>
              </a:spcAft>
              <a:buClr>
                <a:schemeClr val="accent1"/>
              </a:buClr>
              <a:defRPr/>
            </a:pPr>
            <a:r>
              <a:rPr kumimoji="1" lang="fr-FR" sz="2000" dirty="0">
                <a:latin typeface="Arial" charset="0"/>
              </a:rPr>
              <a:t>c) La longueur d’onde d’un laser est donnée par le constructeur avec une incertitude de 3 % : </a:t>
            </a:r>
            <a:r>
              <a:rPr kumimoji="1" lang="fr-FR" sz="2000" dirty="0">
                <a:latin typeface="Symbol" pitchFamily="18" charset="2"/>
              </a:rPr>
              <a:t>l</a:t>
            </a:r>
            <a:r>
              <a:rPr kumimoji="1" lang="fr-FR" sz="2000" dirty="0">
                <a:latin typeface="Arial" charset="0"/>
              </a:rPr>
              <a:t> = 470 nm </a:t>
            </a:r>
          </a:p>
          <a:p>
            <a:pPr marL="457200" indent="-457200" eaLnBrk="0" hangingPunct="0">
              <a:spcBef>
                <a:spcPts val="300"/>
              </a:spcBef>
              <a:spcAft>
                <a:spcPts val="200"/>
              </a:spcAft>
              <a:buClr>
                <a:schemeClr val="accent1"/>
              </a:buClr>
              <a:buFont typeface="Monotype Sorts" pitchFamily="2" charset="2"/>
              <a:buAutoNum type="alphaLcParenR" startAt="3"/>
              <a:defRPr/>
            </a:pPr>
            <a:endParaRPr kumimoji="1" lang="en-GB" sz="1600" dirty="0">
              <a:latin typeface="Arial" charset="0"/>
            </a:endParaRPr>
          </a:p>
        </p:txBody>
      </p:sp>
      <p:sp>
        <p:nvSpPr>
          <p:cNvPr id="242692" name="Text Box 4"/>
          <p:cNvSpPr txBox="1">
            <a:spLocks noChangeArrowheads="1"/>
          </p:cNvSpPr>
          <p:nvPr/>
        </p:nvSpPr>
        <p:spPr bwMode="auto">
          <a:xfrm>
            <a:off x="6424078" y="4183418"/>
            <a:ext cx="4759325" cy="646331"/>
          </a:xfrm>
          <a:prstGeom prst="rect">
            <a:avLst/>
          </a:prstGeom>
          <a:noFill/>
          <a:ln>
            <a:noFill/>
          </a:ln>
          <a:effectLst/>
          <a:extLst>
            <a:ext uri="{909E8E84-426E-40DD-AFC4-6F175D3DCCD1}">
              <a14:hiddenFill xmlns:a14="http://schemas.microsoft.com/office/drawing/2010/main">
                <a:solidFill>
                  <a:srgbClr val="00CC00"/>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algn="r" eaLnBrk="1" hangingPunct="1">
              <a:spcBef>
                <a:spcPct val="50000"/>
              </a:spcBef>
            </a:pPr>
            <a:r>
              <a:rPr lang="en-US" sz="1800" dirty="0" err="1">
                <a:solidFill>
                  <a:srgbClr val="FF2D80"/>
                </a:solidFill>
                <a:latin typeface="Handlee" panose="02000000000000000000" pitchFamily="2" charset="0"/>
              </a:rPr>
              <a:t>méthode</a:t>
            </a:r>
            <a:r>
              <a:rPr lang="en-US" sz="1800" dirty="0">
                <a:solidFill>
                  <a:srgbClr val="FF2D80"/>
                </a:solidFill>
                <a:latin typeface="Handlee" panose="02000000000000000000" pitchFamily="2" charset="0"/>
              </a:rPr>
              <a:t> de type B, 2a = 0,02 mm ; </a:t>
            </a:r>
            <a:r>
              <a:rPr lang="en-US" sz="1800" dirty="0" err="1">
                <a:solidFill>
                  <a:srgbClr val="FF2D80"/>
                </a:solidFill>
                <a:latin typeface="Handlee" panose="02000000000000000000" pitchFamily="2" charset="0"/>
              </a:rPr>
              <a:t>loi</a:t>
            </a:r>
            <a:r>
              <a:rPr lang="en-US" sz="1800" dirty="0">
                <a:solidFill>
                  <a:srgbClr val="FF2D80"/>
                </a:solidFill>
                <a:latin typeface="Handlee" panose="02000000000000000000" pitchFamily="2" charset="0"/>
              </a:rPr>
              <a:t> </a:t>
            </a:r>
            <a:r>
              <a:rPr lang="en-US" sz="1800" dirty="0" err="1">
                <a:solidFill>
                  <a:srgbClr val="FF2D80"/>
                </a:solidFill>
                <a:latin typeface="Handlee" panose="02000000000000000000" pitchFamily="2" charset="0"/>
              </a:rPr>
              <a:t>normale</a:t>
            </a:r>
            <a:r>
              <a:rPr lang="en-US" sz="1800" dirty="0">
                <a:solidFill>
                  <a:srgbClr val="FF2D80"/>
                </a:solidFill>
                <a:latin typeface="Handlee" panose="02000000000000000000" pitchFamily="2" charset="0"/>
              </a:rPr>
              <a:t> ; </a:t>
            </a:r>
            <a:br>
              <a:rPr lang="en-US" sz="1800" dirty="0">
                <a:solidFill>
                  <a:srgbClr val="FF2D80"/>
                </a:solidFill>
                <a:latin typeface="Handlee" panose="02000000000000000000" pitchFamily="2" charset="0"/>
              </a:rPr>
            </a:br>
            <a:r>
              <a:rPr lang="en-US" sz="1800" i="1" dirty="0">
                <a:solidFill>
                  <a:srgbClr val="FF2D80"/>
                </a:solidFill>
                <a:latin typeface="Times New Roman" panose="02020603050405020304" pitchFamily="18" charset="0"/>
                <a:cs typeface="Times New Roman" panose="02020603050405020304" pitchFamily="18" charset="0"/>
              </a:rPr>
              <a:t>u(T)</a:t>
            </a:r>
            <a:r>
              <a:rPr lang="en-US" sz="1800" dirty="0">
                <a:solidFill>
                  <a:srgbClr val="FF2D80"/>
                </a:solidFill>
                <a:latin typeface="Handlee" panose="02000000000000000000" pitchFamily="2" charset="0"/>
              </a:rPr>
              <a:t>=0,01/ 3 = 0,0033 mm</a:t>
            </a:r>
          </a:p>
        </p:txBody>
      </p:sp>
      <p:sp>
        <p:nvSpPr>
          <p:cNvPr id="242693" name="Text Box 5"/>
          <p:cNvSpPr txBox="1">
            <a:spLocks noChangeArrowheads="1"/>
          </p:cNvSpPr>
          <p:nvPr/>
        </p:nvSpPr>
        <p:spPr bwMode="auto">
          <a:xfrm>
            <a:off x="3991889" y="5834840"/>
            <a:ext cx="7191514" cy="646331"/>
          </a:xfrm>
          <a:prstGeom prst="rect">
            <a:avLst/>
          </a:prstGeom>
          <a:noFill/>
          <a:ln>
            <a:noFill/>
          </a:ln>
          <a:effectLst/>
          <a:extLst>
            <a:ext uri="{909E8E84-426E-40DD-AFC4-6F175D3DCCD1}">
              <a14:hiddenFill xmlns:a14="http://schemas.microsoft.com/office/drawing/2010/main">
                <a:solidFill>
                  <a:srgbClr val="00CC00"/>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algn="r" eaLnBrk="1" hangingPunct="1">
              <a:spcBef>
                <a:spcPct val="50000"/>
              </a:spcBef>
            </a:pPr>
            <a:r>
              <a:rPr lang="en-US" sz="1800" dirty="0" err="1">
                <a:solidFill>
                  <a:srgbClr val="FF2D80"/>
                </a:solidFill>
                <a:latin typeface="Handlee" panose="02000000000000000000" pitchFamily="2" charset="0"/>
              </a:rPr>
              <a:t>méthode</a:t>
            </a:r>
            <a:r>
              <a:rPr lang="en-US" sz="1800" dirty="0">
                <a:solidFill>
                  <a:srgbClr val="FF2D80"/>
                </a:solidFill>
                <a:latin typeface="Handlee" panose="02000000000000000000" pitchFamily="2" charset="0"/>
              </a:rPr>
              <a:t> de type A </a:t>
            </a:r>
            <a:r>
              <a:rPr lang="en-US" sz="1800" dirty="0" err="1">
                <a:solidFill>
                  <a:srgbClr val="FF2D80"/>
                </a:solidFill>
                <a:latin typeface="Handlee" panose="02000000000000000000" pitchFamily="2" charset="0"/>
              </a:rPr>
              <a:t>ou</a:t>
            </a:r>
            <a:r>
              <a:rPr lang="en-US" sz="1800" dirty="0">
                <a:solidFill>
                  <a:srgbClr val="FF2D80"/>
                </a:solidFill>
                <a:latin typeface="Handlee" panose="02000000000000000000" pitchFamily="2" charset="0"/>
              </a:rPr>
              <a:t> B, </a:t>
            </a:r>
            <a:br>
              <a:rPr lang="en-US" sz="1800" dirty="0">
                <a:solidFill>
                  <a:srgbClr val="FF2D80"/>
                </a:solidFill>
                <a:latin typeface="Handlee" panose="02000000000000000000" pitchFamily="2" charset="0"/>
              </a:rPr>
            </a:br>
            <a:r>
              <a:rPr lang="en-US" sz="1800" i="1" dirty="0">
                <a:solidFill>
                  <a:srgbClr val="FF2D80"/>
                </a:solidFill>
                <a:latin typeface="Times New Roman" panose="02020603050405020304" pitchFamily="18" charset="0"/>
                <a:cs typeface="Times New Roman" panose="02020603050405020304" pitchFamily="18" charset="0"/>
              </a:rPr>
              <a:t>u(l)</a:t>
            </a:r>
            <a:r>
              <a:rPr lang="en-US" sz="1800" dirty="0">
                <a:solidFill>
                  <a:srgbClr val="FF2D80"/>
                </a:solidFill>
                <a:latin typeface="Handlee" panose="02000000000000000000" pitchFamily="2" charset="0"/>
              </a:rPr>
              <a:t>=0,03 x 470 = 14 nm</a:t>
            </a:r>
          </a:p>
        </p:txBody>
      </p:sp>
      <p:sp>
        <p:nvSpPr>
          <p:cNvPr id="242694" name="Text Box 6"/>
          <p:cNvSpPr txBox="1">
            <a:spLocks noChangeArrowheads="1"/>
          </p:cNvSpPr>
          <p:nvPr/>
        </p:nvSpPr>
        <p:spPr bwMode="auto">
          <a:xfrm>
            <a:off x="6101815" y="2681113"/>
            <a:ext cx="5081588" cy="646331"/>
          </a:xfrm>
          <a:prstGeom prst="rect">
            <a:avLst/>
          </a:prstGeom>
          <a:noFill/>
          <a:ln>
            <a:noFill/>
          </a:ln>
          <a:effectLst/>
          <a:extLst>
            <a:ext uri="{909E8E84-426E-40DD-AFC4-6F175D3DCCD1}">
              <a14:hiddenFill xmlns:a14="http://schemas.microsoft.com/office/drawing/2010/main">
                <a:solidFill>
                  <a:srgbClr val="00CC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algn="r" eaLnBrk="1" hangingPunct="1">
              <a:spcBef>
                <a:spcPct val="50000"/>
              </a:spcBef>
            </a:pPr>
            <a:r>
              <a:rPr lang="en-US" sz="1800" dirty="0" err="1">
                <a:solidFill>
                  <a:srgbClr val="FF2D80"/>
                </a:solidFill>
                <a:latin typeface="Handlee" panose="02000000000000000000" pitchFamily="2" charset="0"/>
              </a:rPr>
              <a:t>méthode</a:t>
            </a:r>
            <a:r>
              <a:rPr lang="en-US" sz="1800" dirty="0">
                <a:solidFill>
                  <a:srgbClr val="FF2D80"/>
                </a:solidFill>
                <a:latin typeface="Handlee" panose="02000000000000000000" pitchFamily="2" charset="0"/>
              </a:rPr>
              <a:t> de type B ; 2a = 0,1 °C ; </a:t>
            </a:r>
            <a:r>
              <a:rPr lang="en-US" sz="1800" dirty="0" err="1">
                <a:solidFill>
                  <a:srgbClr val="FF2D80"/>
                </a:solidFill>
                <a:latin typeface="Handlee" panose="02000000000000000000" pitchFamily="2" charset="0"/>
              </a:rPr>
              <a:t>loi</a:t>
            </a:r>
            <a:r>
              <a:rPr lang="en-US" sz="1800" dirty="0">
                <a:solidFill>
                  <a:srgbClr val="FF2D80"/>
                </a:solidFill>
                <a:latin typeface="Handlee" panose="02000000000000000000" pitchFamily="2" charset="0"/>
              </a:rPr>
              <a:t> </a:t>
            </a:r>
            <a:r>
              <a:rPr lang="en-US" sz="1800" dirty="0" err="1">
                <a:solidFill>
                  <a:srgbClr val="FF2D80"/>
                </a:solidFill>
                <a:latin typeface="Handlee" panose="02000000000000000000" pitchFamily="2" charset="0"/>
              </a:rPr>
              <a:t>uniforme</a:t>
            </a:r>
            <a:r>
              <a:rPr lang="en-US" sz="1800" dirty="0">
                <a:solidFill>
                  <a:srgbClr val="FF2D80"/>
                </a:solidFill>
                <a:latin typeface="Handlee" panose="02000000000000000000" pitchFamily="2" charset="0"/>
              </a:rPr>
              <a:t> ; </a:t>
            </a:r>
            <a:br>
              <a:rPr lang="en-US" sz="1800" dirty="0">
                <a:solidFill>
                  <a:srgbClr val="FF2D80"/>
                </a:solidFill>
                <a:latin typeface="Handlee" panose="02000000000000000000" pitchFamily="2" charset="0"/>
              </a:rPr>
            </a:br>
            <a:r>
              <a:rPr lang="en-US" sz="1800" i="1" dirty="0">
                <a:solidFill>
                  <a:srgbClr val="FF2D80"/>
                </a:solidFill>
                <a:latin typeface="Times New Roman" panose="02020603050405020304" pitchFamily="18" charset="0"/>
                <a:cs typeface="Times New Roman" panose="02020603050405020304" pitchFamily="18" charset="0"/>
              </a:rPr>
              <a:t>u(T)</a:t>
            </a:r>
            <a:r>
              <a:rPr lang="en-US" sz="1800" dirty="0">
                <a:solidFill>
                  <a:srgbClr val="FF2D80"/>
                </a:solidFill>
                <a:latin typeface="Handlee" panose="02000000000000000000" pitchFamily="2" charset="0"/>
              </a:rPr>
              <a:t>=0,05/ √3 = 0,029 °C</a:t>
            </a:r>
          </a:p>
        </p:txBody>
      </p:sp>
      <p:sp>
        <p:nvSpPr>
          <p:cNvPr id="11" name="Titre 5"/>
          <p:cNvSpPr txBox="1">
            <a:spLocks/>
          </p:cNvSpPr>
          <p:nvPr/>
        </p:nvSpPr>
        <p:spPr>
          <a:xfrm>
            <a:off x="397626" y="806211"/>
            <a:ext cx="10515600" cy="101948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chemeClr val="tx1"/>
                </a:solidFill>
                <a:latin typeface="Arial" panose="020B0604020202020204" pitchFamily="34" charset="0"/>
                <a:ea typeface="+mj-ea"/>
                <a:cs typeface="Arial" panose="020B0604020202020204" pitchFamily="34" charset="0"/>
              </a:defRPr>
            </a:lvl1pPr>
          </a:lstStyle>
          <a:p>
            <a:r>
              <a:rPr lang="fr-FR" dirty="0"/>
              <a:t>Exemples</a:t>
            </a:r>
            <a:br>
              <a:rPr lang="fr-FR" dirty="0"/>
            </a:br>
            <a:r>
              <a:rPr lang="fr-FR" sz="2400" dirty="0">
                <a:solidFill>
                  <a:srgbClr val="FF2D80"/>
                </a:solidFill>
                <a:sym typeface="Wingdings" pitchFamily="2" charset="2"/>
              </a:rPr>
              <a:t>Evaluer l’incertitude</a:t>
            </a:r>
            <a:endParaRPr lang="en-US" dirty="0"/>
          </a:p>
        </p:txBody>
      </p:sp>
    </p:spTree>
    <p:extLst>
      <p:ext uri="{BB962C8B-B14F-4D97-AF65-F5344CB8AC3E}">
        <p14:creationId xmlns:p14="http://schemas.microsoft.com/office/powerpoint/2010/main" val="266335426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269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2692"/>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269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2692" grpId="0" uiExpand="1"/>
      <p:bldP spid="242693" grpId="0"/>
      <p:bldP spid="242694" grpId="0" uiExpand="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noFill/>
        </p:spPr>
        <p:txBody>
          <a:bodyPr>
            <a:normAutofit/>
          </a:bodyPr>
          <a:lstStyle/>
          <a:p>
            <a:r>
              <a:rPr lang="fr-FR" dirty="0"/>
              <a:t>Les 7 unités de bases du SI</a:t>
            </a:r>
          </a:p>
        </p:txBody>
      </p:sp>
      <p:sp>
        <p:nvSpPr>
          <p:cNvPr id="4" name="Espace réservé du contenu 3"/>
          <p:cNvSpPr>
            <a:spLocks noGrp="1"/>
          </p:cNvSpPr>
          <p:nvPr>
            <p:ph idx="1"/>
          </p:nvPr>
        </p:nvSpPr>
        <p:spPr>
          <a:xfrm>
            <a:off x="621309" y="1950451"/>
            <a:ext cx="6825866" cy="3745060"/>
          </a:xfrm>
        </p:spPr>
        <p:txBody>
          <a:bodyPr>
            <a:normAutofit/>
          </a:bodyPr>
          <a:lstStyle/>
          <a:p>
            <a:r>
              <a:rPr lang="fr-FR" sz="1800" dirty="0">
                <a:solidFill>
                  <a:srgbClr val="000000"/>
                </a:solidFill>
              </a:rPr>
              <a:t>Les constantes sont exprimées avec les unités :</a:t>
            </a:r>
          </a:p>
          <a:p>
            <a:pPr marL="0" indent="0">
              <a:buNone/>
            </a:pPr>
            <a:r>
              <a:rPr lang="fr-FR" dirty="0">
                <a:solidFill>
                  <a:srgbClr val="000000"/>
                </a:solidFill>
              </a:rPr>
              <a:t>      hertz (Hz), joule (J), coulomb (C), lumen (lm), watt (W</a:t>
            </a:r>
            <a:r>
              <a:rPr lang="fr-FR" sz="1800" dirty="0">
                <a:solidFill>
                  <a:srgbClr val="000000"/>
                </a:solidFill>
              </a:rPr>
              <a:t>)</a:t>
            </a:r>
          </a:p>
          <a:p>
            <a:pPr marL="0" indent="0">
              <a:buNone/>
            </a:pPr>
            <a:endParaRPr lang="fr-FR" sz="1400" dirty="0">
              <a:solidFill>
                <a:srgbClr val="000000"/>
              </a:solidFill>
            </a:endParaRPr>
          </a:p>
          <a:p>
            <a:r>
              <a:rPr lang="fr-FR" sz="1800" dirty="0">
                <a:solidFill>
                  <a:srgbClr val="000000"/>
                </a:solidFill>
              </a:rPr>
              <a:t>Elles sont reliées aux 7 unités de base selon les relations :</a:t>
            </a:r>
          </a:p>
          <a:p>
            <a:endParaRPr lang="fr-FR" sz="1800" dirty="0">
              <a:solidFill>
                <a:srgbClr val="000000"/>
              </a:solidFill>
            </a:endParaRPr>
          </a:p>
          <a:p>
            <a:pPr marL="631825" lvl="3" indent="-285750">
              <a:buFont typeface="Wingdings" pitchFamily="2" charset="2"/>
              <a:buChar char="§"/>
            </a:pPr>
            <a:r>
              <a:rPr lang="fr-FR" sz="2000" dirty="0">
                <a:solidFill>
                  <a:srgbClr val="000000"/>
                </a:solidFill>
              </a:rPr>
              <a:t>Hz = s</a:t>
            </a:r>
            <a:r>
              <a:rPr lang="fr-FR" sz="2000" baseline="30000" dirty="0">
                <a:solidFill>
                  <a:srgbClr val="000000"/>
                </a:solidFill>
              </a:rPr>
              <a:t>-1</a:t>
            </a:r>
          </a:p>
          <a:p>
            <a:pPr marL="631825" lvl="3" indent="-285750">
              <a:buFont typeface="Wingdings" pitchFamily="2" charset="2"/>
              <a:buChar char="§"/>
            </a:pPr>
            <a:r>
              <a:rPr lang="fr-FR" sz="2000" dirty="0">
                <a:solidFill>
                  <a:srgbClr val="000000"/>
                </a:solidFill>
              </a:rPr>
              <a:t>J = kg·m²·s</a:t>
            </a:r>
            <a:r>
              <a:rPr lang="fr-FR" sz="2000" baseline="30000" dirty="0">
                <a:solidFill>
                  <a:srgbClr val="000000"/>
                </a:solidFill>
              </a:rPr>
              <a:t>-2</a:t>
            </a:r>
            <a:r>
              <a:rPr lang="fr-FR" sz="2000" dirty="0">
                <a:solidFill>
                  <a:srgbClr val="000000"/>
                </a:solidFill>
              </a:rPr>
              <a:t> </a:t>
            </a:r>
          </a:p>
          <a:p>
            <a:pPr marL="631825" lvl="3" indent="-285750">
              <a:buFont typeface="Wingdings" pitchFamily="2" charset="2"/>
              <a:buChar char="§"/>
            </a:pPr>
            <a:r>
              <a:rPr lang="fr-FR" sz="2000" dirty="0">
                <a:solidFill>
                  <a:srgbClr val="000000"/>
                </a:solidFill>
              </a:rPr>
              <a:t>C = </a:t>
            </a:r>
            <a:r>
              <a:rPr lang="fr-FR" sz="2000" dirty="0" err="1">
                <a:solidFill>
                  <a:srgbClr val="000000"/>
                </a:solidFill>
              </a:rPr>
              <a:t>A·s</a:t>
            </a:r>
            <a:endParaRPr lang="fr-FR" sz="2000" dirty="0">
              <a:solidFill>
                <a:srgbClr val="000000"/>
              </a:solidFill>
            </a:endParaRPr>
          </a:p>
          <a:p>
            <a:pPr marL="631825" lvl="3" indent="-285750">
              <a:buFont typeface="Wingdings" pitchFamily="2" charset="2"/>
              <a:buChar char="§"/>
            </a:pPr>
            <a:r>
              <a:rPr lang="fr-FR" sz="2000" dirty="0">
                <a:solidFill>
                  <a:srgbClr val="000000"/>
                </a:solidFill>
              </a:rPr>
              <a:t>lm = cd·m²·m</a:t>
            </a:r>
            <a:r>
              <a:rPr lang="fr-FR" sz="2000" baseline="30000" dirty="0">
                <a:solidFill>
                  <a:srgbClr val="000000"/>
                </a:solidFill>
              </a:rPr>
              <a:t>-2</a:t>
            </a:r>
            <a:r>
              <a:rPr lang="fr-FR" sz="2000" dirty="0">
                <a:solidFill>
                  <a:srgbClr val="000000"/>
                </a:solidFill>
              </a:rPr>
              <a:t> = </a:t>
            </a:r>
            <a:r>
              <a:rPr lang="fr-FR" sz="2000" dirty="0" err="1">
                <a:solidFill>
                  <a:srgbClr val="000000"/>
                </a:solidFill>
              </a:rPr>
              <a:t>cd·sr</a:t>
            </a:r>
            <a:endParaRPr lang="fr-FR" sz="2000" dirty="0">
              <a:solidFill>
                <a:srgbClr val="000000"/>
              </a:solidFill>
            </a:endParaRPr>
          </a:p>
          <a:p>
            <a:pPr marL="631825" lvl="3" indent="-285750">
              <a:buFont typeface="Wingdings" pitchFamily="2" charset="2"/>
              <a:buChar char="§"/>
            </a:pPr>
            <a:r>
              <a:rPr lang="fr-FR" sz="2000" dirty="0">
                <a:solidFill>
                  <a:srgbClr val="000000"/>
                </a:solidFill>
              </a:rPr>
              <a:t>W = kg·m²·s</a:t>
            </a:r>
            <a:r>
              <a:rPr lang="fr-FR" sz="2000" baseline="30000" dirty="0">
                <a:solidFill>
                  <a:srgbClr val="000000"/>
                </a:solidFill>
              </a:rPr>
              <a:t>-2</a:t>
            </a:r>
            <a:endParaRPr lang="fr-FR" sz="2000" dirty="0">
              <a:solidFill>
                <a:srgbClr val="000000"/>
              </a:solidFill>
            </a:endParaRPr>
          </a:p>
        </p:txBody>
      </p:sp>
      <p:sp>
        <p:nvSpPr>
          <p:cNvPr id="30" name="Espace réservé du numéro de diapositive 29"/>
          <p:cNvSpPr>
            <a:spLocks noGrp="1" noChangeArrowheads="1"/>
          </p:cNvSpPr>
          <p:nvPr>
            <p:ph type="sldNum" sz="quarter" idx="12"/>
          </p:nvPr>
        </p:nvSpPr>
        <p:spPr/>
        <p:txBody>
          <a:bodyPr/>
          <a:lstStyle/>
          <a:p>
            <a:pPr>
              <a:defRPr/>
            </a:pPr>
            <a:fld id="{1C357A93-5618-482E-BA8E-0C1AB5C4FD53}" type="slidenum">
              <a:rPr lang="fr-FR"/>
              <a:pPr>
                <a:defRPr/>
              </a:pPr>
              <a:t>4</a:t>
            </a:fld>
            <a:endParaRPr lang="fr-FR"/>
          </a:p>
        </p:txBody>
      </p:sp>
      <p:pic>
        <p:nvPicPr>
          <p:cNvPr id="184323" name="Picture 3"/>
          <p:cNvPicPr>
            <a:picLocks noChangeAspect="1" noChangeArrowheads="1"/>
          </p:cNvPicPr>
          <p:nvPr/>
        </p:nvPicPr>
        <p:blipFill rotWithShape="1">
          <a:blip r:embed="rId3">
            <a:clrChange>
              <a:clrFrom>
                <a:srgbClr val="FFFEFC"/>
              </a:clrFrom>
              <a:clrTo>
                <a:srgbClr val="FFFEFC">
                  <a:alpha val="0"/>
                </a:srgbClr>
              </a:clrTo>
            </a:clrChange>
            <a:extLst>
              <a:ext uri="{28A0092B-C50C-407E-A947-70E740481C1C}">
                <a14:useLocalDpi xmlns:a14="http://schemas.microsoft.com/office/drawing/2010/main" val="0"/>
              </a:ext>
            </a:extLst>
          </a:blip>
          <a:srcRect l="72797" t="28066" r="2678" b="33503"/>
          <a:stretch/>
        </p:blipFill>
        <p:spPr bwMode="auto">
          <a:xfrm>
            <a:off x="9514048" y="1114028"/>
            <a:ext cx="2193144" cy="21480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5" name="ZoneTexte 34"/>
          <p:cNvSpPr txBox="1"/>
          <p:nvPr/>
        </p:nvSpPr>
        <p:spPr>
          <a:xfrm>
            <a:off x="3742958" y="4346301"/>
            <a:ext cx="492443" cy="1958831"/>
          </a:xfrm>
          <a:prstGeom prst="rect">
            <a:avLst/>
          </a:prstGeom>
          <a:noFill/>
        </p:spPr>
        <p:txBody>
          <a:bodyPr vert="vert270" wrap="square" rtlCol="0">
            <a:spAutoFit/>
          </a:bodyPr>
          <a:lstStyle/>
          <a:p>
            <a:r>
              <a:rPr lang="en-GB" sz="2000" b="1" dirty="0">
                <a:solidFill>
                  <a:srgbClr val="FF2D80"/>
                </a:solidFill>
              </a:rPr>
              <a:t>7 </a:t>
            </a:r>
            <a:r>
              <a:rPr lang="en-GB" sz="2000" b="1" dirty="0" err="1">
                <a:solidFill>
                  <a:srgbClr val="FF2D80"/>
                </a:solidFill>
              </a:rPr>
              <a:t>unités</a:t>
            </a:r>
            <a:r>
              <a:rPr lang="en-GB" sz="2000" b="1" dirty="0">
                <a:solidFill>
                  <a:srgbClr val="FF2D80"/>
                </a:solidFill>
              </a:rPr>
              <a:t> de base</a:t>
            </a:r>
          </a:p>
        </p:txBody>
      </p:sp>
      <p:graphicFrame>
        <p:nvGraphicFramePr>
          <p:cNvPr id="37" name="Group 256"/>
          <p:cNvGraphicFramePr>
            <a:graphicFrameLocks/>
          </p:cNvGraphicFramePr>
          <p:nvPr>
            <p:extLst>
              <p:ext uri="{D42A27DB-BD31-4B8C-83A1-F6EECF244321}">
                <p14:modId xmlns:p14="http://schemas.microsoft.com/office/powerpoint/2010/main" val="2204439654"/>
              </p:ext>
            </p:extLst>
          </p:nvPr>
        </p:nvGraphicFramePr>
        <p:xfrm>
          <a:off x="4235401" y="3678632"/>
          <a:ext cx="7829600" cy="2864512"/>
        </p:xfrm>
        <a:graphic>
          <a:graphicData uri="http://schemas.openxmlformats.org/drawingml/2006/table">
            <a:tbl>
              <a:tblPr/>
              <a:tblGrid>
                <a:gridCol w="2851199">
                  <a:extLst>
                    <a:ext uri="{9D8B030D-6E8A-4147-A177-3AD203B41FA5}">
                      <a16:colId xmlns:a16="http://schemas.microsoft.com/office/drawing/2014/main" val="20000"/>
                    </a:ext>
                  </a:extLst>
                </a:gridCol>
                <a:gridCol w="1247775">
                  <a:extLst>
                    <a:ext uri="{9D8B030D-6E8A-4147-A177-3AD203B41FA5}">
                      <a16:colId xmlns:a16="http://schemas.microsoft.com/office/drawing/2014/main" val="20001"/>
                    </a:ext>
                  </a:extLst>
                </a:gridCol>
                <a:gridCol w="1400175">
                  <a:extLst>
                    <a:ext uri="{9D8B030D-6E8A-4147-A177-3AD203B41FA5}">
                      <a16:colId xmlns:a16="http://schemas.microsoft.com/office/drawing/2014/main" val="20002"/>
                    </a:ext>
                  </a:extLst>
                </a:gridCol>
                <a:gridCol w="1095375">
                  <a:extLst>
                    <a:ext uri="{9D8B030D-6E8A-4147-A177-3AD203B41FA5}">
                      <a16:colId xmlns:a16="http://schemas.microsoft.com/office/drawing/2014/main" val="20003"/>
                    </a:ext>
                  </a:extLst>
                </a:gridCol>
                <a:gridCol w="1235076">
                  <a:extLst>
                    <a:ext uri="{9D8B030D-6E8A-4147-A177-3AD203B41FA5}">
                      <a16:colId xmlns:a16="http://schemas.microsoft.com/office/drawing/2014/main" val="20004"/>
                    </a:ext>
                  </a:extLst>
                </a:gridCol>
              </a:tblGrid>
              <a:tr h="518079">
                <a:tc>
                  <a:txBody>
                    <a:bodyPr/>
                    <a:lstStyle/>
                    <a:p>
                      <a:pPr marL="0" marR="0" lvl="0" indent="0" algn="ctr" defTabSz="914400" rtl="0" eaLnBrk="0" fontAlgn="base" latinLnBrk="0" hangingPunct="0">
                        <a:lnSpc>
                          <a:spcPct val="100000"/>
                        </a:lnSpc>
                        <a:spcBef>
                          <a:spcPct val="0"/>
                        </a:spcBef>
                        <a:spcAft>
                          <a:spcPct val="0"/>
                        </a:spcAft>
                        <a:buClr>
                          <a:schemeClr val="accent1"/>
                        </a:buClr>
                        <a:buSzPct val="70000"/>
                        <a:buFont typeface="Monotype Sorts" pitchFamily="2" charset="2"/>
                        <a:buNone/>
                        <a:tabLst/>
                      </a:pPr>
                      <a:r>
                        <a:rPr kumimoji="1" lang="fr-FR" sz="1400" b="1" i="1" u="none" strike="noStrike" cap="none" normalizeH="0" baseline="0" dirty="0">
                          <a:ln>
                            <a:noFill/>
                          </a:ln>
                          <a:solidFill>
                            <a:schemeClr val="bg1"/>
                          </a:solidFill>
                          <a:effectLst/>
                          <a:latin typeface="Arial" charset="0"/>
                          <a:ea typeface="Times New Roman" pitchFamily="18" charset="0"/>
                          <a:cs typeface="Arial" charset="0"/>
                        </a:rPr>
                        <a:t>Grandeur</a:t>
                      </a:r>
                      <a:endParaRPr kumimoji="1" lang="fr-FR" sz="1400" b="1" i="0" u="none" strike="noStrike" cap="none" normalizeH="0" baseline="0" dirty="0">
                        <a:ln>
                          <a:noFill/>
                        </a:ln>
                        <a:solidFill>
                          <a:schemeClr val="bg1"/>
                        </a:solidFill>
                        <a:effectLst/>
                        <a:latin typeface="Arial" charset="0"/>
                        <a:ea typeface="Times New Roman" pitchFamily="18" charset="0"/>
                        <a:cs typeface="Arial" charset="0"/>
                      </a:endParaRPr>
                    </a:p>
                  </a:txBody>
                  <a:tcPr marL="91436" marR="91436" marT="45682" marB="4568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2D80"/>
                    </a:solidFill>
                  </a:tcPr>
                </a:tc>
                <a:tc>
                  <a:txBody>
                    <a:bodyPr/>
                    <a:lstStyle/>
                    <a:p>
                      <a:pPr marL="0" marR="0" lvl="0" indent="0" algn="l" defTabSz="914400" rtl="0" eaLnBrk="0" fontAlgn="base" latinLnBrk="0" hangingPunct="0">
                        <a:lnSpc>
                          <a:spcPct val="100000"/>
                        </a:lnSpc>
                        <a:spcBef>
                          <a:spcPct val="0"/>
                        </a:spcBef>
                        <a:spcAft>
                          <a:spcPct val="0"/>
                        </a:spcAft>
                        <a:buClr>
                          <a:schemeClr val="accent1"/>
                        </a:buClr>
                        <a:buSzPct val="70000"/>
                        <a:buFont typeface="Monotype Sorts" pitchFamily="2" charset="2"/>
                        <a:buNone/>
                        <a:tabLst/>
                      </a:pPr>
                      <a:r>
                        <a:rPr kumimoji="1" lang="fr-FR" sz="1400" b="1" i="1" u="none" strike="noStrike" cap="none" normalizeH="0" baseline="0" dirty="0">
                          <a:ln>
                            <a:noFill/>
                          </a:ln>
                          <a:solidFill>
                            <a:schemeClr val="bg1"/>
                          </a:solidFill>
                          <a:effectLst/>
                          <a:latin typeface="Arial" charset="0"/>
                          <a:ea typeface="Times New Roman" pitchFamily="18" charset="0"/>
                          <a:cs typeface="Arial" charset="0"/>
                        </a:rPr>
                        <a:t>Symbole de   la grandeur</a:t>
                      </a:r>
                      <a:endParaRPr kumimoji="1" lang="fr-FR" sz="1400" b="1" i="0" u="none" strike="noStrike" cap="none" normalizeH="0" baseline="0" dirty="0">
                        <a:ln>
                          <a:noFill/>
                        </a:ln>
                        <a:solidFill>
                          <a:schemeClr val="bg1"/>
                        </a:solidFill>
                        <a:effectLst/>
                        <a:latin typeface="Arial" charset="0"/>
                        <a:ea typeface="Times New Roman" pitchFamily="18" charset="0"/>
                        <a:cs typeface="Arial" charset="0"/>
                      </a:endParaRPr>
                    </a:p>
                  </a:txBody>
                  <a:tcPr marL="91436" marR="91436" marT="45682" marB="4568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2D80"/>
                    </a:solidFill>
                  </a:tcPr>
                </a:tc>
                <a:tc>
                  <a:txBody>
                    <a:bodyPr/>
                    <a:lstStyle/>
                    <a:p>
                      <a:pPr marL="0" marR="0" lvl="0" indent="0" algn="ctr" defTabSz="914400" rtl="0" eaLnBrk="0" fontAlgn="base" latinLnBrk="0" hangingPunct="0">
                        <a:lnSpc>
                          <a:spcPct val="100000"/>
                        </a:lnSpc>
                        <a:spcBef>
                          <a:spcPct val="0"/>
                        </a:spcBef>
                        <a:spcAft>
                          <a:spcPct val="0"/>
                        </a:spcAft>
                        <a:buClr>
                          <a:schemeClr val="accent1"/>
                        </a:buClr>
                        <a:buSzPct val="70000"/>
                        <a:buFont typeface="Monotype Sorts" pitchFamily="2" charset="2"/>
                        <a:buNone/>
                        <a:tabLst/>
                      </a:pPr>
                      <a:r>
                        <a:rPr kumimoji="1" lang="fr-FR" sz="1400" b="1" i="1" u="none" strike="noStrike" cap="none" normalizeH="0" baseline="0" dirty="0">
                          <a:ln>
                            <a:noFill/>
                          </a:ln>
                          <a:solidFill>
                            <a:schemeClr val="bg1"/>
                          </a:solidFill>
                          <a:effectLst/>
                          <a:latin typeface="Arial" charset="0"/>
                          <a:ea typeface="Times New Roman" pitchFamily="18" charset="0"/>
                          <a:cs typeface="Arial" charset="0"/>
                        </a:rPr>
                        <a:t>Nom de l'unité (SI)</a:t>
                      </a:r>
                      <a:endParaRPr kumimoji="1" lang="fr-FR" sz="1400" b="1" i="0" u="none" strike="noStrike" cap="none" normalizeH="0" baseline="0" dirty="0">
                        <a:ln>
                          <a:noFill/>
                        </a:ln>
                        <a:solidFill>
                          <a:schemeClr val="bg1"/>
                        </a:solidFill>
                        <a:effectLst/>
                        <a:latin typeface="Arial" charset="0"/>
                        <a:ea typeface="Times New Roman" pitchFamily="18" charset="0"/>
                        <a:cs typeface="Arial" charset="0"/>
                      </a:endParaRPr>
                    </a:p>
                  </a:txBody>
                  <a:tcPr marL="91436" marR="91436" marT="45682" marB="4568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2D80"/>
                    </a:solidFill>
                  </a:tcPr>
                </a:tc>
                <a:tc>
                  <a:txBody>
                    <a:bodyPr/>
                    <a:lstStyle/>
                    <a:p>
                      <a:pPr marL="0" marR="0" lvl="0" indent="0" algn="l" defTabSz="914400" rtl="0" eaLnBrk="0" fontAlgn="base" latinLnBrk="0" hangingPunct="0">
                        <a:lnSpc>
                          <a:spcPct val="100000"/>
                        </a:lnSpc>
                        <a:spcBef>
                          <a:spcPct val="0"/>
                        </a:spcBef>
                        <a:spcAft>
                          <a:spcPct val="0"/>
                        </a:spcAft>
                        <a:buClr>
                          <a:schemeClr val="accent1"/>
                        </a:buClr>
                        <a:buSzPct val="70000"/>
                        <a:buFont typeface="Monotype Sorts" pitchFamily="2" charset="2"/>
                        <a:buNone/>
                        <a:tabLst/>
                      </a:pPr>
                      <a:r>
                        <a:rPr kumimoji="1" lang="fr-FR" sz="1400" b="1" i="1" u="none" strike="noStrike" cap="none" normalizeH="0" baseline="0" dirty="0">
                          <a:ln>
                            <a:noFill/>
                          </a:ln>
                          <a:solidFill>
                            <a:schemeClr val="bg1"/>
                          </a:solidFill>
                          <a:effectLst/>
                          <a:latin typeface="Arial" charset="0"/>
                          <a:ea typeface="Times New Roman" pitchFamily="18" charset="0"/>
                          <a:cs typeface="Arial" charset="0"/>
                        </a:rPr>
                        <a:t>Symbole de l’unité</a:t>
                      </a:r>
                      <a:endParaRPr kumimoji="1" lang="fr-FR" sz="1400" b="1" i="0" u="none" strike="noStrike" cap="none" normalizeH="0" baseline="0" dirty="0">
                        <a:ln>
                          <a:noFill/>
                        </a:ln>
                        <a:solidFill>
                          <a:schemeClr val="bg1"/>
                        </a:solidFill>
                        <a:effectLst/>
                        <a:latin typeface="Arial" charset="0"/>
                        <a:ea typeface="Times New Roman" pitchFamily="18" charset="0"/>
                        <a:cs typeface="Arial" charset="0"/>
                      </a:endParaRPr>
                    </a:p>
                  </a:txBody>
                  <a:tcPr marL="91436" marR="91436" marT="45682" marB="4568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2D80"/>
                    </a:solidFill>
                  </a:tcPr>
                </a:tc>
                <a:tc>
                  <a:txBody>
                    <a:bodyPr/>
                    <a:lstStyle/>
                    <a:p>
                      <a:pPr marL="0" marR="0" lvl="0" indent="0" algn="ctr" defTabSz="914400" rtl="0" eaLnBrk="0" fontAlgn="base" latinLnBrk="0" hangingPunct="0">
                        <a:lnSpc>
                          <a:spcPct val="100000"/>
                        </a:lnSpc>
                        <a:spcBef>
                          <a:spcPct val="0"/>
                        </a:spcBef>
                        <a:spcAft>
                          <a:spcPct val="0"/>
                        </a:spcAft>
                        <a:buClr>
                          <a:schemeClr val="accent1"/>
                        </a:buClr>
                        <a:buSzPct val="70000"/>
                        <a:buFont typeface="Monotype Sorts" pitchFamily="2" charset="2"/>
                        <a:buNone/>
                        <a:tabLst/>
                      </a:pPr>
                      <a:r>
                        <a:rPr kumimoji="1" lang="fr-FR" sz="1400" b="1" i="1" u="none" strike="noStrike" cap="none" normalizeH="0" baseline="0" dirty="0">
                          <a:ln>
                            <a:noFill/>
                          </a:ln>
                          <a:solidFill>
                            <a:schemeClr val="bg1"/>
                          </a:solidFill>
                          <a:effectLst/>
                          <a:latin typeface="Arial" charset="0"/>
                          <a:ea typeface="Times New Roman" pitchFamily="18" charset="0"/>
                          <a:cs typeface="Arial" charset="0"/>
                        </a:rPr>
                        <a:t>Dimension</a:t>
                      </a:r>
                      <a:endParaRPr kumimoji="1" lang="fr-FR" sz="1400" b="1" i="0" u="none" strike="noStrike" cap="none" normalizeH="0" baseline="0" dirty="0">
                        <a:ln>
                          <a:noFill/>
                        </a:ln>
                        <a:solidFill>
                          <a:schemeClr val="bg1"/>
                        </a:solidFill>
                        <a:effectLst/>
                        <a:latin typeface="Arial" charset="0"/>
                        <a:ea typeface="Times New Roman" pitchFamily="18" charset="0"/>
                        <a:cs typeface="Arial" charset="0"/>
                      </a:endParaRPr>
                    </a:p>
                  </a:txBody>
                  <a:tcPr marL="91436" marR="91436" marT="45682" marB="4568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2D80"/>
                    </a:solidFill>
                  </a:tcPr>
                </a:tc>
                <a:extLst>
                  <a:ext uri="{0D108BD9-81ED-4DB2-BD59-A6C34878D82A}">
                    <a16:rowId xmlns:a16="http://schemas.microsoft.com/office/drawing/2014/main" val="10000"/>
                  </a:ext>
                </a:extLst>
              </a:tr>
              <a:tr h="304721">
                <a:tc>
                  <a:txBody>
                    <a:bodyPr/>
                    <a:lstStyle/>
                    <a:p>
                      <a:pPr marL="342900" marR="0" lvl="0" indent="-342900" algn="l" defTabSz="914400" rtl="0" eaLnBrk="0" fontAlgn="base" latinLnBrk="0" hangingPunct="0">
                        <a:lnSpc>
                          <a:spcPct val="100000"/>
                        </a:lnSpc>
                        <a:spcBef>
                          <a:spcPct val="0"/>
                        </a:spcBef>
                        <a:spcAft>
                          <a:spcPct val="0"/>
                        </a:spcAft>
                        <a:buClr>
                          <a:schemeClr val="accent1"/>
                        </a:buClr>
                        <a:buSzPct val="70000"/>
                        <a:buFont typeface="Monotype Sorts" pitchFamily="2" charset="2"/>
                        <a:buNone/>
                        <a:tabLst/>
                      </a:pPr>
                      <a:r>
                        <a:rPr kumimoji="1" lang="fr-FR" sz="1600" b="0" i="0" u="none" strike="noStrike" cap="none" normalizeH="0" baseline="0" dirty="0">
                          <a:ln>
                            <a:noFill/>
                          </a:ln>
                          <a:solidFill>
                            <a:schemeClr val="tx1"/>
                          </a:solidFill>
                          <a:effectLst/>
                          <a:latin typeface="+mn-lt"/>
                          <a:ea typeface="Times New Roman" pitchFamily="18" charset="0"/>
                          <a:cs typeface="Arial" charset="0"/>
                        </a:rPr>
                        <a:t>Longueur</a:t>
                      </a:r>
                    </a:p>
                  </a:txBody>
                  <a:tcPr marL="91436" marR="91436" marT="45682" marB="4568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Pct val="70000"/>
                        <a:buFont typeface="Monotype Sorts" pitchFamily="2" charset="2"/>
                        <a:buNone/>
                        <a:tabLst/>
                      </a:pPr>
                      <a:r>
                        <a:rPr kumimoji="1" lang="fr-FR" sz="1600" b="0" i="0" u="none" strike="noStrike" cap="none" normalizeH="0" baseline="0" dirty="0">
                          <a:ln>
                            <a:noFill/>
                          </a:ln>
                          <a:solidFill>
                            <a:schemeClr val="tx1"/>
                          </a:solidFill>
                          <a:effectLst/>
                          <a:latin typeface="+mn-lt"/>
                          <a:ea typeface="Times New Roman" pitchFamily="18" charset="0"/>
                          <a:cs typeface="Arial" charset="0"/>
                        </a:rPr>
                        <a:t>l</a:t>
                      </a:r>
                    </a:p>
                  </a:txBody>
                  <a:tcPr marL="91436" marR="91436" marT="45682" marB="4568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Pct val="70000"/>
                        <a:buFont typeface="Monotype Sorts" pitchFamily="2" charset="2"/>
                        <a:buNone/>
                        <a:tabLst/>
                      </a:pPr>
                      <a:r>
                        <a:rPr kumimoji="1" lang="fr-FR" sz="1600" b="0" i="0" u="none" strike="noStrike" cap="none" normalizeH="0" baseline="0" dirty="0">
                          <a:ln>
                            <a:noFill/>
                          </a:ln>
                          <a:solidFill>
                            <a:schemeClr val="tx1"/>
                          </a:solidFill>
                          <a:effectLst/>
                          <a:latin typeface="+mn-lt"/>
                          <a:ea typeface="Times New Roman" pitchFamily="18" charset="0"/>
                          <a:cs typeface="Arial" charset="0"/>
                        </a:rPr>
                        <a:t>mètre</a:t>
                      </a:r>
                    </a:p>
                  </a:txBody>
                  <a:tcPr marL="91436" marR="91436" marT="45682" marB="4568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Pct val="70000"/>
                        <a:buFont typeface="Monotype Sorts" pitchFamily="2" charset="2"/>
                        <a:buNone/>
                        <a:tabLst/>
                      </a:pPr>
                      <a:r>
                        <a:rPr kumimoji="1" lang="fr-FR" sz="1600" b="0" i="0" u="none" strike="noStrike" cap="none" normalizeH="0" baseline="0">
                          <a:ln>
                            <a:noFill/>
                          </a:ln>
                          <a:solidFill>
                            <a:schemeClr val="tx1"/>
                          </a:solidFill>
                          <a:effectLst/>
                          <a:latin typeface="+mn-lt"/>
                          <a:ea typeface="Times New Roman" pitchFamily="18" charset="0"/>
                          <a:cs typeface="Arial" charset="0"/>
                        </a:rPr>
                        <a:t>m</a:t>
                      </a:r>
                    </a:p>
                  </a:txBody>
                  <a:tcPr marL="91436" marR="91436" marT="45682" marB="4568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Pct val="70000"/>
                        <a:buFont typeface="Monotype Sorts" pitchFamily="2" charset="2"/>
                        <a:buNone/>
                        <a:tabLst/>
                      </a:pPr>
                      <a:r>
                        <a:rPr kumimoji="1" lang="fr-FR" sz="1600" b="0" i="0" u="none" strike="noStrike" cap="none" normalizeH="0" baseline="0" dirty="0">
                          <a:ln>
                            <a:noFill/>
                          </a:ln>
                          <a:solidFill>
                            <a:schemeClr val="tx1"/>
                          </a:solidFill>
                          <a:effectLst/>
                          <a:latin typeface="+mn-lt"/>
                          <a:ea typeface="Times New Roman" pitchFamily="18" charset="0"/>
                          <a:cs typeface="Arial" charset="0"/>
                        </a:rPr>
                        <a:t>L</a:t>
                      </a:r>
                    </a:p>
                  </a:txBody>
                  <a:tcPr marL="91436" marR="91436" marT="45682" marB="4568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04721">
                <a:tc>
                  <a:txBody>
                    <a:bodyPr/>
                    <a:lstStyle/>
                    <a:p>
                      <a:pPr marL="342900" marR="0" lvl="0" indent="-342900" algn="l" defTabSz="914400" rtl="0" eaLnBrk="0" fontAlgn="base" latinLnBrk="0" hangingPunct="0">
                        <a:lnSpc>
                          <a:spcPct val="100000"/>
                        </a:lnSpc>
                        <a:spcBef>
                          <a:spcPct val="0"/>
                        </a:spcBef>
                        <a:spcAft>
                          <a:spcPct val="0"/>
                        </a:spcAft>
                        <a:buClr>
                          <a:schemeClr val="accent1"/>
                        </a:buClr>
                        <a:buSzPct val="70000"/>
                        <a:buFont typeface="Monotype Sorts" pitchFamily="2" charset="2"/>
                        <a:buNone/>
                        <a:tabLst/>
                      </a:pPr>
                      <a:r>
                        <a:rPr kumimoji="1" lang="fr-FR" sz="1600" b="0" i="0" u="none" strike="noStrike" cap="none" normalizeH="0" baseline="0" dirty="0">
                          <a:ln>
                            <a:noFill/>
                          </a:ln>
                          <a:solidFill>
                            <a:schemeClr val="tx1"/>
                          </a:solidFill>
                          <a:effectLst/>
                          <a:latin typeface="+mn-lt"/>
                          <a:ea typeface="Times New Roman" pitchFamily="18" charset="0"/>
                          <a:cs typeface="Arial" charset="0"/>
                        </a:rPr>
                        <a:t>Masse</a:t>
                      </a:r>
                    </a:p>
                  </a:txBody>
                  <a:tcPr marL="91436" marR="91436" marT="45682" marB="4568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Pct val="70000"/>
                        <a:buFont typeface="Monotype Sorts" pitchFamily="2" charset="2"/>
                        <a:buNone/>
                        <a:tabLst/>
                      </a:pPr>
                      <a:r>
                        <a:rPr kumimoji="1" lang="fr-FR" sz="1600" b="0" i="0" u="none" strike="noStrike" cap="none" normalizeH="0" baseline="0" dirty="0">
                          <a:ln>
                            <a:noFill/>
                          </a:ln>
                          <a:solidFill>
                            <a:schemeClr val="tx1"/>
                          </a:solidFill>
                          <a:effectLst/>
                          <a:latin typeface="+mn-lt"/>
                          <a:ea typeface="Times New Roman" pitchFamily="18" charset="0"/>
                          <a:cs typeface="Arial" charset="0"/>
                        </a:rPr>
                        <a:t>m</a:t>
                      </a:r>
                    </a:p>
                  </a:txBody>
                  <a:tcPr marL="91436" marR="91436" marT="45682" marB="4568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Pct val="70000"/>
                        <a:buFont typeface="Monotype Sorts" pitchFamily="2" charset="2"/>
                        <a:buNone/>
                        <a:tabLst/>
                      </a:pPr>
                      <a:r>
                        <a:rPr kumimoji="1" lang="fr-FR" sz="1600" b="0" i="0" u="none" strike="noStrike" cap="none" normalizeH="0" baseline="0" dirty="0">
                          <a:ln>
                            <a:noFill/>
                          </a:ln>
                          <a:solidFill>
                            <a:schemeClr val="tx1"/>
                          </a:solidFill>
                          <a:effectLst/>
                          <a:latin typeface="+mn-lt"/>
                          <a:ea typeface="Times New Roman" pitchFamily="18" charset="0"/>
                          <a:cs typeface="Arial" charset="0"/>
                        </a:rPr>
                        <a:t>kilogramme</a:t>
                      </a:r>
                    </a:p>
                  </a:txBody>
                  <a:tcPr marL="91436" marR="91436" marT="45682" marB="4568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Pct val="70000"/>
                        <a:buFont typeface="Monotype Sorts" pitchFamily="2" charset="2"/>
                        <a:buNone/>
                        <a:tabLst/>
                      </a:pPr>
                      <a:r>
                        <a:rPr kumimoji="1" lang="fr-FR" sz="1600" b="0" i="0" u="none" strike="noStrike" cap="none" normalizeH="0" baseline="0">
                          <a:ln>
                            <a:noFill/>
                          </a:ln>
                          <a:solidFill>
                            <a:schemeClr val="tx1"/>
                          </a:solidFill>
                          <a:effectLst/>
                          <a:latin typeface="+mn-lt"/>
                          <a:ea typeface="Times New Roman" pitchFamily="18" charset="0"/>
                          <a:cs typeface="Arial" charset="0"/>
                        </a:rPr>
                        <a:t>kg</a:t>
                      </a:r>
                    </a:p>
                  </a:txBody>
                  <a:tcPr marL="91436" marR="91436" marT="45682" marB="4568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Pct val="70000"/>
                        <a:buFont typeface="Monotype Sorts" pitchFamily="2" charset="2"/>
                        <a:buNone/>
                        <a:tabLst/>
                      </a:pPr>
                      <a:r>
                        <a:rPr kumimoji="1" lang="fr-FR" sz="1600" b="0" i="0" u="none" strike="noStrike" cap="none" normalizeH="0" baseline="0" dirty="0">
                          <a:ln>
                            <a:noFill/>
                          </a:ln>
                          <a:solidFill>
                            <a:schemeClr val="tx1"/>
                          </a:solidFill>
                          <a:effectLst/>
                          <a:latin typeface="+mn-lt"/>
                          <a:ea typeface="Times New Roman" pitchFamily="18" charset="0"/>
                          <a:cs typeface="Arial" charset="0"/>
                        </a:rPr>
                        <a:t>M</a:t>
                      </a:r>
                    </a:p>
                  </a:txBody>
                  <a:tcPr marL="91436" marR="91436" marT="45682" marB="4568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04721">
                <a:tc>
                  <a:txBody>
                    <a:bodyPr/>
                    <a:lstStyle/>
                    <a:p>
                      <a:pPr marL="342900" marR="0" lvl="0" indent="-342900" algn="l" defTabSz="914400" rtl="0" eaLnBrk="0" fontAlgn="base" latinLnBrk="0" hangingPunct="0">
                        <a:lnSpc>
                          <a:spcPct val="100000"/>
                        </a:lnSpc>
                        <a:spcBef>
                          <a:spcPct val="0"/>
                        </a:spcBef>
                        <a:spcAft>
                          <a:spcPct val="0"/>
                        </a:spcAft>
                        <a:buClr>
                          <a:schemeClr val="accent1"/>
                        </a:buClr>
                        <a:buSzPct val="70000"/>
                        <a:buFont typeface="Monotype Sorts" pitchFamily="2" charset="2"/>
                        <a:buNone/>
                        <a:tabLst/>
                      </a:pPr>
                      <a:r>
                        <a:rPr kumimoji="1" lang="fr-FR" sz="1600" b="0" i="0" u="none" strike="noStrike" cap="none" normalizeH="0" baseline="0" dirty="0">
                          <a:ln>
                            <a:noFill/>
                          </a:ln>
                          <a:solidFill>
                            <a:schemeClr val="tx1"/>
                          </a:solidFill>
                          <a:effectLst/>
                          <a:latin typeface="+mn-lt"/>
                          <a:ea typeface="Times New Roman" pitchFamily="18" charset="0"/>
                          <a:cs typeface="Arial" charset="0"/>
                        </a:rPr>
                        <a:t>Temps</a:t>
                      </a:r>
                    </a:p>
                  </a:txBody>
                  <a:tcPr marL="91436" marR="91436" marT="45682" marB="4568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Pct val="70000"/>
                        <a:buFont typeface="Monotype Sorts" pitchFamily="2" charset="2"/>
                        <a:buNone/>
                        <a:tabLst/>
                      </a:pPr>
                      <a:r>
                        <a:rPr kumimoji="1" lang="fr-FR" sz="1600" b="0" i="0" u="none" strike="noStrike" cap="none" normalizeH="0" baseline="0" dirty="0">
                          <a:ln>
                            <a:noFill/>
                          </a:ln>
                          <a:solidFill>
                            <a:schemeClr val="tx1"/>
                          </a:solidFill>
                          <a:effectLst/>
                          <a:latin typeface="+mn-lt"/>
                          <a:ea typeface="Times New Roman" pitchFamily="18" charset="0"/>
                          <a:cs typeface="Arial" charset="0"/>
                        </a:rPr>
                        <a:t>t</a:t>
                      </a:r>
                    </a:p>
                  </a:txBody>
                  <a:tcPr marL="91436" marR="91436" marT="45682" marB="4568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Pct val="70000"/>
                        <a:buFont typeface="Monotype Sorts" pitchFamily="2" charset="2"/>
                        <a:buNone/>
                        <a:tabLst/>
                      </a:pPr>
                      <a:r>
                        <a:rPr kumimoji="1" lang="fr-FR" sz="1600" b="0" i="0" u="none" strike="noStrike" cap="none" normalizeH="0" baseline="0" dirty="0">
                          <a:ln>
                            <a:noFill/>
                          </a:ln>
                          <a:solidFill>
                            <a:schemeClr val="tx1"/>
                          </a:solidFill>
                          <a:effectLst/>
                          <a:latin typeface="+mn-lt"/>
                          <a:ea typeface="Times New Roman" pitchFamily="18" charset="0"/>
                          <a:cs typeface="Arial" charset="0"/>
                        </a:rPr>
                        <a:t>seconde</a:t>
                      </a:r>
                    </a:p>
                  </a:txBody>
                  <a:tcPr marL="91436" marR="91436" marT="45682" marB="4568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Pct val="70000"/>
                        <a:buFont typeface="Monotype Sorts" pitchFamily="2" charset="2"/>
                        <a:buNone/>
                        <a:tabLst/>
                      </a:pPr>
                      <a:r>
                        <a:rPr kumimoji="1" lang="fr-FR" sz="1600" b="0" i="0" u="none" strike="noStrike" cap="none" normalizeH="0" baseline="0">
                          <a:ln>
                            <a:noFill/>
                          </a:ln>
                          <a:solidFill>
                            <a:schemeClr val="tx1"/>
                          </a:solidFill>
                          <a:effectLst/>
                          <a:latin typeface="+mn-lt"/>
                          <a:ea typeface="Times New Roman" pitchFamily="18" charset="0"/>
                          <a:cs typeface="Arial" charset="0"/>
                        </a:rPr>
                        <a:t>s</a:t>
                      </a:r>
                    </a:p>
                  </a:txBody>
                  <a:tcPr marL="91436" marR="91436" marT="45682" marB="4568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Pct val="70000"/>
                        <a:buFont typeface="Monotype Sorts" pitchFamily="2" charset="2"/>
                        <a:buNone/>
                        <a:tabLst/>
                      </a:pPr>
                      <a:r>
                        <a:rPr kumimoji="1" lang="fr-FR" sz="1600" b="0" i="0" u="none" strike="noStrike" cap="none" normalizeH="0" baseline="0" dirty="0">
                          <a:ln>
                            <a:noFill/>
                          </a:ln>
                          <a:solidFill>
                            <a:schemeClr val="tx1"/>
                          </a:solidFill>
                          <a:effectLst/>
                          <a:latin typeface="+mn-lt"/>
                          <a:ea typeface="Times New Roman" pitchFamily="18" charset="0"/>
                          <a:cs typeface="Arial" charset="0"/>
                        </a:rPr>
                        <a:t>T</a:t>
                      </a:r>
                    </a:p>
                  </a:txBody>
                  <a:tcPr marL="91436" marR="91436" marT="45682" marB="4568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04721">
                <a:tc>
                  <a:txBody>
                    <a:bodyPr/>
                    <a:lstStyle/>
                    <a:p>
                      <a:pPr marL="342900" marR="0" lvl="0" indent="-342900" algn="l" defTabSz="914400" rtl="0" eaLnBrk="0" fontAlgn="base" latinLnBrk="0" hangingPunct="0">
                        <a:lnSpc>
                          <a:spcPct val="100000"/>
                        </a:lnSpc>
                        <a:spcBef>
                          <a:spcPct val="0"/>
                        </a:spcBef>
                        <a:spcAft>
                          <a:spcPct val="0"/>
                        </a:spcAft>
                        <a:buClr>
                          <a:schemeClr val="accent1"/>
                        </a:buClr>
                        <a:buSzPct val="70000"/>
                        <a:buFont typeface="Monotype Sorts" pitchFamily="2" charset="2"/>
                        <a:buNone/>
                        <a:tabLst/>
                      </a:pPr>
                      <a:r>
                        <a:rPr kumimoji="1" lang="fr-FR" sz="1600" b="0" i="0" u="none" strike="noStrike" cap="none" normalizeH="0" baseline="0" dirty="0">
                          <a:ln>
                            <a:noFill/>
                          </a:ln>
                          <a:solidFill>
                            <a:schemeClr val="tx1"/>
                          </a:solidFill>
                          <a:effectLst/>
                          <a:latin typeface="+mn-lt"/>
                          <a:ea typeface="Times New Roman" pitchFamily="18" charset="0"/>
                          <a:cs typeface="Arial" charset="0"/>
                        </a:rPr>
                        <a:t>Intensité du courant électrique</a:t>
                      </a:r>
                    </a:p>
                  </a:txBody>
                  <a:tcPr marL="91436" marR="91436" marT="45682" marB="4568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Pct val="70000"/>
                        <a:buFont typeface="Monotype Sorts" pitchFamily="2" charset="2"/>
                        <a:buNone/>
                        <a:tabLst/>
                      </a:pPr>
                      <a:r>
                        <a:rPr kumimoji="1" lang="en-GB" sz="1600" b="0" i="0" u="none" strike="noStrike" cap="none" normalizeH="0" baseline="0" dirty="0">
                          <a:ln>
                            <a:noFill/>
                          </a:ln>
                          <a:solidFill>
                            <a:schemeClr val="tx1"/>
                          </a:solidFill>
                          <a:effectLst/>
                          <a:latin typeface="+mn-lt"/>
                          <a:ea typeface="Times New Roman" pitchFamily="18" charset="0"/>
                          <a:cs typeface="Arial" charset="0"/>
                        </a:rPr>
                        <a:t>I</a:t>
                      </a:r>
                    </a:p>
                  </a:txBody>
                  <a:tcPr marL="91436" marR="91436" marT="45682" marB="4568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Pct val="70000"/>
                        <a:buFont typeface="Monotype Sorts" pitchFamily="2" charset="2"/>
                        <a:buNone/>
                        <a:tabLst/>
                      </a:pPr>
                      <a:r>
                        <a:rPr kumimoji="1" lang="en-GB" sz="1600" b="0" i="0" u="none" strike="noStrike" cap="none" normalizeH="0" baseline="0" dirty="0" err="1">
                          <a:ln>
                            <a:noFill/>
                          </a:ln>
                          <a:solidFill>
                            <a:schemeClr val="tx1"/>
                          </a:solidFill>
                          <a:effectLst/>
                          <a:latin typeface="+mn-lt"/>
                          <a:ea typeface="Times New Roman" pitchFamily="18" charset="0"/>
                          <a:cs typeface="Arial" charset="0"/>
                        </a:rPr>
                        <a:t>ampère</a:t>
                      </a:r>
                      <a:endParaRPr kumimoji="1" lang="en-GB" sz="1600" b="0" i="0" u="none" strike="noStrike" cap="none" normalizeH="0" baseline="0" dirty="0">
                        <a:ln>
                          <a:noFill/>
                        </a:ln>
                        <a:solidFill>
                          <a:schemeClr val="tx1"/>
                        </a:solidFill>
                        <a:effectLst/>
                        <a:latin typeface="+mn-lt"/>
                        <a:ea typeface="Times New Roman" pitchFamily="18" charset="0"/>
                        <a:cs typeface="Arial" charset="0"/>
                      </a:endParaRPr>
                    </a:p>
                  </a:txBody>
                  <a:tcPr marL="91436" marR="91436" marT="45682" marB="4568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Pct val="70000"/>
                        <a:buFont typeface="Monotype Sorts" pitchFamily="2" charset="2"/>
                        <a:buNone/>
                        <a:tabLst/>
                      </a:pPr>
                      <a:r>
                        <a:rPr kumimoji="1" lang="en-GB" sz="1600" b="0" i="0" u="none" strike="noStrike" cap="none" normalizeH="0" baseline="0" dirty="0">
                          <a:ln>
                            <a:noFill/>
                          </a:ln>
                          <a:solidFill>
                            <a:schemeClr val="tx1"/>
                          </a:solidFill>
                          <a:effectLst/>
                          <a:latin typeface="+mn-lt"/>
                          <a:ea typeface="Times New Roman" pitchFamily="18" charset="0"/>
                          <a:cs typeface="Arial" charset="0"/>
                        </a:rPr>
                        <a:t>A</a:t>
                      </a:r>
                    </a:p>
                  </a:txBody>
                  <a:tcPr marL="91436" marR="91436" marT="45682" marB="4568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Pct val="70000"/>
                        <a:buFont typeface="Monotype Sorts" pitchFamily="2" charset="2"/>
                        <a:buNone/>
                        <a:tabLst/>
                      </a:pPr>
                      <a:r>
                        <a:rPr kumimoji="1" lang="fr-FR" sz="1600" b="0" i="0" u="none" strike="noStrike" cap="none" normalizeH="0" baseline="0" dirty="0">
                          <a:ln>
                            <a:noFill/>
                          </a:ln>
                          <a:solidFill>
                            <a:schemeClr val="tx1"/>
                          </a:solidFill>
                          <a:effectLst/>
                          <a:latin typeface="+mn-lt"/>
                          <a:ea typeface="Times New Roman" pitchFamily="18" charset="0"/>
                          <a:cs typeface="Arial" charset="0"/>
                        </a:rPr>
                        <a:t>I</a:t>
                      </a:r>
                    </a:p>
                  </a:txBody>
                  <a:tcPr marL="91436" marR="91436" marT="45682" marB="4568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04721">
                <a:tc>
                  <a:txBody>
                    <a:bodyPr/>
                    <a:lstStyle/>
                    <a:p>
                      <a:pPr marL="0" marR="0" lvl="0" indent="0" algn="l" defTabSz="914400" rtl="0" eaLnBrk="0" fontAlgn="base" latinLnBrk="0" hangingPunct="0">
                        <a:lnSpc>
                          <a:spcPct val="100000"/>
                        </a:lnSpc>
                        <a:spcBef>
                          <a:spcPct val="0"/>
                        </a:spcBef>
                        <a:spcAft>
                          <a:spcPct val="0"/>
                        </a:spcAft>
                        <a:buClr>
                          <a:schemeClr val="accent1"/>
                        </a:buClr>
                        <a:buSzPct val="70000"/>
                        <a:buFont typeface="Monotype Sorts" pitchFamily="2" charset="2"/>
                        <a:buNone/>
                        <a:tabLst/>
                      </a:pPr>
                      <a:r>
                        <a:rPr kumimoji="1" lang="fr-FR" sz="1600" b="0" i="0" u="none" strike="noStrike" cap="none" normalizeH="0" baseline="0" dirty="0">
                          <a:ln>
                            <a:noFill/>
                          </a:ln>
                          <a:solidFill>
                            <a:schemeClr val="tx1"/>
                          </a:solidFill>
                          <a:effectLst/>
                          <a:latin typeface="+mn-lt"/>
                          <a:ea typeface="Times New Roman" pitchFamily="18" charset="0"/>
                          <a:cs typeface="Arial" charset="0"/>
                        </a:rPr>
                        <a:t>Température thermodynamique</a:t>
                      </a:r>
                    </a:p>
                  </a:txBody>
                  <a:tcPr marL="91436" marR="91436" marT="45682" marB="4568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Pct val="70000"/>
                        <a:buFont typeface="Monotype Sorts" pitchFamily="2" charset="2"/>
                        <a:buNone/>
                        <a:tabLst/>
                      </a:pPr>
                      <a:r>
                        <a:rPr kumimoji="1" lang="de-DE" sz="1600" b="0" i="0" u="none" strike="noStrike" cap="none" normalizeH="0" baseline="0" dirty="0">
                          <a:ln>
                            <a:noFill/>
                          </a:ln>
                          <a:solidFill>
                            <a:schemeClr val="tx1"/>
                          </a:solidFill>
                          <a:effectLst/>
                          <a:latin typeface="+mn-lt"/>
                          <a:ea typeface="Times New Roman" pitchFamily="18" charset="0"/>
                          <a:cs typeface="Arial" charset="0"/>
                        </a:rPr>
                        <a:t>T</a:t>
                      </a:r>
                    </a:p>
                  </a:txBody>
                  <a:tcPr marL="91436" marR="91436" marT="45682" marB="4568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Pct val="70000"/>
                        <a:buFont typeface="Monotype Sorts" pitchFamily="2" charset="2"/>
                        <a:buNone/>
                        <a:tabLst/>
                      </a:pPr>
                      <a:r>
                        <a:rPr kumimoji="1" lang="de-DE" sz="1600" b="0" i="0" u="none" strike="noStrike" cap="none" normalizeH="0" baseline="0" dirty="0" err="1">
                          <a:ln>
                            <a:noFill/>
                          </a:ln>
                          <a:solidFill>
                            <a:schemeClr val="tx1"/>
                          </a:solidFill>
                          <a:effectLst/>
                          <a:latin typeface="+mn-lt"/>
                          <a:ea typeface="Times New Roman" pitchFamily="18" charset="0"/>
                          <a:cs typeface="Arial" charset="0"/>
                        </a:rPr>
                        <a:t>kelvin</a:t>
                      </a:r>
                      <a:endParaRPr kumimoji="1" lang="de-DE" sz="1600" b="0" i="0" u="none" strike="noStrike" cap="none" normalizeH="0" baseline="0" dirty="0">
                        <a:ln>
                          <a:noFill/>
                        </a:ln>
                        <a:solidFill>
                          <a:schemeClr val="tx1"/>
                        </a:solidFill>
                        <a:effectLst/>
                        <a:latin typeface="+mn-lt"/>
                        <a:ea typeface="Times New Roman" pitchFamily="18" charset="0"/>
                        <a:cs typeface="Arial" charset="0"/>
                      </a:endParaRPr>
                    </a:p>
                  </a:txBody>
                  <a:tcPr marL="91436" marR="91436" marT="45682" marB="4568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Pct val="70000"/>
                        <a:buFont typeface="Monotype Sorts" pitchFamily="2" charset="2"/>
                        <a:buNone/>
                        <a:tabLst/>
                      </a:pPr>
                      <a:r>
                        <a:rPr kumimoji="1" lang="de-DE" sz="1600" b="0" i="0" u="none" strike="noStrike" cap="none" normalizeH="0" baseline="0" dirty="0">
                          <a:ln>
                            <a:noFill/>
                          </a:ln>
                          <a:solidFill>
                            <a:schemeClr val="tx1"/>
                          </a:solidFill>
                          <a:effectLst/>
                          <a:latin typeface="+mn-lt"/>
                          <a:ea typeface="Times New Roman" pitchFamily="18" charset="0"/>
                          <a:cs typeface="Arial" charset="0"/>
                        </a:rPr>
                        <a:t>K</a:t>
                      </a:r>
                    </a:p>
                  </a:txBody>
                  <a:tcPr marL="91436" marR="91436" marT="45682" marB="4568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Pct val="70000"/>
                        <a:buFont typeface="Monotype Sorts" pitchFamily="2" charset="2"/>
                        <a:buNone/>
                        <a:tabLst/>
                      </a:pPr>
                      <a:r>
                        <a:rPr kumimoji="1" lang="fr-FR" sz="1600" b="0" i="0" u="none" strike="noStrike" cap="none" normalizeH="0" baseline="0" dirty="0">
                          <a:ln>
                            <a:noFill/>
                          </a:ln>
                          <a:solidFill>
                            <a:schemeClr val="tx1"/>
                          </a:solidFill>
                          <a:effectLst/>
                          <a:latin typeface="+mn-lt"/>
                          <a:ea typeface="Times New Roman" pitchFamily="18" charset="0"/>
                          <a:cs typeface="Arial" charset="0"/>
                          <a:sym typeface="Symbol" pitchFamily="18" charset="2"/>
                        </a:rPr>
                        <a:t></a:t>
                      </a:r>
                    </a:p>
                  </a:txBody>
                  <a:tcPr marL="91436" marR="91436" marT="45682" marB="4568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04721">
                <a:tc>
                  <a:txBody>
                    <a:bodyPr/>
                    <a:lstStyle/>
                    <a:p>
                      <a:pPr marL="342900" marR="0" lvl="0" indent="-342900" algn="l" defTabSz="914400" rtl="0" eaLnBrk="0" fontAlgn="base" latinLnBrk="0" hangingPunct="0">
                        <a:lnSpc>
                          <a:spcPct val="100000"/>
                        </a:lnSpc>
                        <a:spcBef>
                          <a:spcPct val="0"/>
                        </a:spcBef>
                        <a:spcAft>
                          <a:spcPct val="0"/>
                        </a:spcAft>
                        <a:buClr>
                          <a:schemeClr val="accent1"/>
                        </a:buClr>
                        <a:buSzPct val="70000"/>
                        <a:buFont typeface="Monotype Sorts" pitchFamily="2" charset="2"/>
                        <a:buNone/>
                        <a:tabLst/>
                      </a:pPr>
                      <a:r>
                        <a:rPr kumimoji="1" lang="fr-FR" sz="1600" b="0" i="0" u="none" strike="noStrike" cap="none" normalizeH="0" baseline="0" dirty="0">
                          <a:ln>
                            <a:noFill/>
                          </a:ln>
                          <a:solidFill>
                            <a:schemeClr val="tx1"/>
                          </a:solidFill>
                          <a:effectLst/>
                          <a:latin typeface="+mn-lt"/>
                          <a:ea typeface="Times New Roman" pitchFamily="18" charset="0"/>
                          <a:cs typeface="Arial" charset="0"/>
                        </a:rPr>
                        <a:t>Quantité de matière</a:t>
                      </a:r>
                    </a:p>
                  </a:txBody>
                  <a:tcPr marL="91436" marR="91436" marT="45682" marB="4568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Pct val="70000"/>
                        <a:buFont typeface="Monotype Sorts" pitchFamily="2" charset="2"/>
                        <a:buNone/>
                        <a:tabLst/>
                      </a:pPr>
                      <a:r>
                        <a:rPr kumimoji="1" lang="nl-NL" sz="1600" b="0" i="0" u="none" strike="noStrike" cap="none" normalizeH="0" baseline="0" dirty="0">
                          <a:ln>
                            <a:noFill/>
                          </a:ln>
                          <a:solidFill>
                            <a:schemeClr val="tx1"/>
                          </a:solidFill>
                          <a:effectLst/>
                          <a:latin typeface="+mn-lt"/>
                          <a:ea typeface="Times New Roman" pitchFamily="18" charset="0"/>
                          <a:cs typeface="Arial" charset="0"/>
                        </a:rPr>
                        <a:t>n</a:t>
                      </a:r>
                    </a:p>
                  </a:txBody>
                  <a:tcPr marL="91436" marR="91436" marT="45682" marB="4568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Pct val="70000"/>
                        <a:buFont typeface="Monotype Sorts" pitchFamily="2" charset="2"/>
                        <a:buNone/>
                        <a:tabLst/>
                      </a:pPr>
                      <a:r>
                        <a:rPr kumimoji="1" lang="nl-NL" sz="1600" b="0" i="0" u="none" strike="noStrike" cap="none" normalizeH="0" baseline="0" dirty="0" err="1">
                          <a:ln>
                            <a:noFill/>
                          </a:ln>
                          <a:solidFill>
                            <a:schemeClr val="tx1"/>
                          </a:solidFill>
                          <a:effectLst/>
                          <a:latin typeface="+mn-lt"/>
                          <a:ea typeface="Times New Roman" pitchFamily="18" charset="0"/>
                          <a:cs typeface="Arial" charset="0"/>
                        </a:rPr>
                        <a:t>mole</a:t>
                      </a:r>
                      <a:endParaRPr kumimoji="1" lang="nl-NL" sz="1600" b="0" i="0" u="none" strike="noStrike" cap="none" normalizeH="0" baseline="0" dirty="0">
                        <a:ln>
                          <a:noFill/>
                        </a:ln>
                        <a:solidFill>
                          <a:schemeClr val="tx1"/>
                        </a:solidFill>
                        <a:effectLst/>
                        <a:latin typeface="+mn-lt"/>
                        <a:ea typeface="Times New Roman" pitchFamily="18" charset="0"/>
                        <a:cs typeface="Arial" charset="0"/>
                      </a:endParaRPr>
                    </a:p>
                  </a:txBody>
                  <a:tcPr marL="91436" marR="91436" marT="45682" marB="4568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Pct val="70000"/>
                        <a:buFont typeface="Monotype Sorts" pitchFamily="2" charset="2"/>
                        <a:buNone/>
                        <a:tabLst/>
                      </a:pPr>
                      <a:r>
                        <a:rPr kumimoji="1" lang="nl-NL" sz="1600" b="0" i="0" u="none" strike="noStrike" cap="none" normalizeH="0" baseline="0" dirty="0">
                          <a:ln>
                            <a:noFill/>
                          </a:ln>
                          <a:solidFill>
                            <a:schemeClr val="tx1"/>
                          </a:solidFill>
                          <a:effectLst/>
                          <a:latin typeface="+mn-lt"/>
                          <a:ea typeface="Times New Roman" pitchFamily="18" charset="0"/>
                          <a:cs typeface="Arial" charset="0"/>
                        </a:rPr>
                        <a:t>mol</a:t>
                      </a:r>
                    </a:p>
                  </a:txBody>
                  <a:tcPr marL="91436" marR="91436" marT="45682" marB="4568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Pct val="70000"/>
                        <a:buFont typeface="Monotype Sorts" pitchFamily="2" charset="2"/>
                        <a:buNone/>
                        <a:tabLst/>
                      </a:pPr>
                      <a:r>
                        <a:rPr kumimoji="1" lang="fr-FR" sz="1600" b="0" i="0" u="none" strike="noStrike" cap="none" normalizeH="0" baseline="0" dirty="0">
                          <a:ln>
                            <a:noFill/>
                          </a:ln>
                          <a:solidFill>
                            <a:schemeClr val="tx1"/>
                          </a:solidFill>
                          <a:effectLst/>
                          <a:latin typeface="+mn-lt"/>
                          <a:ea typeface="Times New Roman" pitchFamily="18" charset="0"/>
                          <a:cs typeface="Arial" charset="0"/>
                        </a:rPr>
                        <a:t>N</a:t>
                      </a:r>
                    </a:p>
                  </a:txBody>
                  <a:tcPr marL="91436" marR="91436" marT="45682" marB="4568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04721">
                <a:tc>
                  <a:txBody>
                    <a:bodyPr/>
                    <a:lstStyle/>
                    <a:p>
                      <a:pPr marL="342900" marR="0" lvl="0" indent="-342900" algn="l" defTabSz="914400" rtl="0" eaLnBrk="0" fontAlgn="base" latinLnBrk="0" hangingPunct="0">
                        <a:lnSpc>
                          <a:spcPct val="100000"/>
                        </a:lnSpc>
                        <a:spcBef>
                          <a:spcPct val="0"/>
                        </a:spcBef>
                        <a:spcAft>
                          <a:spcPct val="0"/>
                        </a:spcAft>
                        <a:buClr>
                          <a:schemeClr val="accent1"/>
                        </a:buClr>
                        <a:buSzPct val="70000"/>
                        <a:buFont typeface="Monotype Sorts" pitchFamily="2" charset="2"/>
                        <a:buNone/>
                        <a:tabLst/>
                      </a:pPr>
                      <a:r>
                        <a:rPr kumimoji="1" lang="fr-FR" sz="1600" b="0" i="0" u="none" strike="noStrike" cap="none" normalizeH="0" baseline="0" dirty="0">
                          <a:ln>
                            <a:noFill/>
                          </a:ln>
                          <a:solidFill>
                            <a:schemeClr val="tx1"/>
                          </a:solidFill>
                          <a:effectLst/>
                          <a:latin typeface="+mn-lt"/>
                          <a:ea typeface="Times New Roman" pitchFamily="18" charset="0"/>
                          <a:cs typeface="Arial" charset="0"/>
                        </a:rPr>
                        <a:t>Intensité lumineuse</a:t>
                      </a:r>
                    </a:p>
                  </a:txBody>
                  <a:tcPr marL="91436" marR="91436" marT="45682" marB="4568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Pct val="70000"/>
                        <a:buFont typeface="Monotype Sorts" pitchFamily="2" charset="2"/>
                        <a:buNone/>
                        <a:tabLst/>
                      </a:pPr>
                      <a:r>
                        <a:rPr kumimoji="1" lang="en-GB" sz="1600" b="0" i="0" u="none" strike="noStrike" cap="none" normalizeH="0" baseline="0" dirty="0">
                          <a:ln>
                            <a:noFill/>
                          </a:ln>
                          <a:solidFill>
                            <a:schemeClr val="tx1"/>
                          </a:solidFill>
                          <a:effectLst/>
                          <a:latin typeface="+mn-lt"/>
                          <a:ea typeface="Times New Roman" pitchFamily="18" charset="0"/>
                          <a:cs typeface="Arial" charset="0"/>
                        </a:rPr>
                        <a:t>I</a:t>
                      </a:r>
                    </a:p>
                  </a:txBody>
                  <a:tcPr marL="91436" marR="91436" marT="45682" marB="4568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Pct val="70000"/>
                        <a:buFont typeface="Monotype Sorts" pitchFamily="2" charset="2"/>
                        <a:buNone/>
                        <a:tabLst/>
                      </a:pPr>
                      <a:r>
                        <a:rPr kumimoji="1" lang="en-GB" sz="1600" b="0" i="0" u="none" strike="noStrike" cap="none" normalizeH="0" baseline="0" dirty="0">
                          <a:ln>
                            <a:noFill/>
                          </a:ln>
                          <a:solidFill>
                            <a:schemeClr val="tx1"/>
                          </a:solidFill>
                          <a:effectLst/>
                          <a:latin typeface="+mn-lt"/>
                          <a:ea typeface="Times New Roman" pitchFamily="18" charset="0"/>
                          <a:cs typeface="Arial" charset="0"/>
                        </a:rPr>
                        <a:t>candela</a:t>
                      </a:r>
                    </a:p>
                  </a:txBody>
                  <a:tcPr marL="91436" marR="91436" marT="45682" marB="4568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Pct val="70000"/>
                        <a:buFont typeface="Monotype Sorts" pitchFamily="2" charset="2"/>
                        <a:buNone/>
                        <a:tabLst/>
                      </a:pPr>
                      <a:r>
                        <a:rPr kumimoji="1" lang="en-GB" sz="1600" b="0" i="0" u="none" strike="noStrike" cap="none" normalizeH="0" baseline="0" dirty="0">
                          <a:ln>
                            <a:noFill/>
                          </a:ln>
                          <a:solidFill>
                            <a:schemeClr val="tx1"/>
                          </a:solidFill>
                          <a:effectLst/>
                          <a:latin typeface="+mn-lt"/>
                          <a:ea typeface="Times New Roman" pitchFamily="18" charset="0"/>
                          <a:cs typeface="Arial" charset="0"/>
                        </a:rPr>
                        <a:t>cd</a:t>
                      </a:r>
                    </a:p>
                  </a:txBody>
                  <a:tcPr marL="91436" marR="91436" marT="45682" marB="4568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Pct val="70000"/>
                        <a:buFont typeface="Monotype Sorts" pitchFamily="2" charset="2"/>
                        <a:buNone/>
                        <a:tabLst/>
                      </a:pPr>
                      <a:r>
                        <a:rPr kumimoji="1" lang="fr-FR" sz="1600" b="0" i="0" u="none" strike="noStrike" cap="none" normalizeH="0" baseline="0" dirty="0">
                          <a:ln>
                            <a:noFill/>
                          </a:ln>
                          <a:solidFill>
                            <a:schemeClr val="tx1"/>
                          </a:solidFill>
                          <a:effectLst/>
                          <a:latin typeface="+mn-lt"/>
                          <a:ea typeface="Times New Roman" pitchFamily="18" charset="0"/>
                          <a:cs typeface="Arial" charset="0"/>
                        </a:rPr>
                        <a:t>J</a:t>
                      </a:r>
                    </a:p>
                  </a:txBody>
                  <a:tcPr marL="91436" marR="91436" marT="45682" marB="4568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bl>
          </a:graphicData>
        </a:graphic>
      </p:graphicFrame>
      <p:sp>
        <p:nvSpPr>
          <p:cNvPr id="2" name="ZoneTexte 1"/>
          <p:cNvSpPr txBox="1"/>
          <p:nvPr/>
        </p:nvSpPr>
        <p:spPr>
          <a:xfrm>
            <a:off x="10754692" y="3358768"/>
            <a:ext cx="1905000" cy="338554"/>
          </a:xfrm>
          <a:prstGeom prst="rect">
            <a:avLst/>
          </a:prstGeom>
          <a:noFill/>
        </p:spPr>
        <p:txBody>
          <a:bodyPr wrap="square" rtlCol="0">
            <a:spAutoFit/>
          </a:bodyPr>
          <a:lstStyle/>
          <a:p>
            <a:r>
              <a:rPr lang="en-GB" sz="1600" i="1" dirty="0">
                <a:solidFill>
                  <a:srgbClr val="000099"/>
                </a:solidFill>
              </a:rPr>
              <a:t>www.bipm.org</a:t>
            </a:r>
          </a:p>
        </p:txBody>
      </p:sp>
      <p:sp>
        <p:nvSpPr>
          <p:cNvPr id="9" name="ZoneTexte 8"/>
          <p:cNvSpPr txBox="1"/>
          <p:nvPr/>
        </p:nvSpPr>
        <p:spPr>
          <a:xfrm>
            <a:off x="7699481" y="786251"/>
            <a:ext cx="2400194" cy="584775"/>
          </a:xfrm>
          <a:prstGeom prst="rect">
            <a:avLst/>
          </a:prstGeom>
          <a:noFill/>
        </p:spPr>
        <p:txBody>
          <a:bodyPr wrap="square" rtlCol="0">
            <a:spAutoFit/>
          </a:bodyPr>
          <a:lstStyle/>
          <a:p>
            <a:r>
              <a:rPr lang="fr-FR" sz="1600" i="1" dirty="0">
                <a:solidFill>
                  <a:srgbClr val="000000"/>
                </a:solidFill>
              </a:rPr>
              <a:t>Constante de Planck, </a:t>
            </a:r>
          </a:p>
          <a:p>
            <a:r>
              <a:rPr lang="fr-FR" sz="1600" i="1" dirty="0">
                <a:solidFill>
                  <a:srgbClr val="000000"/>
                </a:solidFill>
              </a:rPr>
              <a:t>h = 6,626 070 15 × 10</a:t>
            </a:r>
            <a:r>
              <a:rPr lang="fr-FR" sz="1600" i="1" baseline="30000" dirty="0">
                <a:solidFill>
                  <a:srgbClr val="000000"/>
                </a:solidFill>
              </a:rPr>
              <a:t>-34</a:t>
            </a:r>
            <a:r>
              <a:rPr lang="fr-FR" sz="500" i="1" dirty="0">
                <a:solidFill>
                  <a:srgbClr val="000000"/>
                </a:solidFill>
              </a:rPr>
              <a:t>  </a:t>
            </a:r>
            <a:r>
              <a:rPr lang="fr-FR" sz="1600" i="1" dirty="0" err="1">
                <a:solidFill>
                  <a:srgbClr val="000000"/>
                </a:solidFill>
              </a:rPr>
              <a:t>J.s</a:t>
            </a:r>
            <a:endParaRPr lang="fr-FR" sz="1600" i="1" dirty="0">
              <a:solidFill>
                <a:srgbClr val="000000"/>
              </a:solidFill>
            </a:endParaRPr>
          </a:p>
        </p:txBody>
      </p:sp>
      <p:sp>
        <p:nvSpPr>
          <p:cNvPr id="10" name="ZoneTexte 9"/>
          <p:cNvSpPr txBox="1"/>
          <p:nvPr/>
        </p:nvSpPr>
        <p:spPr>
          <a:xfrm>
            <a:off x="6941860" y="1406415"/>
            <a:ext cx="2673788" cy="584775"/>
          </a:xfrm>
          <a:prstGeom prst="rect">
            <a:avLst/>
          </a:prstGeom>
          <a:noFill/>
        </p:spPr>
        <p:txBody>
          <a:bodyPr wrap="square" rtlCol="0">
            <a:spAutoFit/>
          </a:bodyPr>
          <a:lstStyle/>
          <a:p>
            <a:pPr algn="r"/>
            <a:r>
              <a:rPr lang="en-GB" sz="1600" i="1" dirty="0" err="1">
                <a:solidFill>
                  <a:srgbClr val="000000"/>
                </a:solidFill>
              </a:rPr>
              <a:t>Constante</a:t>
            </a:r>
            <a:r>
              <a:rPr lang="en-GB" sz="1600" i="1" dirty="0">
                <a:solidFill>
                  <a:srgbClr val="000000"/>
                </a:solidFill>
              </a:rPr>
              <a:t> </a:t>
            </a:r>
            <a:r>
              <a:rPr lang="en-GB" sz="1600" i="1" dirty="0" err="1">
                <a:solidFill>
                  <a:srgbClr val="000000"/>
                </a:solidFill>
              </a:rPr>
              <a:t>d’Avogadro</a:t>
            </a:r>
            <a:r>
              <a:rPr lang="en-GB" sz="1600" i="1" dirty="0">
                <a:solidFill>
                  <a:srgbClr val="000000"/>
                </a:solidFill>
              </a:rPr>
              <a:t>, </a:t>
            </a:r>
          </a:p>
          <a:p>
            <a:pPr algn="r"/>
            <a:r>
              <a:rPr lang="en-GB" sz="1600" i="1" dirty="0">
                <a:solidFill>
                  <a:srgbClr val="000000"/>
                </a:solidFill>
              </a:rPr>
              <a:t>N</a:t>
            </a:r>
            <a:r>
              <a:rPr lang="en-GB" sz="500" i="1" dirty="0">
                <a:solidFill>
                  <a:srgbClr val="000000"/>
                </a:solidFill>
              </a:rPr>
              <a:t>A</a:t>
            </a:r>
            <a:r>
              <a:rPr lang="en-GB" sz="1600" i="1" dirty="0">
                <a:solidFill>
                  <a:srgbClr val="000000"/>
                </a:solidFill>
              </a:rPr>
              <a:t> =6,022 140 76 × 10</a:t>
            </a:r>
            <a:r>
              <a:rPr lang="en-GB" sz="1600" i="1" baseline="30000" dirty="0">
                <a:solidFill>
                  <a:srgbClr val="000000"/>
                </a:solidFill>
              </a:rPr>
              <a:t>23</a:t>
            </a:r>
            <a:r>
              <a:rPr lang="en-GB" sz="1600" i="1" dirty="0">
                <a:solidFill>
                  <a:srgbClr val="000000"/>
                </a:solidFill>
              </a:rPr>
              <a:t> mol</a:t>
            </a:r>
            <a:r>
              <a:rPr lang="en-GB" sz="1600" i="1" baseline="30000" dirty="0">
                <a:solidFill>
                  <a:srgbClr val="000000"/>
                </a:solidFill>
              </a:rPr>
              <a:t>-1</a:t>
            </a:r>
            <a:r>
              <a:rPr lang="fr-FR" sz="1600" i="1" dirty="0">
                <a:solidFill>
                  <a:srgbClr val="000000"/>
                </a:solidFill>
              </a:rPr>
              <a:t> </a:t>
            </a:r>
          </a:p>
        </p:txBody>
      </p:sp>
      <p:cxnSp>
        <p:nvCxnSpPr>
          <p:cNvPr id="5" name="Connecteur en angle 4"/>
          <p:cNvCxnSpPr/>
          <p:nvPr/>
        </p:nvCxnSpPr>
        <p:spPr>
          <a:xfrm rot="16200000" flipH="1">
            <a:off x="9796036" y="974623"/>
            <a:ext cx="695742" cy="629083"/>
          </a:xfrm>
          <a:prstGeom prst="bentConnector3">
            <a:avLst>
              <a:gd name="adj1" fmla="val 3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 name="Connecteur en angle 15"/>
          <p:cNvCxnSpPr/>
          <p:nvPr/>
        </p:nvCxnSpPr>
        <p:spPr>
          <a:xfrm>
            <a:off x="9067800" y="1926614"/>
            <a:ext cx="1019175" cy="187936"/>
          </a:xfrm>
          <a:prstGeom prst="bentConnector3">
            <a:avLst>
              <a:gd name="adj1" fmla="val -84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3819032"/>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numéro de diapositive 5"/>
          <p:cNvSpPr>
            <a:spLocks noGrp="1"/>
          </p:cNvSpPr>
          <p:nvPr>
            <p:ph type="sldNum" sz="quarter" idx="12"/>
          </p:nvPr>
        </p:nvSpPr>
        <p:spPr/>
        <p:txBody>
          <a:bodyPr/>
          <a:lstStyle/>
          <a:p>
            <a:fld id="{7C59E55F-A350-4989-9404-8411324CBBDC}" type="slidenum">
              <a:rPr lang="fr-FR" smtClean="0"/>
              <a:pPr/>
              <a:t>40</a:t>
            </a:fld>
            <a:endParaRPr lang="fr-FR" dirty="0"/>
          </a:p>
        </p:txBody>
      </p:sp>
      <p:sp>
        <p:nvSpPr>
          <p:cNvPr id="8" name="Text Box 61"/>
          <p:cNvSpPr txBox="1">
            <a:spLocks noChangeArrowheads="1"/>
          </p:cNvSpPr>
          <p:nvPr/>
        </p:nvSpPr>
        <p:spPr bwMode="auto">
          <a:xfrm>
            <a:off x="9448800" y="841377"/>
            <a:ext cx="2597424"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lnSpc>
                <a:spcPct val="90000"/>
              </a:lnSpc>
              <a:spcBef>
                <a:spcPct val="0"/>
              </a:spcBef>
            </a:pPr>
            <a:r>
              <a:rPr lang="fr-FR" sz="2000" b="1" dirty="0">
                <a:solidFill>
                  <a:srgbClr val="FF2D80"/>
                </a:solidFill>
                <a:latin typeface="Arial" panose="020B0604020202020204" pitchFamily="34" charset="0"/>
                <a:ea typeface="+mj-ea"/>
                <a:cs typeface="Arial" panose="020B0604020202020204" pitchFamily="34" charset="0"/>
              </a:rPr>
              <a:t>&gt; un paramètre</a:t>
            </a:r>
            <a:br>
              <a:rPr lang="fr-FR" sz="2000" b="1" dirty="0">
                <a:solidFill>
                  <a:srgbClr val="FF2D80"/>
                </a:solidFill>
                <a:latin typeface="Arial" panose="020B0604020202020204" pitchFamily="34" charset="0"/>
                <a:ea typeface="+mj-ea"/>
                <a:cs typeface="Arial" panose="020B0604020202020204" pitchFamily="34" charset="0"/>
              </a:rPr>
            </a:br>
            <a:r>
              <a:rPr lang="fr-FR" sz="2000" b="1" dirty="0">
                <a:solidFill>
                  <a:srgbClr val="FF2D80"/>
                </a:solidFill>
                <a:latin typeface="Arial" panose="020B0604020202020204" pitchFamily="34" charset="0"/>
                <a:ea typeface="+mj-ea"/>
                <a:cs typeface="Arial" panose="020B0604020202020204" pitchFamily="34" charset="0"/>
              </a:rPr>
              <a:t>&gt; plusieurs sources</a:t>
            </a:r>
          </a:p>
        </p:txBody>
      </p:sp>
      <p:sp>
        <p:nvSpPr>
          <p:cNvPr id="11" name="Titre 5"/>
          <p:cNvSpPr txBox="1">
            <a:spLocks/>
          </p:cNvSpPr>
          <p:nvPr/>
        </p:nvSpPr>
        <p:spPr>
          <a:xfrm>
            <a:off x="397626" y="806211"/>
            <a:ext cx="10515600" cy="101948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chemeClr val="tx1"/>
                </a:solidFill>
                <a:latin typeface="Arial" panose="020B0604020202020204" pitchFamily="34" charset="0"/>
                <a:ea typeface="+mj-ea"/>
                <a:cs typeface="Arial" panose="020B0604020202020204" pitchFamily="34" charset="0"/>
              </a:defRPr>
            </a:lvl1pPr>
          </a:lstStyle>
          <a:p>
            <a:r>
              <a:rPr lang="en-GB" dirty="0"/>
              <a:t>Composition des </a:t>
            </a:r>
            <a:r>
              <a:rPr lang="en-GB" dirty="0" err="1"/>
              <a:t>incertitudes</a:t>
            </a:r>
            <a:br>
              <a:rPr lang="fr-FR" dirty="0"/>
            </a:br>
            <a:r>
              <a:rPr lang="fr-FR" sz="2400" dirty="0">
                <a:solidFill>
                  <a:srgbClr val="FF2D80"/>
                </a:solidFill>
                <a:sym typeface="Wingdings" pitchFamily="2" charset="2"/>
              </a:rPr>
              <a:t>Les différentes sources d’erreurs</a:t>
            </a:r>
            <a:endParaRPr lang="en-US" dirty="0"/>
          </a:p>
        </p:txBody>
      </p:sp>
      <mc:AlternateContent xmlns:mc="http://schemas.openxmlformats.org/markup-compatibility/2006" xmlns:a14="http://schemas.microsoft.com/office/drawing/2010/main">
        <mc:Choice Requires="a14">
          <p:sp>
            <p:nvSpPr>
              <p:cNvPr id="12" name="Rectangle 3" descr="Rectangle: Click to edit Master text styles&#10;Second level&#10;Third level&#10;Fourth level&#10;Fifth level"/>
              <p:cNvSpPr>
                <a:spLocks noChangeArrowheads="1"/>
              </p:cNvSpPr>
              <p:nvPr/>
            </p:nvSpPr>
            <p:spPr bwMode="auto">
              <a:xfrm>
                <a:off x="1008840" y="4241059"/>
                <a:ext cx="10349264" cy="1494817"/>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lstStyle/>
              <a:p>
                <a:pPr eaLnBrk="0" hangingPunct="0">
                  <a:lnSpc>
                    <a:spcPct val="90000"/>
                  </a:lnSpc>
                  <a:spcBef>
                    <a:spcPts val="600"/>
                  </a:spcBef>
                  <a:buClr>
                    <a:schemeClr val="accent1"/>
                  </a:buClr>
                  <a:buSzPct val="70000"/>
                </a:pPr>
                <a:r>
                  <a:rPr lang="fr-FR" dirty="0"/>
                  <a:t>Où :</a:t>
                </a:r>
              </a:p>
              <a:p>
                <a:pPr eaLnBrk="0" hangingPunct="0">
                  <a:buClr>
                    <a:schemeClr val="accent1"/>
                  </a:buClr>
                  <a:buSzPct val="70000"/>
                </a:pPr>
                <a:r>
                  <a:rPr lang="fr-FR" dirty="0"/>
                  <a:t>- </a:t>
                </a:r>
                <a14:m>
                  <m:oMath xmlns:m="http://schemas.openxmlformats.org/officeDocument/2006/math">
                    <m:sSub>
                      <m:sSubPr>
                        <m:ctrlPr>
                          <a:rPr kumimoji="1" lang="fr-FR" i="1">
                            <a:latin typeface="Cambria Math" panose="02040503050406030204" pitchFamily="18" charset="0"/>
                            <a:cs typeface="Times New Roman" pitchFamily="18" charset="0"/>
                          </a:rPr>
                        </m:ctrlPr>
                      </m:sSubPr>
                      <m:e>
                        <m:r>
                          <a:rPr kumimoji="1" lang="fr-FR" i="1">
                            <a:latin typeface="Cambria Math" panose="02040503050406030204" pitchFamily="18" charset="0"/>
                            <a:cs typeface="Times New Roman" pitchFamily="18" charset="0"/>
                          </a:rPr>
                          <m:t>𝑢</m:t>
                        </m:r>
                      </m:e>
                      <m:sub>
                        <m:r>
                          <a:rPr kumimoji="1" lang="fr-FR" b="0" i="1" smtClean="0">
                            <a:latin typeface="Cambria Math" panose="02040503050406030204" pitchFamily="18" charset="0"/>
                            <a:cs typeface="Times New Roman" pitchFamily="18" charset="0"/>
                          </a:rPr>
                          <m:t>𝑟</m:t>
                        </m:r>
                        <m:r>
                          <a:rPr kumimoji="1" lang="fr-FR" b="0" i="1" smtClean="0">
                            <a:latin typeface="Cambria Math" panose="02040503050406030204" pitchFamily="18" charset="0"/>
                            <a:cs typeface="Times New Roman" pitchFamily="18" charset="0"/>
                          </a:rPr>
                          <m:t>é</m:t>
                        </m:r>
                        <m:r>
                          <a:rPr kumimoji="1" lang="fr-FR" b="0" i="1" smtClean="0">
                            <a:latin typeface="Cambria Math" panose="02040503050406030204" pitchFamily="18" charset="0"/>
                            <a:cs typeface="Times New Roman" pitchFamily="18" charset="0"/>
                          </a:rPr>
                          <m:t>𝑝</m:t>
                        </m:r>
                      </m:sub>
                    </m:sSub>
                    <m:r>
                      <a:rPr kumimoji="1" lang="fr-FR" i="1">
                        <a:latin typeface="Cambria Math" panose="02040503050406030204" pitchFamily="18" charset="0"/>
                        <a:cs typeface="Times New Roman" pitchFamily="18" charset="0"/>
                      </a:rPr>
                      <m:t>(</m:t>
                    </m:r>
                    <m:r>
                      <a:rPr kumimoji="1" lang="fr-FR" i="1">
                        <a:latin typeface="Cambria Math" panose="02040503050406030204" pitchFamily="18" charset="0"/>
                        <a:cs typeface="Times New Roman" pitchFamily="18" charset="0"/>
                      </a:rPr>
                      <m:t>𝑥</m:t>
                    </m:r>
                    <m:r>
                      <a:rPr kumimoji="1" lang="fr-FR" i="1">
                        <a:latin typeface="Cambria Math" panose="02040503050406030204" pitchFamily="18" charset="0"/>
                        <a:cs typeface="Times New Roman" pitchFamily="18" charset="0"/>
                      </a:rPr>
                      <m:t>)</m:t>
                    </m:r>
                  </m:oMath>
                </a14:m>
                <a:r>
                  <a:rPr lang="fr-FR" dirty="0"/>
                  <a:t> : incertitude type lié à la prise de mesure successive dans des conditions de répétabilité</a:t>
                </a:r>
              </a:p>
              <a:p>
                <a:pPr eaLnBrk="0" hangingPunct="0">
                  <a:buClr>
                    <a:schemeClr val="accent1"/>
                  </a:buClr>
                  <a:buSzPct val="70000"/>
                </a:pPr>
                <a:r>
                  <a:rPr lang="fr-FR" dirty="0">
                    <a:solidFill>
                      <a:schemeClr val="tx1"/>
                    </a:solidFill>
                  </a:rPr>
                  <a:t>- </a:t>
                </a:r>
                <a14:m>
                  <m:oMath xmlns:m="http://schemas.openxmlformats.org/officeDocument/2006/math">
                    <m:sSub>
                      <m:sSubPr>
                        <m:ctrlPr>
                          <a:rPr kumimoji="1" lang="fr-FR" i="1" smtClean="0">
                            <a:solidFill>
                              <a:schemeClr val="tx1"/>
                            </a:solidFill>
                            <a:latin typeface="Cambria Math" panose="02040503050406030204" pitchFamily="18" charset="0"/>
                            <a:cs typeface="Times New Roman" pitchFamily="18" charset="0"/>
                          </a:rPr>
                        </m:ctrlPr>
                      </m:sSubPr>
                      <m:e>
                        <m:r>
                          <a:rPr kumimoji="1" lang="fr-FR" b="0" i="1" smtClean="0">
                            <a:solidFill>
                              <a:schemeClr val="tx1"/>
                            </a:solidFill>
                            <a:latin typeface="Cambria Math" panose="02040503050406030204" pitchFamily="18" charset="0"/>
                            <a:cs typeface="Times New Roman" pitchFamily="18" charset="0"/>
                          </a:rPr>
                          <m:t>𝑢</m:t>
                        </m:r>
                      </m:e>
                      <m:sub>
                        <m:r>
                          <a:rPr kumimoji="1" lang="fr-FR" b="0" i="1" smtClean="0">
                            <a:solidFill>
                              <a:schemeClr val="tx1"/>
                            </a:solidFill>
                            <a:latin typeface="Cambria Math" panose="02040503050406030204" pitchFamily="18" charset="0"/>
                            <a:cs typeface="Times New Roman" pitchFamily="18" charset="0"/>
                          </a:rPr>
                          <m:t>𝑙𝑒𝑐</m:t>
                        </m:r>
                      </m:sub>
                    </m:sSub>
                    <m:d>
                      <m:dPr>
                        <m:ctrlPr>
                          <a:rPr kumimoji="1" lang="fr-FR" i="1">
                            <a:solidFill>
                              <a:schemeClr val="tx1"/>
                            </a:solidFill>
                            <a:latin typeface="Cambria Math" panose="02040503050406030204" pitchFamily="18" charset="0"/>
                            <a:cs typeface="Times New Roman" pitchFamily="18" charset="0"/>
                          </a:rPr>
                        </m:ctrlPr>
                      </m:dPr>
                      <m:e>
                        <m:r>
                          <a:rPr kumimoji="1" lang="fr-FR" i="1">
                            <a:solidFill>
                              <a:schemeClr val="tx1"/>
                            </a:solidFill>
                            <a:latin typeface="Cambria Math" panose="02040503050406030204" pitchFamily="18" charset="0"/>
                            <a:cs typeface="Times New Roman" pitchFamily="18" charset="0"/>
                          </a:rPr>
                          <m:t>𝑥</m:t>
                        </m:r>
                      </m:e>
                    </m:d>
                  </m:oMath>
                </a14:m>
                <a:r>
                  <a:rPr lang="fr-FR" dirty="0">
                    <a:solidFill>
                      <a:schemeClr val="tx1"/>
                    </a:solidFill>
                  </a:rPr>
                  <a:t> : i</a:t>
                </a:r>
                <a:r>
                  <a:rPr lang="fr-FR" dirty="0"/>
                  <a:t>ncertitude type liée à la lecture sur l’instrument (affichage, graduation …)</a:t>
                </a:r>
              </a:p>
              <a:p>
                <a:pPr eaLnBrk="0" hangingPunct="0">
                  <a:buClr>
                    <a:schemeClr val="accent1"/>
                  </a:buClr>
                  <a:buSzPct val="70000"/>
                </a:pPr>
                <a:r>
                  <a:rPr lang="fr-FR" dirty="0"/>
                  <a:t>- </a:t>
                </a:r>
                <a14:m>
                  <m:oMath xmlns:m="http://schemas.openxmlformats.org/officeDocument/2006/math">
                    <m:sSub>
                      <m:sSubPr>
                        <m:ctrlPr>
                          <a:rPr kumimoji="1" lang="fr-FR" i="1">
                            <a:latin typeface="Cambria Math" panose="02040503050406030204" pitchFamily="18" charset="0"/>
                            <a:cs typeface="Times New Roman" pitchFamily="18" charset="0"/>
                          </a:rPr>
                        </m:ctrlPr>
                      </m:sSubPr>
                      <m:e>
                        <m:r>
                          <a:rPr kumimoji="1" lang="fr-FR" i="1">
                            <a:latin typeface="Cambria Math" panose="02040503050406030204" pitchFamily="18" charset="0"/>
                            <a:cs typeface="Times New Roman" pitchFamily="18" charset="0"/>
                          </a:rPr>
                          <m:t>𝑢</m:t>
                        </m:r>
                      </m:e>
                      <m:sub>
                        <m:r>
                          <a:rPr kumimoji="1" lang="fr-FR" b="0" i="1" smtClean="0">
                            <a:latin typeface="Cambria Math" panose="02040503050406030204" pitchFamily="18" charset="0"/>
                            <a:cs typeface="Times New Roman" pitchFamily="18" charset="0"/>
                          </a:rPr>
                          <m:t>𝑝𝑟</m:t>
                        </m:r>
                        <m:r>
                          <a:rPr kumimoji="1" lang="fr-FR" b="0" i="1" smtClean="0">
                            <a:latin typeface="Cambria Math" panose="02040503050406030204" pitchFamily="18" charset="0"/>
                            <a:cs typeface="Times New Roman" pitchFamily="18" charset="0"/>
                          </a:rPr>
                          <m:t>é</m:t>
                        </m:r>
                      </m:sub>
                    </m:sSub>
                    <m:r>
                      <a:rPr kumimoji="1" lang="fr-FR" i="1">
                        <a:latin typeface="Cambria Math" panose="02040503050406030204" pitchFamily="18" charset="0"/>
                        <a:cs typeface="Times New Roman" pitchFamily="18" charset="0"/>
                      </a:rPr>
                      <m:t>(</m:t>
                    </m:r>
                    <m:r>
                      <a:rPr kumimoji="1" lang="fr-FR" i="1">
                        <a:latin typeface="Cambria Math" panose="02040503050406030204" pitchFamily="18" charset="0"/>
                        <a:cs typeface="Times New Roman" pitchFamily="18" charset="0"/>
                      </a:rPr>
                      <m:t>𝑥</m:t>
                    </m:r>
                    <m:r>
                      <a:rPr kumimoji="1" lang="fr-FR" i="1">
                        <a:latin typeface="Cambria Math" panose="02040503050406030204" pitchFamily="18" charset="0"/>
                        <a:cs typeface="Times New Roman" pitchFamily="18" charset="0"/>
                      </a:rPr>
                      <m:t>)</m:t>
                    </m:r>
                  </m:oMath>
                </a14:m>
                <a:r>
                  <a:rPr lang="fr-FR" dirty="0"/>
                  <a:t> : incertitude type liée à la tolérance, précision, classe de l’appareil de mesure</a:t>
                </a:r>
              </a:p>
              <a:p>
                <a:pPr eaLnBrk="0" hangingPunct="0">
                  <a:lnSpc>
                    <a:spcPct val="90000"/>
                  </a:lnSpc>
                  <a:spcBef>
                    <a:spcPts val="600"/>
                  </a:spcBef>
                  <a:buClr>
                    <a:schemeClr val="accent1"/>
                  </a:buClr>
                  <a:buSzPct val="70000"/>
                </a:pPr>
                <a:endParaRPr kumimoji="1" lang="fr-FR" sz="2000" dirty="0">
                  <a:latin typeface="Arial" charset="0"/>
                  <a:cs typeface="Times New Roman" pitchFamily="18" charset="0"/>
                </a:endParaRPr>
              </a:p>
            </p:txBody>
          </p:sp>
        </mc:Choice>
        <mc:Fallback xmlns="">
          <p:sp>
            <p:nvSpPr>
              <p:cNvPr id="12" name="Rectangle 3" descr="Rectangle: Click to edit Master text styles&#10;Second level&#10;Third level&#10;Fourth level&#10;Fifth level"/>
              <p:cNvSpPr>
                <a:spLocks noRot="1" noChangeAspect="1" noMove="1" noResize="1" noEditPoints="1" noAdjustHandles="1" noChangeArrowheads="1" noChangeShapeType="1" noTextEdit="1"/>
              </p:cNvSpPr>
              <p:nvPr/>
            </p:nvSpPr>
            <p:spPr bwMode="auto">
              <a:xfrm>
                <a:off x="1008840" y="4241059"/>
                <a:ext cx="10349264" cy="1494817"/>
              </a:xfrm>
              <a:prstGeom prst="rect">
                <a:avLst/>
              </a:prstGeom>
              <a:blipFill>
                <a:blip r:embed="rId2"/>
                <a:stretch>
                  <a:fillRect l="-471" t="-4082"/>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fr-FR">
                    <a:noFill/>
                  </a:rPr>
                  <a:t> </a:t>
                </a:r>
              </a:p>
            </p:txBody>
          </p:sp>
        </mc:Fallback>
      </mc:AlternateContent>
      <p:sp>
        <p:nvSpPr>
          <p:cNvPr id="13" name="Rectangle 3" descr="Rectangle: Click to edit Master text styles&#10;Second level&#10;Third level&#10;Fourth level&#10;Fifth level"/>
          <p:cNvSpPr>
            <a:spLocks noChangeArrowheads="1"/>
          </p:cNvSpPr>
          <p:nvPr/>
        </p:nvSpPr>
        <p:spPr bwMode="auto">
          <a:xfrm>
            <a:off x="653384" y="2664559"/>
            <a:ext cx="8083116" cy="812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lnSpc>
                <a:spcPct val="90000"/>
              </a:lnSpc>
              <a:spcBef>
                <a:spcPts val="600"/>
              </a:spcBef>
              <a:buClr>
                <a:schemeClr val="accent1"/>
              </a:buClr>
              <a:buSzPct val="70000"/>
            </a:pPr>
            <a:r>
              <a:rPr kumimoji="1" lang="en-GB" sz="2000" dirty="0">
                <a:latin typeface="Arial" charset="0"/>
                <a:cs typeface="Times New Roman" pitchFamily="18" charset="0"/>
              </a:rPr>
              <a:t>On </a:t>
            </a:r>
            <a:r>
              <a:rPr kumimoji="1" lang="en-GB" sz="2000" dirty="0" err="1">
                <a:latin typeface="Arial" charset="0"/>
                <a:cs typeface="Times New Roman" pitchFamily="18" charset="0"/>
              </a:rPr>
              <a:t>évalue</a:t>
            </a:r>
            <a:r>
              <a:rPr kumimoji="1" lang="en-GB" sz="2000" dirty="0">
                <a:latin typeface="Arial" charset="0"/>
                <a:cs typeface="Times New Roman" pitchFamily="18" charset="0"/>
              </a:rPr>
              <a:t> </a:t>
            </a:r>
            <a:r>
              <a:rPr kumimoji="1" lang="en-GB" sz="2000" dirty="0" err="1">
                <a:latin typeface="Arial" charset="0"/>
                <a:cs typeface="Times New Roman" pitchFamily="18" charset="0"/>
              </a:rPr>
              <a:t>l’incertitude</a:t>
            </a:r>
            <a:r>
              <a:rPr kumimoji="1" lang="en-GB" sz="2000" dirty="0">
                <a:latin typeface="Arial" charset="0"/>
                <a:cs typeface="Times New Roman" pitchFamily="18" charset="0"/>
              </a:rPr>
              <a:t> </a:t>
            </a:r>
            <a:r>
              <a:rPr kumimoji="1" lang="en-GB" sz="2400" i="1" dirty="0" err="1">
                <a:latin typeface="Times New Roman" panose="02020603050405020304" pitchFamily="18" charset="0"/>
                <a:cs typeface="Times New Roman" panose="02020603050405020304" pitchFamily="18" charset="0"/>
              </a:rPr>
              <a:t>u</a:t>
            </a:r>
            <a:r>
              <a:rPr kumimoji="1" lang="en-GB" sz="2400" i="1" baseline="-25000" dirty="0" err="1">
                <a:latin typeface="Times New Roman" panose="02020603050405020304" pitchFamily="18" charset="0"/>
                <a:cs typeface="Times New Roman" panose="02020603050405020304" pitchFamily="18" charset="0"/>
              </a:rPr>
              <a:t>i</a:t>
            </a:r>
            <a:r>
              <a:rPr kumimoji="1" lang="en-GB" sz="2400" i="1" dirty="0">
                <a:latin typeface="Times New Roman" panose="02020603050405020304" pitchFamily="18" charset="0"/>
                <a:cs typeface="Times New Roman" panose="02020603050405020304" pitchFamily="18" charset="0"/>
              </a:rPr>
              <a:t>(x)</a:t>
            </a:r>
            <a:r>
              <a:rPr kumimoji="1" lang="en-GB" sz="2000" dirty="0">
                <a:latin typeface="Arial" charset="0"/>
                <a:cs typeface="Times New Roman" pitchFamily="18" charset="0"/>
              </a:rPr>
              <a:t> pour </a:t>
            </a:r>
            <a:r>
              <a:rPr kumimoji="1" lang="en-GB" sz="2000" dirty="0" err="1">
                <a:latin typeface="Arial" charset="0"/>
                <a:cs typeface="Times New Roman" pitchFamily="18" charset="0"/>
              </a:rPr>
              <a:t>chacune</a:t>
            </a:r>
            <a:r>
              <a:rPr kumimoji="1" lang="en-GB" sz="2000" dirty="0">
                <a:latin typeface="Arial" charset="0"/>
                <a:cs typeface="Times New Roman" pitchFamily="18" charset="0"/>
              </a:rPr>
              <a:t> des sources. </a:t>
            </a:r>
          </a:p>
          <a:p>
            <a:pPr eaLnBrk="0" hangingPunct="0">
              <a:lnSpc>
                <a:spcPct val="90000"/>
              </a:lnSpc>
              <a:spcBef>
                <a:spcPts val="600"/>
              </a:spcBef>
              <a:buClr>
                <a:schemeClr val="accent1"/>
              </a:buClr>
              <a:buSzPct val="70000"/>
            </a:pPr>
            <a:r>
              <a:rPr kumimoji="1" lang="en-GB" sz="2000" dirty="0" err="1">
                <a:latin typeface="Arial" charset="0"/>
                <a:cs typeface="Times New Roman" pitchFamily="18" charset="0"/>
              </a:rPr>
              <a:t>L’incertitude</a:t>
            </a:r>
            <a:r>
              <a:rPr kumimoji="1" lang="en-GB" sz="2000" dirty="0">
                <a:latin typeface="Arial" charset="0"/>
                <a:cs typeface="Times New Roman" pitchFamily="18" charset="0"/>
              </a:rPr>
              <a:t> </a:t>
            </a:r>
            <a:r>
              <a:rPr kumimoji="1" lang="en-GB" sz="2000" dirty="0" err="1">
                <a:latin typeface="Arial" charset="0"/>
                <a:cs typeface="Times New Roman" pitchFamily="18" charset="0"/>
              </a:rPr>
              <a:t>globale</a:t>
            </a:r>
            <a:r>
              <a:rPr kumimoji="1" lang="en-GB" sz="2000" dirty="0">
                <a:latin typeface="Arial" charset="0"/>
                <a:cs typeface="Times New Roman" pitchFamily="18" charset="0"/>
              </a:rPr>
              <a:t> </a:t>
            </a:r>
            <a:r>
              <a:rPr kumimoji="1" lang="en-GB" sz="2000" dirty="0" err="1">
                <a:latin typeface="Arial" charset="0"/>
                <a:cs typeface="Times New Roman" pitchFamily="18" charset="0"/>
              </a:rPr>
              <a:t>est</a:t>
            </a:r>
            <a:r>
              <a:rPr kumimoji="1" lang="en-GB" sz="2000" dirty="0">
                <a:latin typeface="Arial" charset="0"/>
                <a:cs typeface="Times New Roman" pitchFamily="18" charset="0"/>
              </a:rPr>
              <a:t> </a:t>
            </a:r>
            <a:r>
              <a:rPr kumimoji="1" lang="en-GB" sz="2000" dirty="0" err="1">
                <a:latin typeface="Arial" charset="0"/>
                <a:cs typeface="Times New Roman" pitchFamily="18" charset="0"/>
              </a:rPr>
              <a:t>alors</a:t>
            </a:r>
            <a:r>
              <a:rPr kumimoji="1" lang="en-GB" sz="2000" dirty="0">
                <a:latin typeface="Arial" charset="0"/>
                <a:cs typeface="Times New Roman" pitchFamily="18" charset="0"/>
              </a:rPr>
              <a:t> </a:t>
            </a:r>
            <a:r>
              <a:rPr kumimoji="1" lang="en-GB" sz="2000" dirty="0" err="1">
                <a:latin typeface="Arial" charset="0"/>
                <a:cs typeface="Times New Roman" pitchFamily="18" charset="0"/>
              </a:rPr>
              <a:t>donnée</a:t>
            </a:r>
            <a:r>
              <a:rPr kumimoji="1" lang="en-GB" sz="2000" dirty="0">
                <a:latin typeface="Arial" charset="0"/>
                <a:cs typeface="Times New Roman" pitchFamily="18" charset="0"/>
              </a:rPr>
              <a:t> par la relation :</a:t>
            </a:r>
            <a:endParaRPr kumimoji="1" lang="fr-FR" sz="2000" dirty="0">
              <a:latin typeface="Arial" charset="0"/>
              <a:cs typeface="Times New Roman" pitchFamily="18" charset="0"/>
            </a:endParaRPr>
          </a:p>
        </p:txBody>
      </p:sp>
      <mc:AlternateContent xmlns:mc="http://schemas.openxmlformats.org/markup-compatibility/2006" xmlns:a14="http://schemas.microsoft.com/office/drawing/2010/main">
        <mc:Choice Requires="a14">
          <p:sp>
            <p:nvSpPr>
              <p:cNvPr id="14" name="ZoneTexte 13"/>
              <p:cNvSpPr txBox="1"/>
              <p:nvPr/>
            </p:nvSpPr>
            <p:spPr>
              <a:xfrm>
                <a:off x="1008840" y="3787922"/>
                <a:ext cx="6169021" cy="453137"/>
              </a:xfrm>
              <a:prstGeom prst="rect">
                <a:avLst/>
              </a:prstGeom>
              <a:noFill/>
            </p:spPr>
            <p:txBody>
              <a:bodyPr wrap="square" rtlCol="0">
                <a:spAutoFit/>
              </a:bodyPr>
              <a:lstStyle/>
              <a:p>
                <a:r>
                  <a:rPr kumimoji="1" lang="en-GB" sz="2000" dirty="0">
                    <a:solidFill>
                      <a:schemeClr val="tx1"/>
                    </a:solidFill>
                    <a:cs typeface="Times New Roman" pitchFamily="18" charset="0"/>
                  </a:rPr>
                  <a:t>Exemple : </a:t>
                </a:r>
                <a14:m>
                  <m:oMath xmlns:m="http://schemas.openxmlformats.org/officeDocument/2006/math">
                    <m:sSup>
                      <m:sSupPr>
                        <m:ctrlPr>
                          <a:rPr kumimoji="1" lang="en-GB" sz="2000" i="1" smtClean="0">
                            <a:solidFill>
                              <a:schemeClr val="tx1"/>
                            </a:solidFill>
                            <a:latin typeface="Cambria Math" panose="02040503050406030204" pitchFamily="18" charset="0"/>
                            <a:cs typeface="Times New Roman" pitchFamily="18" charset="0"/>
                          </a:rPr>
                        </m:ctrlPr>
                      </m:sSupPr>
                      <m:e>
                        <m:r>
                          <a:rPr kumimoji="1" lang="fr-FR" sz="2000" i="1">
                            <a:solidFill>
                              <a:schemeClr val="tx1"/>
                            </a:solidFill>
                            <a:latin typeface="Cambria Math" panose="02040503050406030204" pitchFamily="18" charset="0"/>
                            <a:cs typeface="Times New Roman" pitchFamily="18" charset="0"/>
                          </a:rPr>
                          <m:t>𝑢</m:t>
                        </m:r>
                      </m:e>
                      <m:sup>
                        <m:r>
                          <a:rPr kumimoji="1" lang="fr-FR" sz="2000" i="1">
                            <a:solidFill>
                              <a:schemeClr val="tx1"/>
                            </a:solidFill>
                            <a:latin typeface="Cambria Math" panose="02040503050406030204" pitchFamily="18" charset="0"/>
                            <a:cs typeface="Times New Roman" pitchFamily="18" charset="0"/>
                          </a:rPr>
                          <m:t>2</m:t>
                        </m:r>
                      </m:sup>
                    </m:sSup>
                    <m:r>
                      <a:rPr kumimoji="1" lang="fr-FR" sz="2000" i="1">
                        <a:solidFill>
                          <a:schemeClr val="tx1"/>
                        </a:solidFill>
                        <a:latin typeface="Cambria Math" panose="02040503050406030204" pitchFamily="18" charset="0"/>
                        <a:cs typeface="Times New Roman" pitchFamily="18" charset="0"/>
                      </a:rPr>
                      <m:t>(</m:t>
                    </m:r>
                    <m:r>
                      <a:rPr kumimoji="1" lang="fr-FR" sz="2000" i="1">
                        <a:solidFill>
                          <a:schemeClr val="tx1"/>
                        </a:solidFill>
                        <a:latin typeface="Cambria Math" panose="02040503050406030204" pitchFamily="18" charset="0"/>
                        <a:cs typeface="Times New Roman" pitchFamily="18" charset="0"/>
                      </a:rPr>
                      <m:t>𝑥</m:t>
                    </m:r>
                    <m:r>
                      <a:rPr kumimoji="1" lang="fr-FR" sz="2000" i="1">
                        <a:solidFill>
                          <a:schemeClr val="tx1"/>
                        </a:solidFill>
                        <a:latin typeface="Cambria Math" panose="02040503050406030204" pitchFamily="18" charset="0"/>
                        <a:cs typeface="Times New Roman" pitchFamily="18" charset="0"/>
                      </a:rPr>
                      <m:t>)=</m:t>
                    </m:r>
                  </m:oMath>
                </a14:m>
                <a:r>
                  <a:rPr lang="fr-FR" sz="2000" dirty="0">
                    <a:solidFill>
                      <a:schemeClr val="tx1"/>
                    </a:solidFill>
                  </a:rPr>
                  <a:t> </a:t>
                </a:r>
                <a14:m>
                  <m:oMath xmlns:m="http://schemas.openxmlformats.org/officeDocument/2006/math">
                    <m:sSubSup>
                      <m:sSubSupPr>
                        <m:ctrlPr>
                          <a:rPr kumimoji="1" lang="fr-FR" sz="2000" i="1">
                            <a:solidFill>
                              <a:schemeClr val="tx1"/>
                            </a:solidFill>
                            <a:latin typeface="Cambria Math" panose="02040503050406030204" pitchFamily="18" charset="0"/>
                            <a:cs typeface="Times New Roman" pitchFamily="18" charset="0"/>
                          </a:rPr>
                        </m:ctrlPr>
                      </m:sSubSupPr>
                      <m:e>
                        <m:r>
                          <a:rPr kumimoji="1" lang="fr-FR" sz="2000" i="1">
                            <a:solidFill>
                              <a:schemeClr val="tx1"/>
                            </a:solidFill>
                            <a:latin typeface="Cambria Math" panose="02040503050406030204" pitchFamily="18" charset="0"/>
                            <a:cs typeface="Times New Roman" pitchFamily="18" charset="0"/>
                          </a:rPr>
                          <m:t>𝑢</m:t>
                        </m:r>
                      </m:e>
                      <m:sub>
                        <m:r>
                          <a:rPr kumimoji="1" lang="fr-FR" sz="2000" b="0" i="1" smtClean="0">
                            <a:solidFill>
                              <a:schemeClr val="tx1"/>
                            </a:solidFill>
                            <a:latin typeface="Cambria Math" panose="02040503050406030204" pitchFamily="18" charset="0"/>
                            <a:cs typeface="Times New Roman" pitchFamily="18" charset="0"/>
                          </a:rPr>
                          <m:t>𝑟</m:t>
                        </m:r>
                        <m:r>
                          <a:rPr kumimoji="1" lang="fr-FR" sz="2000" b="0" i="1" smtClean="0">
                            <a:solidFill>
                              <a:schemeClr val="tx1"/>
                            </a:solidFill>
                            <a:latin typeface="Cambria Math" panose="02040503050406030204" pitchFamily="18" charset="0"/>
                            <a:cs typeface="Times New Roman" pitchFamily="18" charset="0"/>
                          </a:rPr>
                          <m:t>é</m:t>
                        </m:r>
                        <m:r>
                          <a:rPr kumimoji="1" lang="fr-FR" sz="2000" b="0" i="1" smtClean="0">
                            <a:solidFill>
                              <a:schemeClr val="tx1"/>
                            </a:solidFill>
                            <a:latin typeface="Cambria Math" panose="02040503050406030204" pitchFamily="18" charset="0"/>
                            <a:cs typeface="Times New Roman" pitchFamily="18" charset="0"/>
                          </a:rPr>
                          <m:t>𝑝</m:t>
                        </m:r>
                      </m:sub>
                      <m:sup>
                        <m:r>
                          <a:rPr kumimoji="1" lang="fr-FR" sz="2000" i="1">
                            <a:solidFill>
                              <a:schemeClr val="tx1"/>
                            </a:solidFill>
                            <a:latin typeface="Cambria Math" panose="02040503050406030204" pitchFamily="18" charset="0"/>
                            <a:cs typeface="Times New Roman" pitchFamily="18" charset="0"/>
                          </a:rPr>
                          <m:t>2</m:t>
                        </m:r>
                      </m:sup>
                    </m:sSubSup>
                    <m:r>
                      <a:rPr kumimoji="1" lang="fr-FR" sz="2000" i="1">
                        <a:solidFill>
                          <a:schemeClr val="tx1"/>
                        </a:solidFill>
                        <a:latin typeface="Cambria Math" panose="02040503050406030204" pitchFamily="18" charset="0"/>
                        <a:cs typeface="Times New Roman" pitchFamily="18" charset="0"/>
                      </a:rPr>
                      <m:t>(</m:t>
                    </m:r>
                    <m:r>
                      <a:rPr kumimoji="1" lang="fr-FR" sz="2000" i="1">
                        <a:solidFill>
                          <a:schemeClr val="tx1"/>
                        </a:solidFill>
                        <a:latin typeface="Cambria Math" panose="02040503050406030204" pitchFamily="18" charset="0"/>
                        <a:cs typeface="Times New Roman" pitchFamily="18" charset="0"/>
                      </a:rPr>
                      <m:t>𝑥</m:t>
                    </m:r>
                    <m:r>
                      <a:rPr kumimoji="1" lang="fr-FR" sz="2000" i="1">
                        <a:solidFill>
                          <a:schemeClr val="tx1"/>
                        </a:solidFill>
                        <a:latin typeface="Cambria Math" panose="02040503050406030204" pitchFamily="18" charset="0"/>
                        <a:cs typeface="Times New Roman" pitchFamily="18" charset="0"/>
                      </a:rPr>
                      <m:t>)</m:t>
                    </m:r>
                  </m:oMath>
                </a14:m>
                <a:r>
                  <a:rPr lang="fr-FR" sz="2000" dirty="0">
                    <a:solidFill>
                      <a:schemeClr val="tx1"/>
                    </a:solidFill>
                  </a:rPr>
                  <a:t> + </a:t>
                </a:r>
                <a14:m>
                  <m:oMath xmlns:m="http://schemas.openxmlformats.org/officeDocument/2006/math">
                    <m:sSubSup>
                      <m:sSubSupPr>
                        <m:ctrlPr>
                          <a:rPr kumimoji="1" lang="fr-FR" sz="2000" i="1">
                            <a:solidFill>
                              <a:schemeClr val="tx1"/>
                            </a:solidFill>
                            <a:latin typeface="Cambria Math" panose="02040503050406030204" pitchFamily="18" charset="0"/>
                            <a:cs typeface="Times New Roman" pitchFamily="18" charset="0"/>
                          </a:rPr>
                        </m:ctrlPr>
                      </m:sSubSupPr>
                      <m:e>
                        <m:r>
                          <a:rPr kumimoji="1" lang="fr-FR" sz="2000" i="1">
                            <a:solidFill>
                              <a:schemeClr val="tx1"/>
                            </a:solidFill>
                            <a:latin typeface="Cambria Math" panose="02040503050406030204" pitchFamily="18" charset="0"/>
                            <a:cs typeface="Times New Roman" pitchFamily="18" charset="0"/>
                          </a:rPr>
                          <m:t>𝑢</m:t>
                        </m:r>
                      </m:e>
                      <m:sub>
                        <m:r>
                          <a:rPr kumimoji="1" lang="fr-FR" sz="2000" b="0" i="1" smtClean="0">
                            <a:solidFill>
                              <a:schemeClr val="tx1"/>
                            </a:solidFill>
                            <a:latin typeface="Cambria Math" panose="02040503050406030204" pitchFamily="18" charset="0"/>
                            <a:cs typeface="Times New Roman" pitchFamily="18" charset="0"/>
                          </a:rPr>
                          <m:t>𝑙𝑒𝑐</m:t>
                        </m:r>
                      </m:sub>
                      <m:sup>
                        <m:r>
                          <a:rPr kumimoji="1" lang="fr-FR" sz="2000" i="1">
                            <a:solidFill>
                              <a:schemeClr val="tx1"/>
                            </a:solidFill>
                            <a:latin typeface="Cambria Math" panose="02040503050406030204" pitchFamily="18" charset="0"/>
                            <a:cs typeface="Times New Roman" pitchFamily="18" charset="0"/>
                          </a:rPr>
                          <m:t>2</m:t>
                        </m:r>
                      </m:sup>
                    </m:sSubSup>
                    <m:r>
                      <a:rPr kumimoji="1" lang="fr-FR" sz="2000" i="1">
                        <a:solidFill>
                          <a:schemeClr val="tx1"/>
                        </a:solidFill>
                        <a:latin typeface="Cambria Math" panose="02040503050406030204" pitchFamily="18" charset="0"/>
                        <a:cs typeface="Times New Roman" pitchFamily="18" charset="0"/>
                      </a:rPr>
                      <m:t>(</m:t>
                    </m:r>
                    <m:r>
                      <a:rPr kumimoji="1" lang="fr-FR" sz="2000" i="1">
                        <a:solidFill>
                          <a:schemeClr val="tx1"/>
                        </a:solidFill>
                        <a:latin typeface="Cambria Math" panose="02040503050406030204" pitchFamily="18" charset="0"/>
                        <a:cs typeface="Times New Roman" pitchFamily="18" charset="0"/>
                      </a:rPr>
                      <m:t>𝑥</m:t>
                    </m:r>
                    <m:r>
                      <a:rPr kumimoji="1" lang="fr-FR" sz="2000" i="1">
                        <a:solidFill>
                          <a:schemeClr val="tx1"/>
                        </a:solidFill>
                        <a:latin typeface="Cambria Math" panose="02040503050406030204" pitchFamily="18" charset="0"/>
                        <a:cs typeface="Times New Roman" pitchFamily="18" charset="0"/>
                      </a:rPr>
                      <m:t>)</m:t>
                    </m:r>
                  </m:oMath>
                </a14:m>
                <a:r>
                  <a:rPr lang="fr-FR" sz="2000" dirty="0">
                    <a:solidFill>
                      <a:schemeClr val="tx1"/>
                    </a:solidFill>
                  </a:rPr>
                  <a:t> + </a:t>
                </a:r>
                <a14:m>
                  <m:oMath xmlns:m="http://schemas.openxmlformats.org/officeDocument/2006/math">
                    <m:sSubSup>
                      <m:sSubSupPr>
                        <m:ctrlPr>
                          <a:rPr kumimoji="1" lang="fr-FR" sz="2000" i="1">
                            <a:solidFill>
                              <a:schemeClr val="tx1"/>
                            </a:solidFill>
                            <a:latin typeface="Cambria Math" panose="02040503050406030204" pitchFamily="18" charset="0"/>
                            <a:cs typeface="Times New Roman" pitchFamily="18" charset="0"/>
                          </a:rPr>
                        </m:ctrlPr>
                      </m:sSubSupPr>
                      <m:e>
                        <m:r>
                          <a:rPr kumimoji="1" lang="fr-FR" sz="2000" i="1">
                            <a:solidFill>
                              <a:schemeClr val="tx1"/>
                            </a:solidFill>
                            <a:latin typeface="Cambria Math" panose="02040503050406030204" pitchFamily="18" charset="0"/>
                            <a:cs typeface="Times New Roman" pitchFamily="18" charset="0"/>
                          </a:rPr>
                          <m:t>𝑢</m:t>
                        </m:r>
                      </m:e>
                      <m:sub>
                        <m:r>
                          <a:rPr kumimoji="1" lang="fr-FR" sz="2000" b="0" i="1" smtClean="0">
                            <a:solidFill>
                              <a:schemeClr val="tx1"/>
                            </a:solidFill>
                            <a:latin typeface="Cambria Math" panose="02040503050406030204" pitchFamily="18" charset="0"/>
                            <a:cs typeface="Times New Roman" pitchFamily="18" charset="0"/>
                          </a:rPr>
                          <m:t>𝑝𝑟</m:t>
                        </m:r>
                        <m:r>
                          <a:rPr kumimoji="1" lang="fr-FR" sz="2000" b="0" i="1" smtClean="0">
                            <a:solidFill>
                              <a:schemeClr val="tx1"/>
                            </a:solidFill>
                            <a:latin typeface="Cambria Math" panose="02040503050406030204" pitchFamily="18" charset="0"/>
                            <a:cs typeface="Times New Roman" pitchFamily="18" charset="0"/>
                          </a:rPr>
                          <m:t>é</m:t>
                        </m:r>
                      </m:sub>
                      <m:sup>
                        <m:r>
                          <a:rPr kumimoji="1" lang="fr-FR" sz="2000" i="1">
                            <a:solidFill>
                              <a:schemeClr val="tx1"/>
                            </a:solidFill>
                            <a:latin typeface="Cambria Math" panose="02040503050406030204" pitchFamily="18" charset="0"/>
                            <a:cs typeface="Times New Roman" pitchFamily="18" charset="0"/>
                          </a:rPr>
                          <m:t>2</m:t>
                        </m:r>
                      </m:sup>
                    </m:sSubSup>
                    <m:r>
                      <a:rPr kumimoji="1" lang="fr-FR" sz="2000" i="1">
                        <a:solidFill>
                          <a:schemeClr val="tx1"/>
                        </a:solidFill>
                        <a:latin typeface="Cambria Math" panose="02040503050406030204" pitchFamily="18" charset="0"/>
                        <a:cs typeface="Times New Roman" pitchFamily="18" charset="0"/>
                      </a:rPr>
                      <m:t>(</m:t>
                    </m:r>
                    <m:r>
                      <a:rPr kumimoji="1" lang="fr-FR" sz="2000" i="1">
                        <a:solidFill>
                          <a:schemeClr val="tx1"/>
                        </a:solidFill>
                        <a:latin typeface="Cambria Math" panose="02040503050406030204" pitchFamily="18" charset="0"/>
                        <a:cs typeface="Times New Roman" pitchFamily="18" charset="0"/>
                      </a:rPr>
                      <m:t>𝑥</m:t>
                    </m:r>
                    <m:r>
                      <a:rPr kumimoji="1" lang="fr-FR" sz="2000" i="1">
                        <a:solidFill>
                          <a:schemeClr val="tx1"/>
                        </a:solidFill>
                        <a:latin typeface="Cambria Math" panose="02040503050406030204" pitchFamily="18" charset="0"/>
                        <a:cs typeface="Times New Roman" pitchFamily="18" charset="0"/>
                      </a:rPr>
                      <m:t>)</m:t>
                    </m:r>
                  </m:oMath>
                </a14:m>
                <a:endParaRPr lang="fr-FR" sz="2000" dirty="0">
                  <a:solidFill>
                    <a:schemeClr val="tx1"/>
                  </a:solidFill>
                </a:endParaRPr>
              </a:p>
            </p:txBody>
          </p:sp>
        </mc:Choice>
        <mc:Fallback xmlns="">
          <p:sp>
            <p:nvSpPr>
              <p:cNvPr id="14" name="ZoneTexte 13"/>
              <p:cNvSpPr txBox="1">
                <a:spLocks noRot="1" noChangeAspect="1" noMove="1" noResize="1" noEditPoints="1" noAdjustHandles="1" noChangeArrowheads="1" noChangeShapeType="1" noTextEdit="1"/>
              </p:cNvSpPr>
              <p:nvPr/>
            </p:nvSpPr>
            <p:spPr>
              <a:xfrm>
                <a:off x="1008840" y="3787922"/>
                <a:ext cx="6169021" cy="453137"/>
              </a:xfrm>
              <a:prstGeom prst="rect">
                <a:avLst/>
              </a:prstGeom>
              <a:blipFill>
                <a:blip r:embed="rId3"/>
                <a:stretch>
                  <a:fillRect l="-988" t="-2667" b="-14667"/>
                </a:stretch>
              </a:blipFill>
            </p:spPr>
            <p:txBody>
              <a:bodyPr/>
              <a:lstStyle/>
              <a:p>
                <a:r>
                  <a:rPr lang="fr-FR">
                    <a:noFill/>
                  </a:rPr>
                  <a:t> </a:t>
                </a:r>
              </a:p>
            </p:txBody>
          </p:sp>
        </mc:Fallback>
      </mc:AlternateContent>
      <p:sp>
        <p:nvSpPr>
          <p:cNvPr id="15" name="Rectangle 3" descr="Rectangle: Click to edit Master text styles&#10;Second level&#10;Third level&#10;Fourth level&#10;Fifth level"/>
          <p:cNvSpPr>
            <a:spLocks noChangeArrowheads="1"/>
          </p:cNvSpPr>
          <p:nvPr/>
        </p:nvSpPr>
        <p:spPr bwMode="auto">
          <a:xfrm>
            <a:off x="854695" y="5849330"/>
            <a:ext cx="11696534" cy="80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buClr>
                <a:schemeClr val="accent1"/>
              </a:buClr>
              <a:buSzPct val="70000"/>
            </a:pPr>
            <a:r>
              <a:rPr lang="fr-FR" dirty="0"/>
              <a:t>Souvent, une ou plusieurs de ces incertitudes prédominent sur les autres. </a:t>
            </a:r>
          </a:p>
          <a:p>
            <a:pPr eaLnBrk="0" hangingPunct="0">
              <a:buClr>
                <a:schemeClr val="accent1"/>
              </a:buClr>
              <a:buSzPct val="70000"/>
            </a:pPr>
            <a:r>
              <a:rPr lang="fr-FR" dirty="0"/>
              <a:t>D’où la nécessité d’estimer rapidement les ordres de grandeurs des incertitudes types afin de garder les + significatives.</a:t>
            </a:r>
            <a:endParaRPr kumimoji="1" lang="fr-FR" sz="2000" dirty="0">
              <a:latin typeface="Arial" charset="0"/>
              <a:cs typeface="Times New Roman" pitchFamily="18" charset="0"/>
            </a:endParaRPr>
          </a:p>
        </p:txBody>
      </p:sp>
      <mc:AlternateContent xmlns:mc="http://schemas.openxmlformats.org/markup-compatibility/2006" xmlns:a14="http://schemas.microsoft.com/office/drawing/2010/main">
        <mc:Choice Requires="a14">
          <p:sp>
            <p:nvSpPr>
              <p:cNvPr id="10" name="ZoneTexte 9"/>
              <p:cNvSpPr txBox="1"/>
              <p:nvPr/>
            </p:nvSpPr>
            <p:spPr>
              <a:xfrm>
                <a:off x="7392039" y="2341193"/>
                <a:ext cx="2954523" cy="1509571"/>
              </a:xfrm>
              <a:prstGeom prst="rect">
                <a:avLst/>
              </a:prstGeom>
              <a:noFill/>
              <a:ln w="28575">
                <a:solidFill>
                  <a:srgbClr val="FF2D80"/>
                </a:solidFill>
              </a:ln>
            </p:spPr>
            <p:txBody>
              <a:bodyPr wrap="square" lIns="36000" tIns="36000" rIns="36000" bIns="36000" rtlCol="0">
                <a:spAutoFit/>
              </a:bodyPr>
              <a:lstStyle/>
              <a:p>
                <a:pPr/>
                <a14:m>
                  <m:oMathPara xmlns:m="http://schemas.openxmlformats.org/officeDocument/2006/math">
                    <m:oMathParaPr>
                      <m:jc m:val="centerGroup"/>
                    </m:oMathParaPr>
                    <m:oMath xmlns:m="http://schemas.openxmlformats.org/officeDocument/2006/math">
                      <m:r>
                        <a:rPr kumimoji="1" lang="fr-FR" sz="2400" b="0" i="1" smtClean="0">
                          <a:solidFill>
                            <a:schemeClr val="tx1"/>
                          </a:solidFill>
                          <a:latin typeface="Cambria Math" panose="02040503050406030204" pitchFamily="18" charset="0"/>
                          <a:cs typeface="Times New Roman" pitchFamily="18" charset="0"/>
                        </a:rPr>
                        <m:t> </m:t>
                      </m:r>
                      <m:sSup>
                        <m:sSupPr>
                          <m:ctrlPr>
                            <a:rPr kumimoji="1" lang="fr-FR" sz="2400" i="1" smtClean="0">
                              <a:solidFill>
                                <a:schemeClr val="tx1"/>
                              </a:solidFill>
                              <a:latin typeface="Cambria Math" panose="02040503050406030204" pitchFamily="18" charset="0"/>
                              <a:cs typeface="Times New Roman" pitchFamily="18" charset="0"/>
                            </a:rPr>
                          </m:ctrlPr>
                        </m:sSupPr>
                        <m:e>
                          <m:r>
                            <a:rPr kumimoji="1" lang="fr-FR" sz="2400" b="0" i="1" smtClean="0">
                              <a:solidFill>
                                <a:schemeClr val="tx1"/>
                              </a:solidFill>
                              <a:latin typeface="Cambria Math" panose="02040503050406030204" pitchFamily="18" charset="0"/>
                              <a:cs typeface="Times New Roman" pitchFamily="18" charset="0"/>
                            </a:rPr>
                            <m:t>𝑢</m:t>
                          </m:r>
                        </m:e>
                        <m:sup>
                          <m:r>
                            <a:rPr kumimoji="1" lang="fr-FR" sz="2400" b="0" i="1" smtClean="0">
                              <a:solidFill>
                                <a:schemeClr val="tx1"/>
                              </a:solidFill>
                              <a:latin typeface="Cambria Math" panose="02040503050406030204" pitchFamily="18" charset="0"/>
                              <a:cs typeface="Times New Roman" pitchFamily="18" charset="0"/>
                            </a:rPr>
                            <m:t>2</m:t>
                          </m:r>
                        </m:sup>
                      </m:sSup>
                      <m:r>
                        <a:rPr kumimoji="1" lang="fr-FR" sz="2400" b="0" i="1" smtClean="0">
                          <a:solidFill>
                            <a:schemeClr val="tx1"/>
                          </a:solidFill>
                          <a:latin typeface="Cambria Math" panose="02040503050406030204" pitchFamily="18" charset="0"/>
                          <a:cs typeface="Times New Roman" pitchFamily="18" charset="0"/>
                        </a:rPr>
                        <m:t>(</m:t>
                      </m:r>
                      <m:r>
                        <a:rPr kumimoji="1" lang="fr-FR" sz="2400" b="0" i="1" smtClean="0">
                          <a:solidFill>
                            <a:schemeClr val="tx1"/>
                          </a:solidFill>
                          <a:latin typeface="Cambria Math" panose="02040503050406030204" pitchFamily="18" charset="0"/>
                          <a:cs typeface="Times New Roman" pitchFamily="18" charset="0"/>
                        </a:rPr>
                        <m:t>𝑥</m:t>
                      </m:r>
                      <m:r>
                        <a:rPr kumimoji="1" lang="fr-FR" sz="2400" b="0" i="1" smtClean="0">
                          <a:solidFill>
                            <a:schemeClr val="tx1"/>
                          </a:solidFill>
                          <a:latin typeface="Cambria Math" panose="02040503050406030204" pitchFamily="18" charset="0"/>
                          <a:cs typeface="Times New Roman" pitchFamily="18" charset="0"/>
                        </a:rPr>
                        <m:t>)=</m:t>
                      </m:r>
                      <m:rad>
                        <m:radPr>
                          <m:degHide m:val="on"/>
                          <m:ctrlPr>
                            <a:rPr kumimoji="1" lang="fr-FR" sz="2400" i="1" smtClean="0">
                              <a:solidFill>
                                <a:schemeClr val="tx1"/>
                              </a:solidFill>
                              <a:latin typeface="Cambria Math" panose="02040503050406030204" pitchFamily="18" charset="0"/>
                              <a:cs typeface="Times New Roman" pitchFamily="18" charset="0"/>
                            </a:rPr>
                          </m:ctrlPr>
                        </m:radPr>
                        <m:deg/>
                        <m:e>
                          <m:nary>
                            <m:naryPr>
                              <m:chr m:val="∑"/>
                              <m:ctrlPr>
                                <a:rPr kumimoji="1" lang="fr-FR" sz="2400" i="1" smtClean="0">
                                  <a:solidFill>
                                    <a:schemeClr val="tx1"/>
                                  </a:solidFill>
                                  <a:latin typeface="Cambria Math" panose="02040503050406030204" pitchFamily="18" charset="0"/>
                                  <a:cs typeface="Times New Roman" pitchFamily="18" charset="0"/>
                                </a:rPr>
                              </m:ctrlPr>
                            </m:naryPr>
                            <m:sub>
                              <m:r>
                                <m:rPr>
                                  <m:brk m:alnAt="23"/>
                                </m:rPr>
                                <a:rPr kumimoji="1" lang="fr-FR" sz="2400" b="0" i="1" smtClean="0">
                                  <a:solidFill>
                                    <a:schemeClr val="tx1"/>
                                  </a:solidFill>
                                  <a:latin typeface="Cambria Math" panose="02040503050406030204" pitchFamily="18" charset="0"/>
                                  <a:cs typeface="Times New Roman" pitchFamily="18" charset="0"/>
                                </a:rPr>
                                <m:t>𝑖</m:t>
                              </m:r>
                              <m:r>
                                <a:rPr kumimoji="1" lang="fr-FR" sz="2400" b="0" i="1" smtClean="0">
                                  <a:solidFill>
                                    <a:schemeClr val="tx1"/>
                                  </a:solidFill>
                                  <a:latin typeface="Cambria Math" panose="02040503050406030204" pitchFamily="18" charset="0"/>
                                  <a:cs typeface="Times New Roman" pitchFamily="18" charset="0"/>
                                </a:rPr>
                                <m:t>=1</m:t>
                              </m:r>
                            </m:sub>
                            <m:sup>
                              <m:r>
                                <a:rPr kumimoji="1" lang="fr-FR" sz="2400" b="0" i="1" smtClean="0">
                                  <a:solidFill>
                                    <a:schemeClr val="tx1"/>
                                  </a:solidFill>
                                  <a:latin typeface="Cambria Math" panose="02040503050406030204" pitchFamily="18" charset="0"/>
                                  <a:cs typeface="Times New Roman" pitchFamily="18" charset="0"/>
                                </a:rPr>
                                <m:t>𝑛</m:t>
                              </m:r>
                            </m:sup>
                            <m:e>
                              <m:sSubSup>
                                <m:sSubSupPr>
                                  <m:ctrlPr>
                                    <a:rPr kumimoji="1" lang="fr-FR" sz="2400" i="1" smtClean="0">
                                      <a:solidFill>
                                        <a:schemeClr val="tx1"/>
                                      </a:solidFill>
                                      <a:latin typeface="Cambria Math" panose="02040503050406030204" pitchFamily="18" charset="0"/>
                                      <a:cs typeface="Times New Roman" pitchFamily="18" charset="0"/>
                                    </a:rPr>
                                  </m:ctrlPr>
                                </m:sSubSupPr>
                                <m:e>
                                  <m:r>
                                    <a:rPr kumimoji="1" lang="fr-FR" sz="2400" b="0" i="1" smtClean="0">
                                      <a:solidFill>
                                        <a:schemeClr val="tx1"/>
                                      </a:solidFill>
                                      <a:latin typeface="Cambria Math" panose="02040503050406030204" pitchFamily="18" charset="0"/>
                                      <a:cs typeface="Times New Roman" pitchFamily="18" charset="0"/>
                                    </a:rPr>
                                    <m:t>𝑢</m:t>
                                  </m:r>
                                </m:e>
                                <m:sub>
                                  <m:r>
                                    <a:rPr kumimoji="1" lang="fr-FR" sz="2400" b="0" i="1" smtClean="0">
                                      <a:solidFill>
                                        <a:schemeClr val="tx1"/>
                                      </a:solidFill>
                                      <a:latin typeface="Cambria Math" panose="02040503050406030204" pitchFamily="18" charset="0"/>
                                      <a:cs typeface="Times New Roman" pitchFamily="18" charset="0"/>
                                    </a:rPr>
                                    <m:t>𝑖</m:t>
                                  </m:r>
                                </m:sub>
                                <m:sup>
                                  <m:r>
                                    <a:rPr kumimoji="1" lang="fr-FR" sz="2400" b="0" i="1" smtClean="0">
                                      <a:solidFill>
                                        <a:schemeClr val="tx1"/>
                                      </a:solidFill>
                                      <a:latin typeface="Cambria Math" panose="02040503050406030204" pitchFamily="18" charset="0"/>
                                      <a:cs typeface="Times New Roman" pitchFamily="18" charset="0"/>
                                    </a:rPr>
                                    <m:t>2</m:t>
                                  </m:r>
                                </m:sup>
                              </m:sSubSup>
                              <m:r>
                                <a:rPr kumimoji="1" lang="fr-FR" sz="2400" b="0" i="1" smtClean="0">
                                  <a:solidFill>
                                    <a:schemeClr val="tx1"/>
                                  </a:solidFill>
                                  <a:latin typeface="Cambria Math" panose="02040503050406030204" pitchFamily="18" charset="0"/>
                                  <a:cs typeface="Times New Roman" pitchFamily="18" charset="0"/>
                                </a:rPr>
                                <m:t>(</m:t>
                              </m:r>
                              <m:r>
                                <a:rPr kumimoji="1" lang="fr-FR" sz="2400" b="0" i="1" smtClean="0">
                                  <a:solidFill>
                                    <a:schemeClr val="tx1"/>
                                  </a:solidFill>
                                  <a:latin typeface="Cambria Math" panose="02040503050406030204" pitchFamily="18" charset="0"/>
                                  <a:cs typeface="Times New Roman" pitchFamily="18" charset="0"/>
                                </a:rPr>
                                <m:t>𝑥</m:t>
                              </m:r>
                              <m:r>
                                <a:rPr kumimoji="1" lang="fr-FR" sz="2400" b="0" i="1" smtClean="0">
                                  <a:solidFill>
                                    <a:schemeClr val="tx1"/>
                                  </a:solidFill>
                                  <a:latin typeface="Cambria Math" panose="02040503050406030204" pitchFamily="18" charset="0"/>
                                  <a:cs typeface="Times New Roman" pitchFamily="18" charset="0"/>
                                </a:rPr>
                                <m:t>)</m:t>
                              </m:r>
                            </m:e>
                          </m:nary>
                        </m:e>
                      </m:rad>
                    </m:oMath>
                  </m:oMathPara>
                </a14:m>
                <a:endParaRPr lang="fr-FR" sz="2400" i="1" dirty="0">
                  <a:solidFill>
                    <a:schemeClr val="tx1"/>
                  </a:solidFill>
                </a:endParaRPr>
              </a:p>
            </p:txBody>
          </p:sp>
        </mc:Choice>
        <mc:Fallback xmlns="">
          <p:sp>
            <p:nvSpPr>
              <p:cNvPr id="10" name="ZoneTexte 9"/>
              <p:cNvSpPr txBox="1">
                <a:spLocks noRot="1" noChangeAspect="1" noMove="1" noResize="1" noEditPoints="1" noAdjustHandles="1" noChangeArrowheads="1" noChangeShapeType="1" noTextEdit="1"/>
              </p:cNvSpPr>
              <p:nvPr/>
            </p:nvSpPr>
            <p:spPr>
              <a:xfrm>
                <a:off x="7392039" y="2341193"/>
                <a:ext cx="2954523" cy="1509571"/>
              </a:xfrm>
              <a:prstGeom prst="rect">
                <a:avLst/>
              </a:prstGeom>
              <a:blipFill>
                <a:blip r:embed="rId4"/>
                <a:stretch>
                  <a:fillRect/>
                </a:stretch>
              </a:blipFill>
              <a:ln w="28575">
                <a:solidFill>
                  <a:srgbClr val="FF2D80"/>
                </a:solidFill>
              </a:ln>
            </p:spPr>
            <p:txBody>
              <a:bodyPr/>
              <a:lstStyle/>
              <a:p>
                <a:r>
                  <a:rPr lang="fr-FR">
                    <a:noFill/>
                  </a:rPr>
                  <a:t> </a:t>
                </a:r>
              </a:p>
            </p:txBody>
          </p:sp>
        </mc:Fallback>
      </mc:AlternateContent>
      <p:sp>
        <p:nvSpPr>
          <p:cNvPr id="16" name="Rectangle 3" descr="Rectangle: Click to edit Master text styles&#10;Second level&#10;Third level&#10;Fourth level&#10;Fifth level"/>
          <p:cNvSpPr>
            <a:spLocks noChangeArrowheads="1"/>
          </p:cNvSpPr>
          <p:nvPr/>
        </p:nvSpPr>
        <p:spPr bwMode="auto">
          <a:xfrm>
            <a:off x="653384" y="1875845"/>
            <a:ext cx="11157616" cy="741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lnSpc>
                <a:spcPct val="90000"/>
              </a:lnSpc>
              <a:spcBef>
                <a:spcPts val="600"/>
              </a:spcBef>
              <a:buClr>
                <a:schemeClr val="accent1"/>
              </a:buClr>
              <a:buSzPct val="70000"/>
            </a:pPr>
            <a:r>
              <a:rPr kumimoji="1" lang="fr-FR" sz="2000" dirty="0">
                <a:latin typeface="Arial" charset="0"/>
                <a:cs typeface="Times New Roman" pitchFamily="18" charset="0"/>
              </a:rPr>
              <a:t>Soit x une grandeur mesurée et </a:t>
            </a:r>
            <a:r>
              <a:rPr kumimoji="1" lang="fr-FR" sz="2400" i="1" dirty="0">
                <a:latin typeface="Times New Roman" panose="02020603050405020304" pitchFamily="18" charset="0"/>
                <a:cs typeface="Times New Roman" panose="02020603050405020304" pitchFamily="18" charset="0"/>
              </a:rPr>
              <a:t>u(x)</a:t>
            </a:r>
            <a:r>
              <a:rPr kumimoji="1" lang="fr-FR" sz="2000" dirty="0">
                <a:latin typeface="Arial" charset="0"/>
                <a:cs typeface="Times New Roman" pitchFamily="18" charset="0"/>
              </a:rPr>
              <a:t> l’incertitude type liée à la mesure influencées par plusieurs sources d’erreurs</a:t>
            </a:r>
            <a:r>
              <a:rPr kumimoji="1" lang="en-GB" sz="1600" i="1" dirty="0">
                <a:latin typeface="Arial" charset="0"/>
                <a:cs typeface="Times New Roman" pitchFamily="18" charset="0"/>
              </a:rPr>
              <a:t>.</a:t>
            </a:r>
            <a:endParaRPr kumimoji="1" lang="fr-FR" sz="2000" dirty="0">
              <a:latin typeface="Arial" charset="0"/>
              <a:cs typeface="Times New Roman" pitchFamily="18" charset="0"/>
            </a:endParaRPr>
          </a:p>
        </p:txBody>
      </p:sp>
    </p:spTree>
    <p:extLst>
      <p:ext uri="{BB962C8B-B14F-4D97-AF65-F5344CB8AC3E}">
        <p14:creationId xmlns:p14="http://schemas.microsoft.com/office/powerpoint/2010/main" val="319416064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lstStyle/>
          <a:p>
            <a:r>
              <a:rPr lang="fr-FR" dirty="0"/>
              <a:t>Mesurage direct et indirect</a:t>
            </a:r>
          </a:p>
        </p:txBody>
      </p:sp>
      <p:sp>
        <p:nvSpPr>
          <p:cNvPr id="12" name="Rectangle 29"/>
          <p:cNvSpPr>
            <a:spLocks noGrp="1" noChangeArrowheads="1"/>
          </p:cNvSpPr>
          <p:nvPr>
            <p:ph type="sldNum" sz="quarter" idx="12"/>
          </p:nvPr>
        </p:nvSpPr>
        <p:spPr/>
        <p:txBody>
          <a:bodyPr/>
          <a:lstStyle/>
          <a:p>
            <a:pPr>
              <a:defRPr/>
            </a:pPr>
            <a:fld id="{DC006BE4-6864-4152-85EC-46BB8584666A}" type="slidenum">
              <a:rPr lang="fr-FR"/>
              <a:pPr>
                <a:defRPr/>
              </a:pPr>
              <a:t>41</a:t>
            </a:fld>
            <a:endParaRPr lang="fr-FR"/>
          </a:p>
        </p:txBody>
      </p:sp>
      <p:sp>
        <p:nvSpPr>
          <p:cNvPr id="1330179" name="Rectangle 3" descr="Rectangle: Click to edit Master text styles&#10;Second level&#10;Third level&#10;Fourth level&#10;Fifth level"/>
          <p:cNvSpPr>
            <a:spLocks noChangeArrowheads="1"/>
          </p:cNvSpPr>
          <p:nvPr/>
        </p:nvSpPr>
        <p:spPr bwMode="auto">
          <a:xfrm>
            <a:off x="886609" y="1554831"/>
            <a:ext cx="10476731" cy="43326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spcBef>
                <a:spcPts val="600"/>
              </a:spcBef>
              <a:buSzPct val="70000"/>
            </a:pPr>
            <a:r>
              <a:rPr kumimoji="1" lang="fr-FR" dirty="0">
                <a:latin typeface="Arial" charset="0"/>
                <a:cs typeface="Times New Roman" pitchFamily="18" charset="0"/>
              </a:rPr>
              <a:t>Le type de mesurage, direct ou indirect est important pour le calcul des incertitudes. </a:t>
            </a:r>
          </a:p>
          <a:p>
            <a:pPr eaLnBrk="0" hangingPunct="0">
              <a:spcBef>
                <a:spcPts val="600"/>
              </a:spcBef>
              <a:buSzPct val="70000"/>
            </a:pPr>
            <a:r>
              <a:rPr kumimoji="1" lang="fr-FR" dirty="0">
                <a:latin typeface="Arial" charset="0"/>
                <a:cs typeface="Times New Roman" pitchFamily="18" charset="0"/>
              </a:rPr>
              <a:t>Dans le cas de mesurages indirects, l’incertitude du </a:t>
            </a:r>
            <a:r>
              <a:rPr kumimoji="1" lang="fr-FR" dirty="0" err="1">
                <a:latin typeface="Arial" charset="0"/>
                <a:cs typeface="Times New Roman" pitchFamily="18" charset="0"/>
              </a:rPr>
              <a:t>mesurande</a:t>
            </a:r>
            <a:r>
              <a:rPr kumimoji="1" lang="fr-FR" dirty="0">
                <a:latin typeface="Arial" charset="0"/>
                <a:cs typeface="Times New Roman" pitchFamily="18" charset="0"/>
              </a:rPr>
              <a:t> est calculée à partir des incertitudes des mesurages directs ayant permis de déterminer le </a:t>
            </a:r>
            <a:r>
              <a:rPr kumimoji="1" lang="fr-FR" dirty="0" err="1">
                <a:latin typeface="Arial" charset="0"/>
                <a:cs typeface="Times New Roman" pitchFamily="18" charset="0"/>
              </a:rPr>
              <a:t>mesurande</a:t>
            </a:r>
            <a:endParaRPr kumimoji="1" lang="fr-FR" dirty="0">
              <a:latin typeface="Arial" charset="0"/>
              <a:cs typeface="Times New Roman" pitchFamily="18" charset="0"/>
            </a:endParaRPr>
          </a:p>
          <a:p>
            <a:pPr eaLnBrk="0" hangingPunct="0">
              <a:lnSpc>
                <a:spcPct val="90000"/>
              </a:lnSpc>
              <a:spcBef>
                <a:spcPct val="20000"/>
              </a:spcBef>
              <a:buSzPct val="70000"/>
            </a:pPr>
            <a:endParaRPr lang="fr-FR" sz="2000" b="1" dirty="0">
              <a:latin typeface="Arial" panose="020B0604020202020204" pitchFamily="34" charset="0"/>
              <a:cs typeface="Arial" panose="020B0604020202020204" pitchFamily="34" charset="0"/>
            </a:endParaRPr>
          </a:p>
          <a:p>
            <a:pPr marL="342900" indent="-342900" eaLnBrk="0" hangingPunct="0">
              <a:lnSpc>
                <a:spcPct val="90000"/>
              </a:lnSpc>
              <a:spcBef>
                <a:spcPct val="20000"/>
              </a:spcBef>
              <a:buSzPct val="70000"/>
              <a:buFont typeface="Monotype Sorts" pitchFamily="2" charset="2"/>
              <a:buChar char="n"/>
            </a:pPr>
            <a:r>
              <a:rPr lang="fr-FR" sz="2000" b="1" dirty="0">
                <a:solidFill>
                  <a:srgbClr val="FF2D80"/>
                </a:solidFill>
                <a:latin typeface="Arial" panose="020B0604020202020204" pitchFamily="34" charset="0"/>
                <a:cs typeface="Arial" panose="020B0604020202020204" pitchFamily="34" charset="0"/>
              </a:rPr>
              <a:t>Mesurage direct</a:t>
            </a:r>
            <a:endParaRPr kumimoji="1" lang="fr-FR" sz="2000" b="1" dirty="0">
              <a:solidFill>
                <a:srgbClr val="FF2D80"/>
              </a:solidFill>
              <a:latin typeface="Arial" panose="020B0604020202020204" pitchFamily="34" charset="0"/>
              <a:cs typeface="Arial" panose="020B0604020202020204" pitchFamily="34" charset="0"/>
            </a:endParaRPr>
          </a:p>
          <a:p>
            <a:pPr eaLnBrk="0" hangingPunct="0">
              <a:lnSpc>
                <a:spcPct val="90000"/>
              </a:lnSpc>
              <a:spcBef>
                <a:spcPct val="20000"/>
              </a:spcBef>
              <a:spcAft>
                <a:spcPts val="600"/>
              </a:spcAft>
              <a:buSzPct val="70000"/>
            </a:pPr>
            <a:r>
              <a:rPr kumimoji="1" lang="fr-FR" sz="1000" b="1" dirty="0">
                <a:latin typeface="Arial" charset="0"/>
                <a:cs typeface="Times New Roman" pitchFamily="18" charset="0"/>
              </a:rPr>
              <a:t>         </a:t>
            </a:r>
            <a:r>
              <a:rPr kumimoji="1" lang="fr-FR" dirty="0">
                <a:latin typeface="Arial" charset="0"/>
                <a:cs typeface="Times New Roman" pitchFamily="18" charset="0"/>
              </a:rPr>
              <a:t>Le </a:t>
            </a:r>
            <a:r>
              <a:rPr kumimoji="1" lang="fr-FR" dirty="0" err="1">
                <a:latin typeface="Arial" charset="0"/>
                <a:cs typeface="Times New Roman" pitchFamily="18" charset="0"/>
              </a:rPr>
              <a:t>mesurande</a:t>
            </a:r>
            <a:r>
              <a:rPr kumimoji="1" lang="fr-FR" dirty="0">
                <a:latin typeface="Arial" charset="0"/>
                <a:cs typeface="Times New Roman" pitchFamily="18" charset="0"/>
              </a:rPr>
              <a:t> est mesuré directement</a:t>
            </a:r>
          </a:p>
          <a:p>
            <a:pPr eaLnBrk="0" hangingPunct="0">
              <a:lnSpc>
                <a:spcPct val="90000"/>
              </a:lnSpc>
              <a:spcBef>
                <a:spcPct val="20000"/>
              </a:spcBef>
              <a:buSzPct val="70000"/>
            </a:pPr>
            <a:r>
              <a:rPr kumimoji="1" lang="fr-FR" dirty="0">
                <a:solidFill>
                  <a:srgbClr val="1B376D"/>
                </a:solidFill>
                <a:latin typeface="Arial" charset="0"/>
                <a:cs typeface="Times New Roman" pitchFamily="18" charset="0"/>
              </a:rPr>
              <a:t>     </a:t>
            </a:r>
            <a:r>
              <a:rPr kumimoji="1" lang="fr-FR" sz="1600" dirty="0">
                <a:solidFill>
                  <a:srgbClr val="1B376D"/>
                </a:solidFill>
                <a:latin typeface="Handlee" panose="02000000000000000000" pitchFamily="2" charset="0"/>
                <a:cs typeface="Times New Roman" pitchFamily="18" charset="0"/>
              </a:rPr>
              <a:t>Exemple: mesure d’une résistance avec un Ohmmètre.</a:t>
            </a:r>
          </a:p>
          <a:p>
            <a:pPr eaLnBrk="0" hangingPunct="0">
              <a:lnSpc>
                <a:spcPct val="90000"/>
              </a:lnSpc>
              <a:spcBef>
                <a:spcPct val="20000"/>
              </a:spcBef>
              <a:buSzPct val="70000"/>
            </a:pPr>
            <a:endParaRPr kumimoji="1" lang="en-GB" dirty="0">
              <a:latin typeface="Arial" charset="0"/>
              <a:cs typeface="Times New Roman" pitchFamily="18" charset="0"/>
            </a:endParaRPr>
          </a:p>
          <a:p>
            <a:pPr marL="342900" indent="-342900" eaLnBrk="0" hangingPunct="0">
              <a:lnSpc>
                <a:spcPct val="90000"/>
              </a:lnSpc>
              <a:spcBef>
                <a:spcPct val="20000"/>
              </a:spcBef>
              <a:buSzPct val="70000"/>
              <a:buFont typeface="Monotype Sorts" pitchFamily="2" charset="2"/>
              <a:buChar char="n"/>
            </a:pPr>
            <a:r>
              <a:rPr lang="fr-FR" sz="2000" b="1" dirty="0">
                <a:solidFill>
                  <a:srgbClr val="FF2D80"/>
                </a:solidFill>
                <a:latin typeface="Arial" panose="020B0604020202020204" pitchFamily="34" charset="0"/>
                <a:cs typeface="Arial" panose="020B0604020202020204" pitchFamily="34" charset="0"/>
              </a:rPr>
              <a:t>Mesurage indirect</a:t>
            </a:r>
          </a:p>
          <a:p>
            <a:pPr eaLnBrk="0" hangingPunct="0">
              <a:lnSpc>
                <a:spcPct val="90000"/>
              </a:lnSpc>
              <a:spcBef>
                <a:spcPct val="20000"/>
              </a:spcBef>
              <a:spcAft>
                <a:spcPts val="600"/>
              </a:spcAft>
              <a:buSzPct val="70000"/>
            </a:pPr>
            <a:r>
              <a:rPr kumimoji="1" lang="fr-FR" dirty="0">
                <a:latin typeface="Arial" charset="0"/>
                <a:cs typeface="Times New Roman" pitchFamily="18" charset="0"/>
              </a:rPr>
              <a:t>     Le </a:t>
            </a:r>
            <a:r>
              <a:rPr kumimoji="1" lang="fr-FR" dirty="0" err="1">
                <a:latin typeface="Arial" charset="0"/>
                <a:cs typeface="Times New Roman" pitchFamily="18" charset="0"/>
              </a:rPr>
              <a:t>mesurande</a:t>
            </a:r>
            <a:r>
              <a:rPr kumimoji="1" lang="fr-FR" dirty="0">
                <a:latin typeface="Arial" charset="0"/>
                <a:cs typeface="Times New Roman" pitchFamily="18" charset="0"/>
              </a:rPr>
              <a:t> est calculé à partir de plusieurs mesures directes.</a:t>
            </a:r>
          </a:p>
          <a:p>
            <a:pPr eaLnBrk="0" hangingPunct="0">
              <a:lnSpc>
                <a:spcPct val="90000"/>
              </a:lnSpc>
              <a:spcBef>
                <a:spcPct val="20000"/>
              </a:spcBef>
              <a:buSzPct val="70000"/>
            </a:pPr>
            <a:r>
              <a:rPr kumimoji="1" lang="fr-FR" dirty="0">
                <a:solidFill>
                  <a:srgbClr val="1B376D"/>
                </a:solidFill>
                <a:latin typeface="Arial" charset="0"/>
                <a:cs typeface="Times New Roman" pitchFamily="18" charset="0"/>
              </a:rPr>
              <a:t>     </a:t>
            </a:r>
            <a:r>
              <a:rPr kumimoji="1" lang="fr-FR" sz="1600" dirty="0">
                <a:solidFill>
                  <a:srgbClr val="1B376D"/>
                </a:solidFill>
                <a:latin typeface="Handlee" panose="02000000000000000000" pitchFamily="2" charset="0"/>
                <a:cs typeface="Times New Roman" pitchFamily="18" charset="0"/>
              </a:rPr>
              <a:t>Exemple1 : mesure d’une résistance à partir de la mesure de la tension et du courant. R = U/I</a:t>
            </a:r>
          </a:p>
          <a:p>
            <a:pPr eaLnBrk="0" hangingPunct="0">
              <a:lnSpc>
                <a:spcPct val="90000"/>
              </a:lnSpc>
              <a:spcBef>
                <a:spcPct val="20000"/>
              </a:spcBef>
              <a:buSzPct val="70000"/>
            </a:pPr>
            <a:r>
              <a:rPr kumimoji="1" lang="fr-FR" sz="1600" dirty="0">
                <a:solidFill>
                  <a:srgbClr val="1B376D"/>
                </a:solidFill>
                <a:latin typeface="Handlee" panose="02000000000000000000" pitchFamily="2" charset="0"/>
                <a:cs typeface="Times New Roman" pitchFamily="18" charset="0"/>
              </a:rPr>
              <a:t>      </a:t>
            </a:r>
            <a:r>
              <a:rPr kumimoji="1" lang="fr-FR" sz="1100" dirty="0">
                <a:solidFill>
                  <a:srgbClr val="1B376D"/>
                </a:solidFill>
                <a:latin typeface="Handlee" panose="02000000000000000000" pitchFamily="2" charset="0"/>
                <a:cs typeface="Times New Roman" pitchFamily="18" charset="0"/>
              </a:rPr>
              <a:t>     </a:t>
            </a:r>
            <a:endParaRPr kumimoji="1" lang="fr-FR" sz="1600" dirty="0">
              <a:solidFill>
                <a:srgbClr val="1B376D"/>
              </a:solidFill>
              <a:latin typeface="Handlee" panose="02000000000000000000" pitchFamily="2" charset="0"/>
              <a:cs typeface="Times New Roman" pitchFamily="18" charset="0"/>
            </a:endParaRPr>
          </a:p>
          <a:p>
            <a:pPr eaLnBrk="0" hangingPunct="0">
              <a:lnSpc>
                <a:spcPct val="90000"/>
              </a:lnSpc>
              <a:buSzPct val="70000"/>
            </a:pPr>
            <a:r>
              <a:rPr kumimoji="1" lang="fr-FR" sz="1600" dirty="0">
                <a:solidFill>
                  <a:srgbClr val="1B376D"/>
                </a:solidFill>
                <a:latin typeface="Handlee" panose="02000000000000000000" pitchFamily="2" charset="0"/>
                <a:cs typeface="Times New Roman" pitchFamily="18" charset="0"/>
              </a:rPr>
              <a:t>       Exemple2 : </a:t>
            </a:r>
            <a:r>
              <a:rPr kumimoji="1" lang="en-US" sz="1600" dirty="0">
                <a:solidFill>
                  <a:srgbClr val="1B376D"/>
                </a:solidFill>
                <a:latin typeface="Handlee" panose="02000000000000000000" pitchFamily="2" charset="0"/>
                <a:cs typeface="Times New Roman" pitchFamily="18" charset="0"/>
              </a:rPr>
              <a:t>A </a:t>
            </a:r>
            <a:r>
              <a:rPr kumimoji="1" lang="en-US" sz="1600" dirty="0" err="1">
                <a:solidFill>
                  <a:srgbClr val="1B376D"/>
                </a:solidFill>
                <a:latin typeface="Handlee" panose="02000000000000000000" pitchFamily="2" charset="0"/>
                <a:cs typeface="Times New Roman" pitchFamily="18" charset="0"/>
              </a:rPr>
              <a:t>partir</a:t>
            </a:r>
            <a:r>
              <a:rPr kumimoji="1" lang="en-US" sz="1600" dirty="0">
                <a:solidFill>
                  <a:srgbClr val="1B376D"/>
                </a:solidFill>
                <a:latin typeface="Handlee" panose="02000000000000000000" pitchFamily="2" charset="0"/>
                <a:cs typeface="Times New Roman" pitchFamily="18" charset="0"/>
              </a:rPr>
              <a:t> de la </a:t>
            </a:r>
            <a:r>
              <a:rPr kumimoji="1" lang="en-US" sz="1600" dirty="0" err="1">
                <a:solidFill>
                  <a:srgbClr val="1B376D"/>
                </a:solidFill>
                <a:latin typeface="Handlee" panose="02000000000000000000" pitchFamily="2" charset="0"/>
                <a:cs typeface="Times New Roman" pitchFamily="18" charset="0"/>
              </a:rPr>
              <a:t>loi</a:t>
            </a:r>
            <a:r>
              <a:rPr kumimoji="1" lang="en-US" sz="1600" dirty="0">
                <a:solidFill>
                  <a:srgbClr val="1B376D"/>
                </a:solidFill>
                <a:latin typeface="Handlee" panose="02000000000000000000" pitchFamily="2" charset="0"/>
                <a:cs typeface="Times New Roman" pitchFamily="18" charset="0"/>
              </a:rPr>
              <a:t> physique qui </a:t>
            </a:r>
            <a:r>
              <a:rPr kumimoji="1" lang="en-US" sz="1600" dirty="0" err="1">
                <a:solidFill>
                  <a:srgbClr val="1B376D"/>
                </a:solidFill>
                <a:latin typeface="Handlee" panose="02000000000000000000" pitchFamily="2" charset="0"/>
                <a:cs typeface="Times New Roman" pitchFamily="18" charset="0"/>
              </a:rPr>
              <a:t>régit</a:t>
            </a:r>
            <a:r>
              <a:rPr kumimoji="1" lang="en-US" sz="1600" dirty="0">
                <a:solidFill>
                  <a:srgbClr val="1B376D"/>
                </a:solidFill>
                <a:latin typeface="Handlee" panose="02000000000000000000" pitchFamily="2" charset="0"/>
                <a:cs typeface="Times New Roman" pitchFamily="18" charset="0"/>
              </a:rPr>
              <a:t> la chute </a:t>
            </a:r>
            <a:r>
              <a:rPr kumimoji="1" lang="en-US" sz="1600" dirty="0" err="1">
                <a:solidFill>
                  <a:srgbClr val="1B376D"/>
                </a:solidFill>
                <a:latin typeface="Handlee" panose="02000000000000000000" pitchFamily="2" charset="0"/>
                <a:cs typeface="Times New Roman" pitchFamily="18" charset="0"/>
              </a:rPr>
              <a:t>d’une</a:t>
            </a:r>
            <a:r>
              <a:rPr kumimoji="1" lang="en-US" sz="1600" dirty="0">
                <a:solidFill>
                  <a:srgbClr val="1B376D"/>
                </a:solidFill>
                <a:latin typeface="Handlee" panose="02000000000000000000" pitchFamily="2" charset="0"/>
                <a:cs typeface="Times New Roman" pitchFamily="18" charset="0"/>
              </a:rPr>
              <a:t> masse,</a:t>
            </a:r>
          </a:p>
          <a:p>
            <a:pPr eaLnBrk="0" hangingPunct="0">
              <a:lnSpc>
                <a:spcPct val="90000"/>
              </a:lnSpc>
              <a:spcBef>
                <a:spcPct val="20000"/>
              </a:spcBef>
              <a:buSzPct val="70000"/>
            </a:pPr>
            <a:r>
              <a:rPr kumimoji="1" lang="en-US" sz="1600" dirty="0">
                <a:solidFill>
                  <a:srgbClr val="1B376D"/>
                </a:solidFill>
                <a:latin typeface="Handlee" panose="02000000000000000000" pitchFamily="2" charset="0"/>
                <a:cs typeface="Times New Roman" pitchFamily="18" charset="0"/>
              </a:rPr>
              <a:t>                          on </a:t>
            </a:r>
            <a:r>
              <a:rPr kumimoji="1" lang="en-US" sz="1600" dirty="0" err="1">
                <a:solidFill>
                  <a:srgbClr val="1B376D"/>
                </a:solidFill>
                <a:latin typeface="Handlee" panose="02000000000000000000" pitchFamily="2" charset="0"/>
                <a:cs typeface="Times New Roman" pitchFamily="18" charset="0"/>
              </a:rPr>
              <a:t>veut</a:t>
            </a:r>
            <a:r>
              <a:rPr kumimoji="1" lang="en-US" sz="1600" dirty="0">
                <a:solidFill>
                  <a:srgbClr val="1B376D"/>
                </a:solidFill>
                <a:latin typeface="Handlee" panose="02000000000000000000" pitchFamily="2" charset="0"/>
                <a:cs typeface="Times New Roman" pitchFamily="18" charset="0"/>
              </a:rPr>
              <a:t> </a:t>
            </a:r>
            <a:r>
              <a:rPr kumimoji="1" lang="en-US" sz="1600" dirty="0" err="1">
                <a:solidFill>
                  <a:srgbClr val="1B376D"/>
                </a:solidFill>
                <a:latin typeface="Handlee" panose="02000000000000000000" pitchFamily="2" charset="0"/>
                <a:cs typeface="Times New Roman" pitchFamily="18" charset="0"/>
              </a:rPr>
              <a:t>déterminer</a:t>
            </a:r>
            <a:r>
              <a:rPr kumimoji="1" lang="en-US" sz="1600" dirty="0">
                <a:solidFill>
                  <a:srgbClr val="1B376D"/>
                </a:solidFill>
                <a:latin typeface="Handlee" panose="02000000000000000000" pitchFamily="2" charset="0"/>
                <a:cs typeface="Times New Roman" pitchFamily="18" charset="0"/>
              </a:rPr>
              <a:t> la hauteur de chute h.</a:t>
            </a:r>
            <a:endParaRPr lang="en-US" sz="1600" dirty="0">
              <a:solidFill>
                <a:srgbClr val="FF5008"/>
              </a:solidFill>
              <a:latin typeface="Arial" charset="0"/>
            </a:endParaRPr>
          </a:p>
          <a:p>
            <a:pPr eaLnBrk="0" hangingPunct="0">
              <a:lnSpc>
                <a:spcPct val="90000"/>
              </a:lnSpc>
              <a:spcBef>
                <a:spcPct val="20000"/>
              </a:spcBef>
              <a:buSzPct val="70000"/>
            </a:pPr>
            <a:endParaRPr kumimoji="1" lang="fr-FR" sz="1600" dirty="0">
              <a:solidFill>
                <a:srgbClr val="1B376D"/>
              </a:solidFill>
              <a:latin typeface="Handlee" panose="02000000000000000000" pitchFamily="2" charset="0"/>
              <a:cs typeface="Times New Roman" pitchFamily="18" charset="0"/>
            </a:endParaRPr>
          </a:p>
          <a:p>
            <a:pPr eaLnBrk="0" hangingPunct="0">
              <a:lnSpc>
                <a:spcPct val="90000"/>
              </a:lnSpc>
              <a:spcBef>
                <a:spcPct val="20000"/>
              </a:spcBef>
              <a:buSzPct val="70000"/>
            </a:pPr>
            <a:endParaRPr kumimoji="1" lang="fr-FR" sz="1600" dirty="0">
              <a:solidFill>
                <a:srgbClr val="1B376D"/>
              </a:solidFill>
              <a:latin typeface="Handlee" panose="02000000000000000000" pitchFamily="2" charset="0"/>
              <a:cs typeface="Times New Roman" pitchFamily="18" charset="0"/>
            </a:endParaRPr>
          </a:p>
          <a:p>
            <a:pPr eaLnBrk="0" hangingPunct="0">
              <a:lnSpc>
                <a:spcPct val="90000"/>
              </a:lnSpc>
              <a:spcBef>
                <a:spcPct val="20000"/>
              </a:spcBef>
              <a:buSzPct val="70000"/>
            </a:pPr>
            <a:endParaRPr kumimoji="1" lang="fr-FR" sz="1600" dirty="0">
              <a:solidFill>
                <a:srgbClr val="1B376D"/>
              </a:solidFill>
              <a:latin typeface="Handlee" panose="02000000000000000000" pitchFamily="2" charset="0"/>
              <a:cs typeface="Times New Roman" pitchFamily="18" charset="0"/>
            </a:endParaRPr>
          </a:p>
          <a:p>
            <a:pPr eaLnBrk="0" hangingPunct="0">
              <a:lnSpc>
                <a:spcPct val="90000"/>
              </a:lnSpc>
              <a:spcBef>
                <a:spcPct val="20000"/>
              </a:spcBef>
              <a:buSzPct val="70000"/>
            </a:pPr>
            <a:endParaRPr kumimoji="1" lang="fr-FR" sz="1600" dirty="0">
              <a:solidFill>
                <a:srgbClr val="1B376D"/>
              </a:solidFill>
              <a:latin typeface="Handlee" panose="02000000000000000000" pitchFamily="2" charset="0"/>
              <a:cs typeface="Times New Roman" pitchFamily="18" charset="0"/>
            </a:endParaRPr>
          </a:p>
          <a:p>
            <a:pPr eaLnBrk="0" hangingPunct="0">
              <a:lnSpc>
                <a:spcPct val="90000"/>
              </a:lnSpc>
              <a:spcBef>
                <a:spcPct val="20000"/>
              </a:spcBef>
              <a:buSzPct val="70000"/>
            </a:pPr>
            <a:endParaRPr kumimoji="1" lang="fr-FR" dirty="0">
              <a:latin typeface="Arial" charset="0"/>
              <a:cs typeface="Times New Roman" pitchFamily="18" charset="0"/>
            </a:endParaRPr>
          </a:p>
          <a:p>
            <a:pPr marL="342900" indent="-342900" eaLnBrk="0" hangingPunct="0">
              <a:lnSpc>
                <a:spcPct val="30000"/>
              </a:lnSpc>
              <a:spcBef>
                <a:spcPct val="20000"/>
              </a:spcBef>
              <a:buClr>
                <a:schemeClr val="accent1"/>
              </a:buClr>
              <a:buSzPct val="70000"/>
            </a:pPr>
            <a:r>
              <a:rPr kumimoji="1" lang="fr-FR" dirty="0">
                <a:latin typeface="Arial" charset="0"/>
                <a:cs typeface="Times New Roman" pitchFamily="18" charset="0"/>
              </a:rPr>
              <a:t> </a:t>
            </a:r>
            <a:r>
              <a:rPr kumimoji="1" lang="fr-FR" sz="100" dirty="0">
                <a:latin typeface="Arial" charset="0"/>
                <a:cs typeface="Times New Roman" pitchFamily="18" charset="0"/>
              </a:rPr>
              <a:t>	</a:t>
            </a:r>
          </a:p>
        </p:txBody>
      </p:sp>
      <p:graphicFrame>
        <p:nvGraphicFramePr>
          <p:cNvPr id="6" name="Object 5"/>
          <p:cNvGraphicFramePr>
            <a:graphicFrameLocks noChangeAspect="1"/>
          </p:cNvGraphicFramePr>
          <p:nvPr>
            <p:extLst>
              <p:ext uri="{D42A27DB-BD31-4B8C-83A1-F6EECF244321}">
                <p14:modId xmlns:p14="http://schemas.microsoft.com/office/powerpoint/2010/main" val="1308275404"/>
              </p:ext>
            </p:extLst>
          </p:nvPr>
        </p:nvGraphicFramePr>
        <p:xfrm>
          <a:off x="2354549" y="6225642"/>
          <a:ext cx="1123950" cy="600075"/>
        </p:xfrm>
        <a:graphic>
          <a:graphicData uri="http://schemas.openxmlformats.org/presentationml/2006/ole">
            <mc:AlternateContent xmlns:mc="http://schemas.openxmlformats.org/markup-compatibility/2006">
              <mc:Choice xmlns:v="urn:schemas-microsoft-com:vml" Requires="v">
                <p:oleObj name="Équation" r:id="rId3" imgW="647640" imgH="393480" progId="Equation.3">
                  <p:embed/>
                </p:oleObj>
              </mc:Choice>
              <mc:Fallback>
                <p:oleObj name="Équation" r:id="rId3" imgW="647640" imgH="393480" progId="Equation.3">
                  <p:embed/>
                  <p:pic>
                    <p:nvPicPr>
                      <p:cNvPr id="6" name="Object 5"/>
                      <p:cNvPicPr>
                        <a:picLocks noGrp="1" noChangeAspect="1" noChangeArrowheads="1"/>
                      </p:cNvPicPr>
                      <p:nvPr/>
                    </p:nvPicPr>
                    <p:blipFill>
                      <a:blip r:embed="rId4"/>
                      <a:srcRect/>
                      <a:stretch>
                        <a:fillRect/>
                      </a:stretch>
                    </p:blipFill>
                    <p:spPr bwMode="auto">
                      <a:xfrm>
                        <a:off x="2354549" y="6225642"/>
                        <a:ext cx="1123950" cy="600075"/>
                      </a:xfrm>
                      <a:prstGeom prst="rect">
                        <a:avLst/>
                      </a:prstGeom>
                      <a:noFill/>
                      <a:ln>
                        <a:noFill/>
                      </a:ln>
                      <a:effectLst/>
                    </p:spPr>
                  </p:pic>
                </p:oleObj>
              </mc:Fallback>
            </mc:AlternateContent>
          </a:graphicData>
        </a:graphic>
      </p:graphicFrame>
      <mc:AlternateContent xmlns:mc="http://schemas.openxmlformats.org/markup-compatibility/2006" xmlns:a14="http://schemas.microsoft.com/office/drawing/2010/main">
        <mc:Choice Requires="a14">
          <p:sp>
            <p:nvSpPr>
              <p:cNvPr id="7" name="ZoneTexte 6"/>
              <p:cNvSpPr txBox="1"/>
              <p:nvPr/>
            </p:nvSpPr>
            <p:spPr>
              <a:xfrm>
                <a:off x="2197518" y="5987181"/>
                <a:ext cx="1280603"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fr-FR" sz="1600" i="1">
                          <a:latin typeface="Cambria Math"/>
                        </a:rPr>
                        <m:t>𝑚</m:t>
                      </m:r>
                      <m:acc>
                        <m:accPr>
                          <m:chr m:val="⃗"/>
                          <m:ctrlPr>
                            <a:rPr lang="en-GB" sz="1600" i="1" smtClean="0">
                              <a:latin typeface="Cambria Math" panose="02040503050406030204" pitchFamily="18" charset="0"/>
                            </a:rPr>
                          </m:ctrlPr>
                        </m:accPr>
                        <m:e>
                          <m:r>
                            <a:rPr lang="fr-FR" sz="1600" b="0" i="1" smtClean="0">
                              <a:latin typeface="Cambria Math"/>
                            </a:rPr>
                            <m:t>𝑎</m:t>
                          </m:r>
                        </m:e>
                      </m:acc>
                      <m:r>
                        <a:rPr lang="fr-FR" sz="1600" b="0" i="1" smtClean="0">
                          <a:latin typeface="Cambria Math"/>
                        </a:rPr>
                        <m:t>=</m:t>
                      </m:r>
                      <m:r>
                        <a:rPr lang="fr-FR" sz="1600" i="1">
                          <a:latin typeface="Cambria Math"/>
                        </a:rPr>
                        <m:t>𝑚</m:t>
                      </m:r>
                      <m:acc>
                        <m:accPr>
                          <m:chr m:val="⃗"/>
                          <m:ctrlPr>
                            <a:rPr lang="en-GB" sz="1600" i="1">
                              <a:latin typeface="Cambria Math" panose="02040503050406030204" pitchFamily="18" charset="0"/>
                            </a:rPr>
                          </m:ctrlPr>
                        </m:accPr>
                        <m:e>
                          <m:r>
                            <a:rPr lang="fr-FR" sz="1600" b="0" i="1" smtClean="0">
                              <a:latin typeface="Cambria Math"/>
                            </a:rPr>
                            <m:t>𝑔</m:t>
                          </m:r>
                        </m:e>
                      </m:acc>
                    </m:oMath>
                  </m:oMathPara>
                </a14:m>
                <a:endParaRPr lang="en-GB" sz="1600" dirty="0">
                  <a:latin typeface="Handlee" panose="02000000000000000000" pitchFamily="2" charset="0"/>
                </a:endParaRPr>
              </a:p>
            </p:txBody>
          </p:sp>
        </mc:Choice>
        <mc:Fallback xmlns="">
          <p:sp>
            <p:nvSpPr>
              <p:cNvPr id="7" name="ZoneTexte 6"/>
              <p:cNvSpPr txBox="1">
                <a:spLocks noRot="1" noChangeAspect="1" noMove="1" noResize="1" noEditPoints="1" noAdjustHandles="1" noChangeArrowheads="1" noChangeShapeType="1" noTextEdit="1"/>
              </p:cNvSpPr>
              <p:nvPr/>
            </p:nvSpPr>
            <p:spPr>
              <a:xfrm>
                <a:off x="2197518" y="5987181"/>
                <a:ext cx="1280603" cy="338554"/>
              </a:xfrm>
              <a:prstGeom prst="rect">
                <a:avLst/>
              </a:prstGeom>
              <a:blipFill>
                <a:blip r:embed="rId6"/>
                <a:stretch>
                  <a:fillRect t="-17857" r="-9479"/>
                </a:stretch>
              </a:blipFill>
            </p:spPr>
            <p:txBody>
              <a:bodyPr/>
              <a:lstStyle/>
              <a:p>
                <a:r>
                  <a:rPr lang="fr-FR">
                    <a:noFill/>
                  </a:rPr>
                  <a:t> </a:t>
                </a:r>
              </a:p>
            </p:txBody>
          </p:sp>
        </mc:Fallback>
      </mc:AlternateContent>
      <p:pic>
        <p:nvPicPr>
          <p:cNvPr id="8" name="Picture 7" descr="Chronomètre 1/1000 sec."/>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479273" y="5275824"/>
            <a:ext cx="838669" cy="12497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Line 9"/>
          <p:cNvSpPr>
            <a:spLocks noChangeShapeType="1"/>
          </p:cNvSpPr>
          <p:nvPr/>
        </p:nvSpPr>
        <p:spPr bwMode="auto">
          <a:xfrm>
            <a:off x="11679104" y="4670590"/>
            <a:ext cx="0" cy="1833127"/>
          </a:xfrm>
          <a:prstGeom prst="line">
            <a:avLst/>
          </a:prstGeom>
          <a:noFill/>
          <a:ln w="9525">
            <a:solidFill>
              <a:schemeClr val="tx1"/>
            </a:solidFill>
            <a:miter lim="800000"/>
            <a:headEnd type="arrow" w="med" len="me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GB"/>
          </a:p>
        </p:txBody>
      </p:sp>
      <p:sp>
        <p:nvSpPr>
          <p:cNvPr id="11" name="Text Box 10"/>
          <p:cNvSpPr txBox="1">
            <a:spLocks noChangeArrowheads="1"/>
          </p:cNvSpPr>
          <p:nvPr/>
        </p:nvSpPr>
        <p:spPr bwMode="auto">
          <a:xfrm>
            <a:off x="11705452" y="5387169"/>
            <a:ext cx="5016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spcBef>
                <a:spcPct val="50000"/>
              </a:spcBef>
            </a:pPr>
            <a:r>
              <a:rPr lang="en-US">
                <a:latin typeface="Times New Roman" pitchFamily="18" charset="0"/>
              </a:rPr>
              <a:t>h</a:t>
            </a:r>
          </a:p>
        </p:txBody>
      </p:sp>
      <p:pic>
        <p:nvPicPr>
          <p:cNvPr id="13"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468595" y="4027653"/>
            <a:ext cx="404812" cy="642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 name="Image 1"/>
          <p:cNvPicPr>
            <a:picLocks noChangeAspect="1"/>
          </p:cNvPicPr>
          <p:nvPr/>
        </p:nvPicPr>
        <p:blipFill rotWithShape="1">
          <a:blip r:embed="rId9" cstate="print">
            <a:extLst>
              <a:ext uri="{28A0092B-C50C-407E-A947-70E740481C1C}">
                <a14:useLocalDpi xmlns:a14="http://schemas.microsoft.com/office/drawing/2010/main" val="0"/>
              </a:ext>
            </a:extLst>
          </a:blip>
          <a:srcRect l="19140" r="20779"/>
          <a:stretch/>
        </p:blipFill>
        <p:spPr>
          <a:xfrm>
            <a:off x="10287001" y="4608940"/>
            <a:ext cx="1219200" cy="2029235"/>
          </a:xfrm>
          <a:prstGeom prst="rect">
            <a:avLst/>
          </a:prstGeom>
        </p:spPr>
      </p:pic>
      <p:pic>
        <p:nvPicPr>
          <p:cNvPr id="14" name="Image 1"/>
          <p:cNvPicPr>
            <a:picLocks noChangeAspect="1" noChangeArrowheads="1"/>
          </p:cNvPicPr>
          <p:nvPr/>
        </p:nvPicPr>
        <p:blipFill>
          <a:blip r:embed="rId10">
            <a:extLst>
              <a:ext uri="{28A0092B-C50C-407E-A947-70E740481C1C}">
                <a14:useLocalDpi xmlns:a14="http://schemas.microsoft.com/office/drawing/2010/main" val="0"/>
              </a:ext>
            </a:extLst>
          </a:blip>
          <a:srcRect l="3185" t="48801" r="57549" b="40575"/>
          <a:stretch>
            <a:fillRect/>
          </a:stretch>
        </p:blipFill>
        <p:spPr bwMode="auto">
          <a:xfrm>
            <a:off x="3697808" y="5962245"/>
            <a:ext cx="4478190" cy="7269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9054760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GB" dirty="0"/>
              <a:t>Propagation des </a:t>
            </a:r>
            <a:r>
              <a:rPr lang="en-GB" dirty="0" err="1"/>
              <a:t>incertitudes</a:t>
            </a:r>
            <a:endParaRPr lang="en-GB" dirty="0"/>
          </a:p>
        </p:txBody>
      </p:sp>
      <p:sp>
        <p:nvSpPr>
          <p:cNvPr id="6" name="Espace réservé du numéro de diapositive 5"/>
          <p:cNvSpPr>
            <a:spLocks noGrp="1"/>
          </p:cNvSpPr>
          <p:nvPr>
            <p:ph type="sldNum" sz="quarter" idx="12"/>
          </p:nvPr>
        </p:nvSpPr>
        <p:spPr/>
        <p:txBody>
          <a:bodyPr/>
          <a:lstStyle/>
          <a:p>
            <a:fld id="{7C59E55F-A350-4989-9404-8411324CBBDC}" type="slidenum">
              <a:rPr lang="fr-FR" smtClean="0"/>
              <a:pPr/>
              <a:t>42</a:t>
            </a:fld>
            <a:endParaRPr lang="fr-FR" dirty="0"/>
          </a:p>
        </p:txBody>
      </p:sp>
      <p:sp>
        <p:nvSpPr>
          <p:cNvPr id="9" name="Text Box 61"/>
          <p:cNvSpPr txBox="1">
            <a:spLocks noChangeArrowheads="1"/>
          </p:cNvSpPr>
          <p:nvPr/>
        </p:nvSpPr>
        <p:spPr bwMode="auto">
          <a:xfrm>
            <a:off x="9077325" y="841377"/>
            <a:ext cx="2968899"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lnSpc>
                <a:spcPct val="90000"/>
              </a:lnSpc>
              <a:spcBef>
                <a:spcPct val="0"/>
              </a:spcBef>
            </a:pPr>
            <a:r>
              <a:rPr lang="fr-FR" sz="2000" b="1" dirty="0">
                <a:solidFill>
                  <a:srgbClr val="FF2D80"/>
                </a:solidFill>
                <a:latin typeface="Arial" panose="020B0604020202020204" pitchFamily="34" charset="0"/>
                <a:ea typeface="+mj-ea"/>
                <a:cs typeface="Arial" panose="020B0604020202020204" pitchFamily="34" charset="0"/>
              </a:rPr>
              <a:t>&gt; plusieurs paramètres</a:t>
            </a:r>
          </a:p>
          <a:p>
            <a:pPr eaLnBrk="1" hangingPunct="1">
              <a:lnSpc>
                <a:spcPct val="90000"/>
              </a:lnSpc>
              <a:spcBef>
                <a:spcPct val="0"/>
              </a:spcBef>
            </a:pPr>
            <a:r>
              <a:rPr lang="fr-FR" sz="2000" b="1" dirty="0">
                <a:solidFill>
                  <a:srgbClr val="FF2D80"/>
                </a:solidFill>
                <a:latin typeface="Arial" panose="020B0604020202020204" pitchFamily="34" charset="0"/>
                <a:ea typeface="+mj-ea"/>
                <a:cs typeface="Arial" panose="020B0604020202020204" pitchFamily="34" charset="0"/>
              </a:rPr>
              <a:t>&gt; mesurage indirect</a:t>
            </a:r>
          </a:p>
        </p:txBody>
      </p:sp>
      <p:sp>
        <p:nvSpPr>
          <p:cNvPr id="12" name="Rectangle 3" descr="Rectangle: Click to edit Master text styles&#10;Second level&#10;Third level&#10;Fourth level&#10;Fifth level"/>
          <p:cNvSpPr>
            <a:spLocks noChangeArrowheads="1"/>
          </p:cNvSpPr>
          <p:nvPr/>
        </p:nvSpPr>
        <p:spPr bwMode="auto">
          <a:xfrm>
            <a:off x="729782" y="1866235"/>
            <a:ext cx="10711104" cy="1998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buClr>
                <a:schemeClr val="accent1"/>
              </a:buClr>
              <a:buSzPct val="70000"/>
            </a:pPr>
            <a:r>
              <a:rPr kumimoji="1" lang="fr-FR" sz="2000" dirty="0">
                <a:latin typeface="Arial" charset="0"/>
                <a:cs typeface="Times New Roman" pitchFamily="18" charset="0"/>
              </a:rPr>
              <a:t>Si l’incertitude de mesure sur le </a:t>
            </a:r>
            <a:r>
              <a:rPr kumimoji="1" lang="fr-FR" sz="2000" dirty="0" err="1">
                <a:latin typeface="Arial" charset="0"/>
                <a:cs typeface="Times New Roman" pitchFamily="18" charset="0"/>
              </a:rPr>
              <a:t>mesurande</a:t>
            </a:r>
            <a:r>
              <a:rPr kumimoji="1" lang="fr-FR" sz="2000" dirty="0">
                <a:latin typeface="Arial" charset="0"/>
                <a:cs typeface="Times New Roman" pitchFamily="18" charset="0"/>
              </a:rPr>
              <a:t> </a:t>
            </a:r>
            <a:r>
              <a:rPr kumimoji="1" lang="fr-FR" sz="2400" i="1" dirty="0">
                <a:latin typeface="Times New Roman" panose="02020603050405020304" pitchFamily="18" charset="0"/>
                <a:cs typeface="Times New Roman" panose="02020603050405020304" pitchFamily="18" charset="0"/>
              </a:rPr>
              <a:t>y</a:t>
            </a:r>
            <a:r>
              <a:rPr kumimoji="1" lang="fr-FR" sz="2000" dirty="0">
                <a:latin typeface="Arial" charset="0"/>
                <a:cs typeface="Times New Roman" pitchFamily="18" charset="0"/>
              </a:rPr>
              <a:t> est issue de plusieurs paramètres liés par une relation mathématique du type   </a:t>
            </a:r>
            <a:r>
              <a:rPr kumimoji="1" lang="fr-FR" sz="2400" i="1" dirty="0">
                <a:latin typeface="Times New Roman" panose="02020603050405020304" pitchFamily="18" charset="0"/>
                <a:cs typeface="Times New Roman" panose="02020603050405020304" pitchFamily="18" charset="0"/>
              </a:rPr>
              <a:t>y = f(x</a:t>
            </a:r>
            <a:r>
              <a:rPr kumimoji="1" lang="fr-FR" sz="2400" i="1" baseline="-25000" dirty="0">
                <a:latin typeface="Times New Roman" panose="02020603050405020304" pitchFamily="18" charset="0"/>
                <a:cs typeface="Times New Roman" panose="02020603050405020304" pitchFamily="18" charset="0"/>
              </a:rPr>
              <a:t>1</a:t>
            </a:r>
            <a:r>
              <a:rPr kumimoji="1" lang="fr-FR" sz="2400" i="1" dirty="0">
                <a:latin typeface="Times New Roman" panose="02020603050405020304" pitchFamily="18" charset="0"/>
                <a:cs typeface="Times New Roman" panose="02020603050405020304" pitchFamily="18" charset="0"/>
              </a:rPr>
              <a:t>, x</a:t>
            </a:r>
            <a:r>
              <a:rPr kumimoji="1" lang="fr-FR" sz="2400" i="1" baseline="-25000" dirty="0">
                <a:latin typeface="Times New Roman" panose="02020603050405020304" pitchFamily="18" charset="0"/>
                <a:cs typeface="Times New Roman" panose="02020603050405020304" pitchFamily="18" charset="0"/>
              </a:rPr>
              <a:t>2</a:t>
            </a:r>
            <a:r>
              <a:rPr kumimoji="1" lang="fr-FR" sz="2400" i="1" dirty="0">
                <a:latin typeface="Times New Roman" panose="02020603050405020304" pitchFamily="18" charset="0"/>
                <a:cs typeface="Times New Roman" panose="02020603050405020304" pitchFamily="18" charset="0"/>
              </a:rPr>
              <a:t>, ..., </a:t>
            </a:r>
            <a:r>
              <a:rPr kumimoji="1" lang="fr-FR" sz="2400" i="1" dirty="0" err="1">
                <a:latin typeface="Times New Roman" panose="02020603050405020304" pitchFamily="18" charset="0"/>
                <a:cs typeface="Times New Roman" panose="02020603050405020304" pitchFamily="18" charset="0"/>
              </a:rPr>
              <a:t>x</a:t>
            </a:r>
            <a:r>
              <a:rPr kumimoji="1" lang="fr-FR" sz="2400" i="1" baseline="-25000" dirty="0" err="1">
                <a:latin typeface="Times New Roman" panose="02020603050405020304" pitchFamily="18" charset="0"/>
                <a:cs typeface="Times New Roman" panose="02020603050405020304" pitchFamily="18" charset="0"/>
              </a:rPr>
              <a:t>n</a:t>
            </a:r>
            <a:r>
              <a:rPr kumimoji="1" lang="fr-FR" sz="2400" i="1" dirty="0">
                <a:latin typeface="Times New Roman" panose="02020603050405020304" pitchFamily="18" charset="0"/>
                <a:cs typeface="Times New Roman" panose="02020603050405020304" pitchFamily="18" charset="0"/>
              </a:rPr>
              <a:t>) </a:t>
            </a:r>
            <a:r>
              <a:rPr kumimoji="1" lang="fr-FR" sz="2400" dirty="0">
                <a:latin typeface="Arial" charset="0"/>
                <a:cs typeface="Times New Roman" pitchFamily="18" charset="0"/>
              </a:rPr>
              <a:t>, </a:t>
            </a:r>
          </a:p>
          <a:p>
            <a:pPr eaLnBrk="0" hangingPunct="0">
              <a:buClr>
                <a:schemeClr val="accent1"/>
              </a:buClr>
              <a:buSzPct val="70000"/>
            </a:pPr>
            <a:endParaRPr kumimoji="1" lang="fr-FR" sz="2400" dirty="0">
              <a:latin typeface="Arial" charset="0"/>
              <a:cs typeface="Times New Roman" pitchFamily="18" charset="0"/>
            </a:endParaRPr>
          </a:p>
          <a:p>
            <a:pPr eaLnBrk="0" hangingPunct="0">
              <a:buClr>
                <a:schemeClr val="accent1"/>
              </a:buClr>
              <a:buSzPct val="70000"/>
            </a:pPr>
            <a:r>
              <a:rPr kumimoji="1" lang="fr-FR" sz="2000" dirty="0">
                <a:latin typeface="Arial" charset="0"/>
                <a:cs typeface="Times New Roman" pitchFamily="18" charset="0"/>
              </a:rPr>
              <a:t>l’incertitude composée </a:t>
            </a:r>
            <a:r>
              <a:rPr kumimoji="1" lang="fr-FR" sz="2400" i="1" dirty="0" err="1">
                <a:latin typeface="Times New Roman" panose="02020603050405020304" pitchFamily="18" charset="0"/>
                <a:cs typeface="Times New Roman" panose="02020603050405020304" pitchFamily="18" charset="0"/>
              </a:rPr>
              <a:t>u</a:t>
            </a:r>
            <a:r>
              <a:rPr kumimoji="1" lang="fr-FR" sz="2800" i="1" baseline="-25000" dirty="0" err="1">
                <a:latin typeface="Times New Roman" panose="02020603050405020304" pitchFamily="18" charset="0"/>
                <a:cs typeface="Times New Roman" panose="02020603050405020304" pitchFamily="18" charset="0"/>
              </a:rPr>
              <a:t>c</a:t>
            </a:r>
            <a:r>
              <a:rPr kumimoji="1" lang="fr-FR" sz="2000" dirty="0">
                <a:latin typeface="Arial" charset="0"/>
                <a:cs typeface="Times New Roman" pitchFamily="18" charset="0"/>
              </a:rPr>
              <a:t> sur </a:t>
            </a:r>
            <a:r>
              <a:rPr kumimoji="1" lang="fr-FR" sz="2400" i="1" dirty="0">
                <a:latin typeface="Times New Roman" panose="02020603050405020304" pitchFamily="18" charset="0"/>
                <a:cs typeface="Times New Roman" panose="02020603050405020304" pitchFamily="18" charset="0"/>
              </a:rPr>
              <a:t>y</a:t>
            </a:r>
            <a:r>
              <a:rPr kumimoji="1" lang="fr-FR" sz="2000" dirty="0">
                <a:latin typeface="Arial" charset="0"/>
                <a:cs typeface="Times New Roman" pitchFamily="18" charset="0"/>
              </a:rPr>
              <a:t> est obtenue à l’aide de la loi de propagation des incertitudes :</a:t>
            </a:r>
          </a:p>
        </p:txBody>
      </p:sp>
      <p:sp>
        <p:nvSpPr>
          <p:cNvPr id="14" name="Rectangle 3" descr="Rectangle: Click to edit Master text styles&#10;Second level&#10;Third level&#10;Fourth level&#10;Fifth level"/>
          <p:cNvSpPr>
            <a:spLocks noChangeArrowheads="1"/>
          </p:cNvSpPr>
          <p:nvPr/>
        </p:nvSpPr>
        <p:spPr bwMode="auto">
          <a:xfrm>
            <a:off x="5893239" y="6135150"/>
            <a:ext cx="6298761" cy="581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buClr>
                <a:schemeClr val="accent1"/>
              </a:buClr>
              <a:buSzPct val="70000"/>
            </a:pPr>
            <a:r>
              <a:rPr kumimoji="1" lang="fr-FR" dirty="0">
                <a:latin typeface="Arial" charset="0"/>
                <a:cs typeface="Times New Roman" pitchFamily="18" charset="0"/>
              </a:rPr>
              <a:t>(à condition que ces paramètres </a:t>
            </a:r>
            <a:r>
              <a:rPr kumimoji="1" lang="fr-FR" sz="2000" i="1" dirty="0">
                <a:latin typeface="Times New Roman" panose="02020603050405020304" pitchFamily="18" charset="0"/>
                <a:cs typeface="Times New Roman" panose="02020603050405020304" pitchFamily="18" charset="0"/>
              </a:rPr>
              <a:t>x</a:t>
            </a:r>
            <a:r>
              <a:rPr kumimoji="1" lang="fr-FR" sz="2400" i="1" baseline="-25000" dirty="0">
                <a:latin typeface="Times New Roman" panose="02020603050405020304" pitchFamily="18" charset="0"/>
                <a:cs typeface="Times New Roman" panose="02020603050405020304" pitchFamily="18" charset="0"/>
              </a:rPr>
              <a:t>i</a:t>
            </a:r>
            <a:r>
              <a:rPr kumimoji="1" lang="fr-FR" dirty="0">
                <a:latin typeface="Arial" charset="0"/>
                <a:cs typeface="Times New Roman" pitchFamily="18" charset="0"/>
              </a:rPr>
              <a:t> ne soient pas corrélées)</a:t>
            </a:r>
          </a:p>
        </p:txBody>
      </p:sp>
      <mc:AlternateContent xmlns:mc="http://schemas.openxmlformats.org/markup-compatibility/2006" xmlns:a14="http://schemas.microsoft.com/office/drawing/2010/main">
        <mc:Choice Requires="a14">
          <p:sp>
            <p:nvSpPr>
              <p:cNvPr id="10" name="ZoneTexte 9"/>
              <p:cNvSpPr txBox="1"/>
              <p:nvPr/>
            </p:nvSpPr>
            <p:spPr>
              <a:xfrm>
                <a:off x="3918002" y="3725836"/>
                <a:ext cx="4334663" cy="1509571"/>
              </a:xfrm>
              <a:prstGeom prst="rect">
                <a:avLst/>
              </a:prstGeom>
              <a:noFill/>
              <a:ln w="28575">
                <a:solidFill>
                  <a:srgbClr val="FF2D80"/>
                </a:solidFill>
              </a:ln>
            </p:spPr>
            <p:txBody>
              <a:bodyPr wrap="square" lIns="36000" tIns="36000" rIns="36000" bIns="36000" rtlCol="0">
                <a:spAutoFit/>
              </a:bodyPr>
              <a:lstStyle/>
              <a:p>
                <a:pPr/>
                <a14:m>
                  <m:oMathPara xmlns:m="http://schemas.openxmlformats.org/officeDocument/2006/math">
                    <m:oMathParaPr>
                      <m:jc m:val="centerGroup"/>
                    </m:oMathParaPr>
                    <m:oMath xmlns:m="http://schemas.openxmlformats.org/officeDocument/2006/math">
                      <m:r>
                        <a:rPr kumimoji="1" lang="fr-FR" sz="2400" b="0" i="1" smtClean="0">
                          <a:solidFill>
                            <a:schemeClr val="tx1"/>
                          </a:solidFill>
                          <a:latin typeface="Cambria Math" panose="02040503050406030204" pitchFamily="18" charset="0"/>
                          <a:cs typeface="Times New Roman" pitchFamily="18" charset="0"/>
                        </a:rPr>
                        <m:t> </m:t>
                      </m:r>
                      <m:sSub>
                        <m:sSubPr>
                          <m:ctrlPr>
                            <a:rPr kumimoji="1" lang="fr-FR" sz="2400" i="1" smtClean="0">
                              <a:solidFill>
                                <a:schemeClr val="tx1"/>
                              </a:solidFill>
                              <a:latin typeface="Cambria Math" panose="02040503050406030204" pitchFamily="18" charset="0"/>
                              <a:cs typeface="Times New Roman" pitchFamily="18" charset="0"/>
                            </a:rPr>
                          </m:ctrlPr>
                        </m:sSubPr>
                        <m:e>
                          <m:r>
                            <a:rPr kumimoji="1" lang="fr-FR" sz="2400" b="0" i="1" smtClean="0">
                              <a:solidFill>
                                <a:schemeClr val="tx1"/>
                              </a:solidFill>
                              <a:latin typeface="Cambria Math" panose="02040503050406030204" pitchFamily="18" charset="0"/>
                              <a:cs typeface="Times New Roman" pitchFamily="18" charset="0"/>
                            </a:rPr>
                            <m:t>𝑢</m:t>
                          </m:r>
                        </m:e>
                        <m:sub>
                          <m:r>
                            <a:rPr kumimoji="1" lang="fr-FR" sz="2400" b="0" i="1" smtClean="0">
                              <a:solidFill>
                                <a:schemeClr val="tx1"/>
                              </a:solidFill>
                              <a:latin typeface="Cambria Math" panose="02040503050406030204" pitchFamily="18" charset="0"/>
                              <a:cs typeface="Times New Roman" pitchFamily="18" charset="0"/>
                            </a:rPr>
                            <m:t>𝑐</m:t>
                          </m:r>
                        </m:sub>
                      </m:sSub>
                      <m:r>
                        <a:rPr kumimoji="1" lang="fr-FR" sz="2400" b="0" i="1" smtClean="0">
                          <a:solidFill>
                            <a:schemeClr val="tx1"/>
                          </a:solidFill>
                          <a:latin typeface="Cambria Math" panose="02040503050406030204" pitchFamily="18" charset="0"/>
                          <a:cs typeface="Times New Roman" pitchFamily="18" charset="0"/>
                        </a:rPr>
                        <m:t>(</m:t>
                      </m:r>
                      <m:r>
                        <a:rPr kumimoji="1" lang="fr-FR" sz="2400" b="0" i="1" smtClean="0">
                          <a:solidFill>
                            <a:schemeClr val="tx1"/>
                          </a:solidFill>
                          <a:latin typeface="Cambria Math" panose="02040503050406030204" pitchFamily="18" charset="0"/>
                          <a:cs typeface="Times New Roman" pitchFamily="18" charset="0"/>
                        </a:rPr>
                        <m:t>𝑦</m:t>
                      </m:r>
                      <m:r>
                        <a:rPr kumimoji="1" lang="fr-FR" sz="2400" b="0" i="1" smtClean="0">
                          <a:solidFill>
                            <a:schemeClr val="tx1"/>
                          </a:solidFill>
                          <a:latin typeface="Cambria Math" panose="02040503050406030204" pitchFamily="18" charset="0"/>
                          <a:cs typeface="Times New Roman" pitchFamily="18" charset="0"/>
                        </a:rPr>
                        <m:t>)=</m:t>
                      </m:r>
                      <m:rad>
                        <m:radPr>
                          <m:degHide m:val="on"/>
                          <m:ctrlPr>
                            <a:rPr kumimoji="1" lang="fr-FR" sz="2400" i="1" smtClean="0">
                              <a:solidFill>
                                <a:schemeClr val="tx1"/>
                              </a:solidFill>
                              <a:latin typeface="Cambria Math" panose="02040503050406030204" pitchFamily="18" charset="0"/>
                              <a:cs typeface="Times New Roman" pitchFamily="18" charset="0"/>
                            </a:rPr>
                          </m:ctrlPr>
                        </m:radPr>
                        <m:deg/>
                        <m:e>
                          <m:nary>
                            <m:naryPr>
                              <m:chr m:val="∑"/>
                              <m:ctrlPr>
                                <a:rPr kumimoji="1" lang="fr-FR" sz="2400" i="1" smtClean="0">
                                  <a:solidFill>
                                    <a:schemeClr val="tx1"/>
                                  </a:solidFill>
                                  <a:latin typeface="Cambria Math" panose="02040503050406030204" pitchFamily="18" charset="0"/>
                                  <a:cs typeface="Times New Roman" pitchFamily="18" charset="0"/>
                                </a:rPr>
                              </m:ctrlPr>
                            </m:naryPr>
                            <m:sub>
                              <m:r>
                                <m:rPr>
                                  <m:brk m:alnAt="23"/>
                                </m:rPr>
                                <a:rPr kumimoji="1" lang="fr-FR" sz="2400" b="0" i="1" smtClean="0">
                                  <a:solidFill>
                                    <a:schemeClr val="tx1"/>
                                  </a:solidFill>
                                  <a:latin typeface="Cambria Math" panose="02040503050406030204" pitchFamily="18" charset="0"/>
                                  <a:cs typeface="Times New Roman" pitchFamily="18" charset="0"/>
                                </a:rPr>
                                <m:t>𝑖</m:t>
                              </m:r>
                              <m:r>
                                <a:rPr kumimoji="1" lang="fr-FR" sz="2400" b="0" i="1" smtClean="0">
                                  <a:solidFill>
                                    <a:schemeClr val="tx1"/>
                                  </a:solidFill>
                                  <a:latin typeface="Cambria Math" panose="02040503050406030204" pitchFamily="18" charset="0"/>
                                  <a:cs typeface="Times New Roman" pitchFamily="18" charset="0"/>
                                </a:rPr>
                                <m:t>=1</m:t>
                              </m:r>
                            </m:sub>
                            <m:sup>
                              <m:r>
                                <a:rPr kumimoji="1" lang="fr-FR" sz="2400" b="0" i="1" smtClean="0">
                                  <a:solidFill>
                                    <a:schemeClr val="tx1"/>
                                  </a:solidFill>
                                  <a:latin typeface="Cambria Math" panose="02040503050406030204" pitchFamily="18" charset="0"/>
                                  <a:cs typeface="Times New Roman" pitchFamily="18" charset="0"/>
                                </a:rPr>
                                <m:t>𝑛</m:t>
                              </m:r>
                            </m:sup>
                            <m:e>
                              <m:sSup>
                                <m:sSupPr>
                                  <m:ctrlPr>
                                    <a:rPr kumimoji="1" lang="fr-FR" sz="2400" i="1" smtClean="0">
                                      <a:solidFill>
                                        <a:schemeClr val="tx1"/>
                                      </a:solidFill>
                                      <a:latin typeface="Cambria Math" panose="02040503050406030204" pitchFamily="18" charset="0"/>
                                      <a:cs typeface="Times New Roman" pitchFamily="18" charset="0"/>
                                    </a:rPr>
                                  </m:ctrlPr>
                                </m:sSupPr>
                                <m:e>
                                  <m:d>
                                    <m:dPr>
                                      <m:ctrlPr>
                                        <a:rPr kumimoji="1" lang="fr-FR" sz="2400" i="1" smtClean="0">
                                          <a:solidFill>
                                            <a:schemeClr val="tx1"/>
                                          </a:solidFill>
                                          <a:latin typeface="Cambria Math" panose="02040503050406030204" pitchFamily="18" charset="0"/>
                                          <a:cs typeface="Times New Roman" pitchFamily="18" charset="0"/>
                                        </a:rPr>
                                      </m:ctrlPr>
                                    </m:dPr>
                                    <m:e>
                                      <m:f>
                                        <m:fPr>
                                          <m:ctrlPr>
                                            <a:rPr kumimoji="1" lang="fr-FR" sz="2400" i="1">
                                              <a:solidFill>
                                                <a:schemeClr val="tx1"/>
                                              </a:solidFill>
                                              <a:latin typeface="Cambria Math" panose="02040503050406030204" pitchFamily="18" charset="0"/>
                                              <a:cs typeface="Times New Roman" pitchFamily="18" charset="0"/>
                                            </a:rPr>
                                          </m:ctrlPr>
                                        </m:fPr>
                                        <m:num>
                                          <m:r>
                                            <a:rPr kumimoji="1" lang="fr-FR" sz="2400" b="0" i="1">
                                              <a:solidFill>
                                                <a:schemeClr val="tx1"/>
                                              </a:solidFill>
                                              <a:latin typeface="Cambria Math" panose="02040503050406030204" pitchFamily="18" charset="0"/>
                                              <a:ea typeface="Cambria Math" panose="02040503050406030204" pitchFamily="18" charset="0"/>
                                              <a:cs typeface="Times New Roman" pitchFamily="18" charset="0"/>
                                            </a:rPr>
                                            <m:t>𝜕</m:t>
                                          </m:r>
                                          <m:r>
                                            <a:rPr kumimoji="1" lang="fr-FR" sz="2400" b="0" i="1">
                                              <a:solidFill>
                                                <a:schemeClr val="tx1"/>
                                              </a:solidFill>
                                              <a:latin typeface="Cambria Math" panose="02040503050406030204" pitchFamily="18" charset="0"/>
                                              <a:ea typeface="Cambria Math" panose="02040503050406030204" pitchFamily="18" charset="0"/>
                                              <a:cs typeface="Times New Roman" pitchFamily="18" charset="0"/>
                                            </a:rPr>
                                            <m:t>𝑓</m:t>
                                          </m:r>
                                        </m:num>
                                        <m:den>
                                          <m:r>
                                            <a:rPr kumimoji="1" lang="fr-FR" sz="2400" b="0" i="1">
                                              <a:solidFill>
                                                <a:schemeClr val="tx1"/>
                                              </a:solidFill>
                                              <a:latin typeface="Cambria Math" panose="02040503050406030204" pitchFamily="18" charset="0"/>
                                              <a:ea typeface="Cambria Math" panose="02040503050406030204" pitchFamily="18" charset="0"/>
                                              <a:cs typeface="Times New Roman" pitchFamily="18" charset="0"/>
                                            </a:rPr>
                                            <m:t>𝜕</m:t>
                                          </m:r>
                                          <m:sSub>
                                            <m:sSubPr>
                                              <m:ctrlPr>
                                                <a:rPr kumimoji="1" lang="fr-FR" sz="2400" i="1">
                                                  <a:solidFill>
                                                    <a:schemeClr val="tx1"/>
                                                  </a:solidFill>
                                                  <a:latin typeface="Cambria Math" panose="02040503050406030204" pitchFamily="18" charset="0"/>
                                                  <a:ea typeface="Cambria Math" panose="02040503050406030204" pitchFamily="18" charset="0"/>
                                                  <a:cs typeface="Times New Roman" pitchFamily="18" charset="0"/>
                                                </a:rPr>
                                              </m:ctrlPr>
                                            </m:sSubPr>
                                            <m:e>
                                              <m:r>
                                                <a:rPr kumimoji="1" lang="fr-FR" sz="2400" b="0" i="1">
                                                  <a:solidFill>
                                                    <a:schemeClr val="tx1"/>
                                                  </a:solidFill>
                                                  <a:latin typeface="Cambria Math" panose="02040503050406030204" pitchFamily="18" charset="0"/>
                                                  <a:ea typeface="Cambria Math" panose="02040503050406030204" pitchFamily="18" charset="0"/>
                                                  <a:cs typeface="Times New Roman" pitchFamily="18" charset="0"/>
                                                </a:rPr>
                                                <m:t>𝑥</m:t>
                                              </m:r>
                                            </m:e>
                                            <m:sub>
                                              <m:r>
                                                <a:rPr kumimoji="1" lang="fr-FR" sz="2400" b="0" i="1">
                                                  <a:solidFill>
                                                    <a:schemeClr val="tx1"/>
                                                  </a:solidFill>
                                                  <a:latin typeface="Cambria Math" panose="02040503050406030204" pitchFamily="18" charset="0"/>
                                                  <a:ea typeface="Cambria Math" panose="02040503050406030204" pitchFamily="18" charset="0"/>
                                                  <a:cs typeface="Times New Roman" pitchFamily="18" charset="0"/>
                                                </a:rPr>
                                                <m:t>𝑖</m:t>
                                              </m:r>
                                            </m:sub>
                                          </m:sSub>
                                        </m:den>
                                      </m:f>
                                      <m:r>
                                        <a:rPr kumimoji="1" lang="fr-FR" sz="2400" b="0" i="1" smtClean="0">
                                          <a:solidFill>
                                            <a:schemeClr val="tx1"/>
                                          </a:solidFill>
                                          <a:latin typeface="Cambria Math" panose="02040503050406030204" pitchFamily="18" charset="0"/>
                                          <a:ea typeface="Cambria Math" panose="02040503050406030204" pitchFamily="18" charset="0"/>
                                          <a:cs typeface="Times New Roman" pitchFamily="18" charset="0"/>
                                        </a:rPr>
                                        <m:t>.</m:t>
                                      </m:r>
                                      <m:r>
                                        <a:rPr kumimoji="1" lang="fr-FR" sz="2400" b="0" i="1" smtClean="0">
                                          <a:solidFill>
                                            <a:schemeClr val="tx1"/>
                                          </a:solidFill>
                                          <a:latin typeface="Cambria Math" panose="02040503050406030204" pitchFamily="18" charset="0"/>
                                          <a:ea typeface="Cambria Math" panose="02040503050406030204" pitchFamily="18" charset="0"/>
                                          <a:cs typeface="Times New Roman" pitchFamily="18" charset="0"/>
                                        </a:rPr>
                                        <m:t>𝑢</m:t>
                                      </m:r>
                                      <m:r>
                                        <a:rPr kumimoji="1" lang="fr-FR" sz="2400" b="0" i="1" smtClean="0">
                                          <a:solidFill>
                                            <a:schemeClr val="tx1"/>
                                          </a:solidFill>
                                          <a:latin typeface="Cambria Math" panose="02040503050406030204" pitchFamily="18" charset="0"/>
                                          <a:ea typeface="Cambria Math" panose="02040503050406030204" pitchFamily="18" charset="0"/>
                                          <a:cs typeface="Times New Roman" pitchFamily="18" charset="0"/>
                                        </a:rPr>
                                        <m:t>(</m:t>
                                      </m:r>
                                      <m:sSub>
                                        <m:sSubPr>
                                          <m:ctrlPr>
                                            <a:rPr kumimoji="1" lang="fr-FR" sz="2400" i="1" smtClean="0">
                                              <a:solidFill>
                                                <a:schemeClr val="tx1"/>
                                              </a:solidFill>
                                              <a:latin typeface="Cambria Math" panose="02040503050406030204" pitchFamily="18" charset="0"/>
                                              <a:ea typeface="Cambria Math" panose="02040503050406030204" pitchFamily="18" charset="0"/>
                                              <a:cs typeface="Times New Roman" pitchFamily="18" charset="0"/>
                                            </a:rPr>
                                          </m:ctrlPr>
                                        </m:sSubPr>
                                        <m:e>
                                          <m:r>
                                            <a:rPr kumimoji="1" lang="fr-FR" sz="2400" b="0" i="1" smtClean="0">
                                              <a:solidFill>
                                                <a:schemeClr val="tx1"/>
                                              </a:solidFill>
                                              <a:latin typeface="Cambria Math" panose="02040503050406030204" pitchFamily="18" charset="0"/>
                                              <a:ea typeface="Cambria Math" panose="02040503050406030204" pitchFamily="18" charset="0"/>
                                              <a:cs typeface="Times New Roman" pitchFamily="18" charset="0"/>
                                            </a:rPr>
                                            <m:t>𝑥</m:t>
                                          </m:r>
                                        </m:e>
                                        <m:sub>
                                          <m:r>
                                            <a:rPr kumimoji="1" lang="fr-FR" sz="2400" b="0" i="1" smtClean="0">
                                              <a:solidFill>
                                                <a:schemeClr val="tx1"/>
                                              </a:solidFill>
                                              <a:latin typeface="Cambria Math" panose="02040503050406030204" pitchFamily="18" charset="0"/>
                                              <a:ea typeface="Cambria Math" panose="02040503050406030204" pitchFamily="18" charset="0"/>
                                              <a:cs typeface="Times New Roman" pitchFamily="18" charset="0"/>
                                            </a:rPr>
                                            <m:t>𝑖</m:t>
                                          </m:r>
                                        </m:sub>
                                      </m:sSub>
                                      <m:r>
                                        <a:rPr kumimoji="1" lang="fr-FR" sz="2400" b="0" i="1" smtClean="0">
                                          <a:solidFill>
                                            <a:schemeClr val="tx1"/>
                                          </a:solidFill>
                                          <a:latin typeface="Cambria Math" panose="02040503050406030204" pitchFamily="18" charset="0"/>
                                          <a:ea typeface="Cambria Math" panose="02040503050406030204" pitchFamily="18" charset="0"/>
                                          <a:cs typeface="Times New Roman" pitchFamily="18" charset="0"/>
                                        </a:rPr>
                                        <m:t>)</m:t>
                                      </m:r>
                                    </m:e>
                                  </m:d>
                                </m:e>
                                <m:sup>
                                  <m:r>
                                    <a:rPr kumimoji="1" lang="fr-FR" sz="2400" b="0" i="1" smtClean="0">
                                      <a:solidFill>
                                        <a:schemeClr val="tx1"/>
                                      </a:solidFill>
                                      <a:latin typeface="Cambria Math" panose="02040503050406030204" pitchFamily="18" charset="0"/>
                                      <a:cs typeface="Times New Roman" pitchFamily="18" charset="0"/>
                                    </a:rPr>
                                    <m:t>2</m:t>
                                  </m:r>
                                </m:sup>
                              </m:sSup>
                            </m:e>
                          </m:nary>
                        </m:e>
                      </m:rad>
                    </m:oMath>
                  </m:oMathPara>
                </a14:m>
                <a:endParaRPr lang="fr-FR" sz="2400" dirty="0">
                  <a:solidFill>
                    <a:schemeClr val="tx1"/>
                  </a:solidFill>
                </a:endParaRPr>
              </a:p>
            </p:txBody>
          </p:sp>
        </mc:Choice>
        <mc:Fallback xmlns="">
          <p:sp>
            <p:nvSpPr>
              <p:cNvPr id="10" name="ZoneTexte 9"/>
              <p:cNvSpPr txBox="1">
                <a:spLocks noRot="1" noChangeAspect="1" noMove="1" noResize="1" noEditPoints="1" noAdjustHandles="1" noChangeArrowheads="1" noChangeShapeType="1" noTextEdit="1"/>
              </p:cNvSpPr>
              <p:nvPr/>
            </p:nvSpPr>
            <p:spPr>
              <a:xfrm>
                <a:off x="3918002" y="3725836"/>
                <a:ext cx="4334663" cy="1509571"/>
              </a:xfrm>
              <a:prstGeom prst="rect">
                <a:avLst/>
              </a:prstGeom>
              <a:blipFill>
                <a:blip r:embed="rId2"/>
                <a:stretch>
                  <a:fillRect/>
                </a:stretch>
              </a:blipFill>
              <a:ln w="28575">
                <a:solidFill>
                  <a:srgbClr val="FF2D80"/>
                </a:solidFill>
              </a:ln>
            </p:spPr>
            <p:txBody>
              <a:bodyPr/>
              <a:lstStyle/>
              <a:p>
                <a:r>
                  <a:rPr lang="fr-FR">
                    <a:noFill/>
                  </a:rPr>
                  <a:t> </a:t>
                </a:r>
              </a:p>
            </p:txBody>
          </p:sp>
        </mc:Fallback>
      </mc:AlternateContent>
    </p:spTree>
    <p:extLst>
      <p:ext uri="{BB962C8B-B14F-4D97-AF65-F5344CB8AC3E}">
        <p14:creationId xmlns:p14="http://schemas.microsoft.com/office/powerpoint/2010/main" val="74675316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 name="Titre 5"/>
          <p:cNvSpPr>
            <a:spLocks noGrp="1"/>
          </p:cNvSpPr>
          <p:nvPr>
            <p:ph type="title"/>
          </p:nvPr>
        </p:nvSpPr>
        <p:spPr>
          <a:xfrm>
            <a:off x="397626" y="806211"/>
            <a:ext cx="10515600" cy="1019481"/>
          </a:xfrm>
        </p:spPr>
        <p:txBody>
          <a:bodyPr>
            <a:normAutofit/>
          </a:bodyPr>
          <a:lstStyle/>
          <a:p>
            <a:r>
              <a:rPr lang="en-GB" dirty="0"/>
              <a:t>Propagation des </a:t>
            </a:r>
            <a:r>
              <a:rPr lang="en-GB" dirty="0" err="1"/>
              <a:t>incertitudes</a:t>
            </a:r>
            <a:br>
              <a:rPr lang="fr-FR" dirty="0"/>
            </a:br>
            <a:r>
              <a:rPr lang="fr-FR" sz="2400" dirty="0">
                <a:solidFill>
                  <a:srgbClr val="FF2D80"/>
                </a:solidFill>
                <a:sym typeface="Wingdings" pitchFamily="2" charset="2"/>
              </a:rPr>
              <a:t>Cas usuels</a:t>
            </a:r>
            <a:endParaRPr lang="en-US" dirty="0"/>
          </a:p>
        </p:txBody>
      </p:sp>
      <p:sp>
        <p:nvSpPr>
          <p:cNvPr id="15" name="Rectangle 29"/>
          <p:cNvSpPr>
            <a:spLocks noGrp="1" noChangeArrowheads="1"/>
          </p:cNvSpPr>
          <p:nvPr>
            <p:ph type="sldNum" sz="quarter" idx="12"/>
          </p:nvPr>
        </p:nvSpPr>
        <p:spPr/>
        <p:txBody>
          <a:bodyPr/>
          <a:lstStyle/>
          <a:p>
            <a:pPr>
              <a:defRPr/>
            </a:pPr>
            <a:fld id="{54DB6450-197F-4242-A5F6-2291251A4B4D}" type="slidenum">
              <a:rPr lang="fr-FR"/>
              <a:pPr>
                <a:defRPr/>
              </a:pPr>
              <a:t>43</a:t>
            </a:fld>
            <a:endParaRPr lang="fr-FR"/>
          </a:p>
        </p:txBody>
      </p:sp>
      <p:sp>
        <p:nvSpPr>
          <p:cNvPr id="13" name="Text Box 61"/>
          <p:cNvSpPr txBox="1">
            <a:spLocks noChangeArrowheads="1"/>
          </p:cNvSpPr>
          <p:nvPr/>
        </p:nvSpPr>
        <p:spPr bwMode="auto">
          <a:xfrm>
            <a:off x="9077325" y="841377"/>
            <a:ext cx="2968899"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lnSpc>
                <a:spcPct val="90000"/>
              </a:lnSpc>
              <a:spcBef>
                <a:spcPct val="0"/>
              </a:spcBef>
            </a:pPr>
            <a:r>
              <a:rPr lang="fr-FR" sz="2000" b="1" dirty="0">
                <a:solidFill>
                  <a:srgbClr val="FF2D80"/>
                </a:solidFill>
                <a:latin typeface="Arial" panose="020B0604020202020204" pitchFamily="34" charset="0"/>
                <a:ea typeface="+mj-ea"/>
                <a:cs typeface="Arial" panose="020B0604020202020204" pitchFamily="34" charset="0"/>
              </a:rPr>
              <a:t>&gt; plusieurs paramètres</a:t>
            </a:r>
          </a:p>
          <a:p>
            <a:pPr eaLnBrk="1" hangingPunct="1">
              <a:lnSpc>
                <a:spcPct val="90000"/>
              </a:lnSpc>
              <a:spcBef>
                <a:spcPct val="0"/>
              </a:spcBef>
            </a:pPr>
            <a:r>
              <a:rPr lang="fr-FR" sz="2000" b="1" dirty="0">
                <a:solidFill>
                  <a:srgbClr val="FF2D80"/>
                </a:solidFill>
                <a:latin typeface="Arial" panose="020B0604020202020204" pitchFamily="34" charset="0"/>
                <a:ea typeface="+mj-ea"/>
                <a:cs typeface="Arial" panose="020B0604020202020204" pitchFamily="34" charset="0"/>
              </a:rPr>
              <a:t>&gt; mesurage indirect</a:t>
            </a:r>
          </a:p>
        </p:txBody>
      </p:sp>
      <mc:AlternateContent xmlns:mc="http://schemas.openxmlformats.org/markup-compatibility/2006" xmlns:a14="http://schemas.microsoft.com/office/drawing/2010/main">
        <mc:Choice Requires="a14">
          <p:sp>
            <p:nvSpPr>
              <p:cNvPr id="52" name="ZoneTexte 51"/>
              <p:cNvSpPr txBox="1"/>
              <p:nvPr/>
            </p:nvSpPr>
            <p:spPr>
              <a:xfrm>
                <a:off x="1090613" y="1878076"/>
                <a:ext cx="10101942" cy="3114433"/>
              </a:xfrm>
              <a:prstGeom prst="rect">
                <a:avLst/>
              </a:prstGeom>
              <a:noFill/>
            </p:spPr>
            <p:txBody>
              <a:bodyPr wrap="square" lIns="36000" tIns="36000" rIns="36000" bIns="36000" rtlCol="0">
                <a:spAutoFit/>
              </a:bodyPr>
              <a:lstStyle/>
              <a:p>
                <a:pPr>
                  <a:spcAft>
                    <a:spcPts val="1200"/>
                  </a:spcAft>
                </a:pPr>
                <a14:m>
                  <m:oMath xmlns:m="http://schemas.openxmlformats.org/officeDocument/2006/math">
                    <m:r>
                      <a:rPr kumimoji="1" lang="fr-FR" sz="2000" b="0" i="1" smtClean="0">
                        <a:solidFill>
                          <a:schemeClr val="tx1"/>
                        </a:solidFill>
                        <a:latin typeface="Cambria Math" panose="02040503050406030204" pitchFamily="18" charset="0"/>
                        <a:cs typeface="Times New Roman" pitchFamily="18" charset="0"/>
                      </a:rPr>
                      <m:t>𝑦</m:t>
                    </m:r>
                    <m:r>
                      <a:rPr kumimoji="1" lang="fr-FR" sz="2000" b="0" i="1">
                        <a:solidFill>
                          <a:schemeClr val="tx1"/>
                        </a:solidFill>
                        <a:latin typeface="Cambria Math" panose="02040503050406030204" pitchFamily="18" charset="0"/>
                        <a:cs typeface="Times New Roman" pitchFamily="18" charset="0"/>
                      </a:rPr>
                      <m:t>=</m:t>
                    </m:r>
                    <m:sSub>
                      <m:sSubPr>
                        <m:ctrlPr>
                          <a:rPr kumimoji="1" lang="fr-FR" sz="2000" i="1">
                            <a:solidFill>
                              <a:schemeClr val="tx1"/>
                            </a:solidFill>
                            <a:latin typeface="Cambria Math" panose="02040503050406030204" pitchFamily="18" charset="0"/>
                            <a:cs typeface="Times New Roman" pitchFamily="18" charset="0"/>
                          </a:rPr>
                        </m:ctrlPr>
                      </m:sSubPr>
                      <m:e>
                        <m:r>
                          <a:rPr kumimoji="1" lang="fr-FR" sz="2000" b="0" i="1">
                            <a:solidFill>
                              <a:schemeClr val="tx1"/>
                            </a:solidFill>
                            <a:latin typeface="Cambria Math" panose="02040503050406030204" pitchFamily="18" charset="0"/>
                            <a:cs typeface="Times New Roman" pitchFamily="18" charset="0"/>
                          </a:rPr>
                          <m:t>𝑥</m:t>
                        </m:r>
                      </m:e>
                      <m:sub>
                        <m:r>
                          <a:rPr kumimoji="1" lang="fr-FR" sz="2000" b="0" i="1" smtClean="0">
                            <a:solidFill>
                              <a:schemeClr val="tx1"/>
                            </a:solidFill>
                            <a:latin typeface="Cambria Math" panose="02040503050406030204" pitchFamily="18" charset="0"/>
                            <a:cs typeface="Times New Roman" pitchFamily="18" charset="0"/>
                          </a:rPr>
                          <m:t>1</m:t>
                        </m:r>
                      </m:sub>
                    </m:sSub>
                  </m:oMath>
                </a14:m>
                <a:r>
                  <a:rPr lang="fr-FR" sz="2000" dirty="0">
                    <a:solidFill>
                      <a:schemeClr val="tx1"/>
                    </a:solidFill>
                    <a:latin typeface="Times New Roman" panose="02020603050405020304" pitchFamily="18" charset="0"/>
                    <a:cs typeface="Times New Roman" panose="02020603050405020304" pitchFamily="18" charset="0"/>
                  </a:rPr>
                  <a:t> + </a:t>
                </a:r>
                <a14:m>
                  <m:oMath xmlns:m="http://schemas.openxmlformats.org/officeDocument/2006/math">
                    <m:sSub>
                      <m:sSubPr>
                        <m:ctrlPr>
                          <a:rPr kumimoji="1" lang="fr-FR" sz="2000" i="1">
                            <a:solidFill>
                              <a:schemeClr val="tx1"/>
                            </a:solidFill>
                            <a:latin typeface="Cambria Math" panose="02040503050406030204" pitchFamily="18" charset="0"/>
                            <a:cs typeface="Times New Roman" pitchFamily="18" charset="0"/>
                          </a:rPr>
                        </m:ctrlPr>
                      </m:sSubPr>
                      <m:e>
                        <m:r>
                          <a:rPr kumimoji="1" lang="fr-FR" sz="2000" b="0" i="1">
                            <a:solidFill>
                              <a:schemeClr val="tx1"/>
                            </a:solidFill>
                            <a:latin typeface="Cambria Math" panose="02040503050406030204" pitchFamily="18" charset="0"/>
                            <a:cs typeface="Times New Roman" pitchFamily="18" charset="0"/>
                          </a:rPr>
                          <m:t>𝑥</m:t>
                        </m:r>
                      </m:e>
                      <m:sub>
                        <m:r>
                          <a:rPr kumimoji="1" lang="fr-FR" sz="2000" b="0" i="1" smtClean="0">
                            <a:solidFill>
                              <a:schemeClr val="tx1"/>
                            </a:solidFill>
                            <a:latin typeface="Cambria Math" panose="02040503050406030204" pitchFamily="18" charset="0"/>
                            <a:cs typeface="Times New Roman" pitchFamily="18" charset="0"/>
                          </a:rPr>
                          <m:t>2</m:t>
                        </m:r>
                      </m:sub>
                    </m:sSub>
                  </m:oMath>
                </a14:m>
                <a:r>
                  <a:rPr kumimoji="1" lang="fr-FR" sz="2000" dirty="0">
                    <a:solidFill>
                      <a:schemeClr val="tx1"/>
                    </a:solidFill>
                    <a:latin typeface="Times New Roman" panose="02020603050405020304" pitchFamily="18" charset="0"/>
                    <a:cs typeface="Times New Roman" pitchFamily="18" charset="0"/>
                  </a:rPr>
                  <a:t>  ou </a:t>
                </a:r>
                <a14:m>
                  <m:oMath xmlns:m="http://schemas.openxmlformats.org/officeDocument/2006/math">
                    <m:r>
                      <a:rPr kumimoji="1" lang="fr-FR" sz="2000" b="0" i="0" smtClean="0">
                        <a:latin typeface="Cambria Math" panose="02040503050406030204" pitchFamily="18" charset="0"/>
                        <a:cs typeface="Times New Roman" pitchFamily="18" charset="0"/>
                      </a:rPr>
                      <m:t> </m:t>
                    </m:r>
                    <m:r>
                      <a:rPr kumimoji="1" lang="fr-FR" sz="2000" i="1">
                        <a:latin typeface="Cambria Math" panose="02040503050406030204" pitchFamily="18" charset="0"/>
                        <a:cs typeface="Times New Roman" pitchFamily="18" charset="0"/>
                      </a:rPr>
                      <m:t>𝑦</m:t>
                    </m:r>
                    <m:r>
                      <a:rPr kumimoji="1" lang="fr-FR" sz="2000" i="1">
                        <a:latin typeface="Cambria Math" panose="02040503050406030204" pitchFamily="18" charset="0"/>
                        <a:cs typeface="Times New Roman" pitchFamily="18" charset="0"/>
                      </a:rPr>
                      <m:t>= </m:t>
                    </m:r>
                    <m:sSub>
                      <m:sSubPr>
                        <m:ctrlPr>
                          <a:rPr kumimoji="1" lang="fr-FR" sz="2000" i="1">
                            <a:latin typeface="Cambria Math" panose="02040503050406030204" pitchFamily="18" charset="0"/>
                            <a:cs typeface="Times New Roman" pitchFamily="18" charset="0"/>
                          </a:rPr>
                        </m:ctrlPr>
                      </m:sSubPr>
                      <m:e>
                        <m:r>
                          <a:rPr kumimoji="1" lang="fr-FR" sz="2000" i="1">
                            <a:latin typeface="Cambria Math" panose="02040503050406030204" pitchFamily="18" charset="0"/>
                            <a:cs typeface="Times New Roman" pitchFamily="18" charset="0"/>
                          </a:rPr>
                          <m:t>𝑥</m:t>
                        </m:r>
                      </m:e>
                      <m:sub>
                        <m:r>
                          <a:rPr kumimoji="1" lang="fr-FR" sz="2000" i="1">
                            <a:latin typeface="Cambria Math" panose="02040503050406030204" pitchFamily="18" charset="0"/>
                            <a:cs typeface="Times New Roman" pitchFamily="18" charset="0"/>
                          </a:rPr>
                          <m:t>1</m:t>
                        </m:r>
                      </m:sub>
                    </m:sSub>
                  </m:oMath>
                </a14:m>
                <a:r>
                  <a:rPr lang="fr-FR" sz="2000" dirty="0">
                    <a:latin typeface="Times New Roman" panose="02020603050405020304" pitchFamily="18" charset="0"/>
                    <a:cs typeface="Times New Roman" panose="02020603050405020304" pitchFamily="18" charset="0"/>
                  </a:rPr>
                  <a:t> - </a:t>
                </a:r>
                <a14:m>
                  <m:oMath xmlns:m="http://schemas.openxmlformats.org/officeDocument/2006/math">
                    <m:sSub>
                      <m:sSubPr>
                        <m:ctrlPr>
                          <a:rPr kumimoji="1" lang="fr-FR" sz="2000" i="1">
                            <a:latin typeface="Cambria Math" panose="02040503050406030204" pitchFamily="18" charset="0"/>
                            <a:cs typeface="Times New Roman" pitchFamily="18" charset="0"/>
                          </a:rPr>
                        </m:ctrlPr>
                      </m:sSubPr>
                      <m:e>
                        <m:r>
                          <a:rPr kumimoji="1" lang="fr-FR" sz="2000" i="1">
                            <a:latin typeface="Cambria Math" panose="02040503050406030204" pitchFamily="18" charset="0"/>
                            <a:cs typeface="Times New Roman" pitchFamily="18" charset="0"/>
                          </a:rPr>
                          <m:t>𝑥</m:t>
                        </m:r>
                      </m:e>
                      <m:sub>
                        <m:r>
                          <a:rPr kumimoji="1" lang="fr-FR" sz="2000" i="1">
                            <a:latin typeface="Cambria Math" panose="02040503050406030204" pitchFamily="18" charset="0"/>
                            <a:cs typeface="Times New Roman" pitchFamily="18" charset="0"/>
                          </a:rPr>
                          <m:t>2</m:t>
                        </m:r>
                      </m:sub>
                    </m:sSub>
                  </m:oMath>
                </a14:m>
                <a:r>
                  <a:rPr kumimoji="1" lang="fr-FR" sz="2000" i="1" dirty="0">
                    <a:latin typeface="Cambria Math" panose="02040503050406030204" pitchFamily="18" charset="0"/>
                    <a:cs typeface="Times New Roman" pitchFamily="18" charset="0"/>
                  </a:rPr>
                  <a:t>      </a:t>
                </a:r>
                <a:r>
                  <a:rPr kumimoji="1" lang="fr-FR" sz="2000" dirty="0">
                    <a:latin typeface="Cambria Math" panose="02040503050406030204" pitchFamily="18" charset="0"/>
                    <a:cs typeface="Times New Roman" pitchFamily="18" charset="0"/>
                    <a:sym typeface="Symbol" panose="05050102010706020507" pitchFamily="18" charset="2"/>
                  </a:rPr>
                  <a:t>          </a:t>
                </a:r>
                <a14:m>
                  <m:oMath xmlns:m="http://schemas.openxmlformats.org/officeDocument/2006/math">
                    <m:sSub>
                      <m:sSubPr>
                        <m:ctrlPr>
                          <a:rPr kumimoji="1" lang="fr-FR" sz="2000" i="1" smtClean="0">
                            <a:latin typeface="Cambria Math" panose="02040503050406030204" pitchFamily="18" charset="0"/>
                            <a:cs typeface="Times New Roman" pitchFamily="18" charset="0"/>
                            <a:sym typeface="Symbol" panose="05050102010706020507" pitchFamily="18" charset="2"/>
                          </a:rPr>
                        </m:ctrlPr>
                      </m:sSubPr>
                      <m:e>
                        <m:r>
                          <a:rPr kumimoji="1" lang="fr-FR" sz="2000" b="0" i="1" smtClean="0">
                            <a:latin typeface="Cambria Math" panose="02040503050406030204" pitchFamily="18" charset="0"/>
                            <a:cs typeface="Times New Roman" pitchFamily="18" charset="0"/>
                            <a:sym typeface="Symbol" panose="05050102010706020507" pitchFamily="18" charset="2"/>
                          </a:rPr>
                          <m:t>𝑢</m:t>
                        </m:r>
                      </m:e>
                      <m:sub>
                        <m:r>
                          <a:rPr kumimoji="1" lang="fr-FR" sz="2000" b="0" i="1" smtClean="0">
                            <a:latin typeface="Cambria Math" panose="02040503050406030204" pitchFamily="18" charset="0"/>
                            <a:cs typeface="Times New Roman" pitchFamily="18" charset="0"/>
                            <a:sym typeface="Symbol" panose="05050102010706020507" pitchFamily="18" charset="2"/>
                          </a:rPr>
                          <m:t>𝑐</m:t>
                        </m:r>
                      </m:sub>
                    </m:sSub>
                    <m:d>
                      <m:dPr>
                        <m:ctrlPr>
                          <a:rPr kumimoji="1" lang="fr-FR" sz="2000" b="0" i="1" smtClean="0">
                            <a:latin typeface="Cambria Math" panose="02040503050406030204" pitchFamily="18" charset="0"/>
                            <a:cs typeface="Times New Roman" pitchFamily="18" charset="0"/>
                            <a:sym typeface="Symbol" panose="05050102010706020507" pitchFamily="18" charset="2"/>
                          </a:rPr>
                        </m:ctrlPr>
                      </m:dPr>
                      <m:e>
                        <m:r>
                          <a:rPr kumimoji="1" lang="fr-FR" sz="2000" b="0" i="1" smtClean="0">
                            <a:latin typeface="Cambria Math" panose="02040503050406030204" pitchFamily="18" charset="0"/>
                            <a:cs typeface="Times New Roman" pitchFamily="18" charset="0"/>
                            <a:sym typeface="Symbol" panose="05050102010706020507" pitchFamily="18" charset="2"/>
                          </a:rPr>
                          <m:t>𝑦</m:t>
                        </m:r>
                      </m:e>
                    </m:d>
                    <m:r>
                      <a:rPr kumimoji="1" lang="fr-FR" sz="2000" b="0" i="1" smtClean="0">
                        <a:latin typeface="Cambria Math" panose="02040503050406030204" pitchFamily="18" charset="0"/>
                        <a:cs typeface="Times New Roman" pitchFamily="18" charset="0"/>
                        <a:sym typeface="Symbol" panose="05050102010706020507" pitchFamily="18" charset="2"/>
                      </a:rPr>
                      <m:t>= </m:t>
                    </m:r>
                    <m:rad>
                      <m:radPr>
                        <m:degHide m:val="on"/>
                        <m:ctrlPr>
                          <a:rPr kumimoji="1" lang="fr-FR" sz="2000" b="0" i="1" smtClean="0">
                            <a:latin typeface="Cambria Math" panose="02040503050406030204" pitchFamily="18" charset="0"/>
                            <a:cs typeface="Times New Roman" pitchFamily="18" charset="0"/>
                            <a:sym typeface="Symbol" panose="05050102010706020507" pitchFamily="18" charset="2"/>
                          </a:rPr>
                        </m:ctrlPr>
                      </m:radPr>
                      <m:deg/>
                      <m:e>
                        <m:sSup>
                          <m:sSupPr>
                            <m:ctrlPr>
                              <a:rPr kumimoji="1" lang="fr-FR" sz="2000" i="1" smtClean="0">
                                <a:solidFill>
                                  <a:schemeClr val="tx1"/>
                                </a:solidFill>
                                <a:latin typeface="Cambria Math" panose="02040503050406030204" pitchFamily="18" charset="0"/>
                                <a:cs typeface="Times New Roman" pitchFamily="18" charset="0"/>
                              </a:rPr>
                            </m:ctrlPr>
                          </m:sSupPr>
                          <m:e>
                            <m:r>
                              <a:rPr kumimoji="1" lang="fr-FR" sz="2000" b="0" i="1">
                                <a:solidFill>
                                  <a:schemeClr val="tx1"/>
                                </a:solidFill>
                                <a:latin typeface="Cambria Math" panose="02040503050406030204" pitchFamily="18" charset="0"/>
                                <a:cs typeface="Times New Roman" pitchFamily="18" charset="0"/>
                              </a:rPr>
                              <m:t>𝑢</m:t>
                            </m:r>
                          </m:e>
                          <m:sup>
                            <m:r>
                              <a:rPr kumimoji="1" lang="fr-FR" sz="2000" b="0" i="1">
                                <a:solidFill>
                                  <a:schemeClr val="tx1"/>
                                </a:solidFill>
                                <a:latin typeface="Cambria Math" panose="02040503050406030204" pitchFamily="18" charset="0"/>
                                <a:cs typeface="Times New Roman" pitchFamily="18" charset="0"/>
                              </a:rPr>
                              <m:t>2</m:t>
                            </m:r>
                          </m:sup>
                        </m:sSup>
                        <m:d>
                          <m:dPr>
                            <m:ctrlPr>
                              <a:rPr kumimoji="1" lang="fr-FR" sz="2000" b="0" i="1">
                                <a:solidFill>
                                  <a:schemeClr val="tx1"/>
                                </a:solidFill>
                                <a:latin typeface="Cambria Math" panose="02040503050406030204" pitchFamily="18" charset="0"/>
                                <a:cs typeface="Times New Roman" pitchFamily="18" charset="0"/>
                              </a:rPr>
                            </m:ctrlPr>
                          </m:dPr>
                          <m:e>
                            <m:sSub>
                              <m:sSubPr>
                                <m:ctrlPr>
                                  <a:rPr kumimoji="1" lang="fr-FR" sz="2000" i="1">
                                    <a:solidFill>
                                      <a:schemeClr val="tx1"/>
                                    </a:solidFill>
                                    <a:latin typeface="Cambria Math" panose="02040503050406030204" pitchFamily="18" charset="0"/>
                                    <a:cs typeface="Times New Roman" pitchFamily="18" charset="0"/>
                                  </a:rPr>
                                </m:ctrlPr>
                              </m:sSubPr>
                              <m:e>
                                <m:r>
                                  <a:rPr kumimoji="1" lang="fr-FR" sz="2000" b="0" i="1">
                                    <a:solidFill>
                                      <a:schemeClr val="tx1"/>
                                    </a:solidFill>
                                    <a:latin typeface="Cambria Math" panose="02040503050406030204" pitchFamily="18" charset="0"/>
                                    <a:cs typeface="Times New Roman" pitchFamily="18" charset="0"/>
                                  </a:rPr>
                                  <m:t>𝑥</m:t>
                                </m:r>
                              </m:e>
                              <m:sub>
                                <m:r>
                                  <a:rPr kumimoji="1" lang="fr-FR" sz="2000" b="0" i="1" smtClean="0">
                                    <a:solidFill>
                                      <a:schemeClr val="tx1"/>
                                    </a:solidFill>
                                    <a:latin typeface="Cambria Math" panose="02040503050406030204" pitchFamily="18" charset="0"/>
                                    <a:cs typeface="Times New Roman" pitchFamily="18" charset="0"/>
                                  </a:rPr>
                                  <m:t>1</m:t>
                                </m:r>
                              </m:sub>
                            </m:sSub>
                          </m:e>
                        </m:d>
                        <m:r>
                          <a:rPr kumimoji="1" lang="fr-FR" sz="2000" b="0" i="1" smtClean="0">
                            <a:solidFill>
                              <a:schemeClr val="tx1"/>
                            </a:solidFill>
                            <a:latin typeface="Cambria Math" panose="02040503050406030204" pitchFamily="18" charset="0"/>
                            <a:cs typeface="Times New Roman" pitchFamily="18" charset="0"/>
                          </a:rPr>
                          <m:t>+</m:t>
                        </m:r>
                        <m:sSup>
                          <m:sSupPr>
                            <m:ctrlPr>
                              <a:rPr kumimoji="1" lang="fr-FR" sz="2000" i="1">
                                <a:latin typeface="Cambria Math" panose="02040503050406030204" pitchFamily="18" charset="0"/>
                                <a:cs typeface="Times New Roman" pitchFamily="18" charset="0"/>
                              </a:rPr>
                            </m:ctrlPr>
                          </m:sSupPr>
                          <m:e>
                            <m:r>
                              <a:rPr kumimoji="1" lang="fr-FR" sz="2000" i="1">
                                <a:latin typeface="Cambria Math" panose="02040503050406030204" pitchFamily="18" charset="0"/>
                                <a:cs typeface="Times New Roman" pitchFamily="18" charset="0"/>
                              </a:rPr>
                              <m:t>𝑢</m:t>
                            </m:r>
                          </m:e>
                          <m:sup>
                            <m:r>
                              <a:rPr kumimoji="1" lang="fr-FR" sz="2000" i="1">
                                <a:latin typeface="Cambria Math" panose="02040503050406030204" pitchFamily="18" charset="0"/>
                                <a:cs typeface="Times New Roman" pitchFamily="18" charset="0"/>
                              </a:rPr>
                              <m:t>2</m:t>
                            </m:r>
                          </m:sup>
                        </m:sSup>
                        <m:d>
                          <m:dPr>
                            <m:ctrlPr>
                              <a:rPr kumimoji="1" lang="fr-FR" sz="2000" i="1">
                                <a:latin typeface="Cambria Math" panose="02040503050406030204" pitchFamily="18" charset="0"/>
                                <a:cs typeface="Times New Roman" pitchFamily="18" charset="0"/>
                              </a:rPr>
                            </m:ctrlPr>
                          </m:dPr>
                          <m:e>
                            <m:sSub>
                              <m:sSubPr>
                                <m:ctrlPr>
                                  <a:rPr kumimoji="1" lang="fr-FR" sz="2000" i="1">
                                    <a:latin typeface="Cambria Math" panose="02040503050406030204" pitchFamily="18" charset="0"/>
                                    <a:cs typeface="Times New Roman" pitchFamily="18" charset="0"/>
                                  </a:rPr>
                                </m:ctrlPr>
                              </m:sSubPr>
                              <m:e>
                                <m:r>
                                  <a:rPr kumimoji="1" lang="fr-FR" sz="2000" i="1">
                                    <a:latin typeface="Cambria Math" panose="02040503050406030204" pitchFamily="18" charset="0"/>
                                    <a:cs typeface="Times New Roman" pitchFamily="18" charset="0"/>
                                  </a:rPr>
                                  <m:t>𝑥</m:t>
                                </m:r>
                              </m:e>
                              <m:sub>
                                <m:r>
                                  <a:rPr kumimoji="1" lang="fr-FR" sz="2000" b="0" i="1" smtClean="0">
                                    <a:latin typeface="Cambria Math" panose="02040503050406030204" pitchFamily="18" charset="0"/>
                                    <a:cs typeface="Times New Roman" pitchFamily="18" charset="0"/>
                                  </a:rPr>
                                  <m:t>2</m:t>
                                </m:r>
                              </m:sub>
                            </m:sSub>
                          </m:e>
                        </m:d>
                      </m:e>
                    </m:rad>
                  </m:oMath>
                </a14:m>
                <a:endParaRPr kumimoji="1" lang="fr-FR" sz="2000" i="1" dirty="0">
                  <a:latin typeface="Cambria Math" panose="02040503050406030204" pitchFamily="18" charset="0"/>
                  <a:cs typeface="Times New Roman" pitchFamily="18" charset="0"/>
                </a:endParaRPr>
              </a:p>
              <a:p>
                <a:pPr>
                  <a:spcAft>
                    <a:spcPts val="1200"/>
                  </a:spcAft>
                </a:pPr>
                <a14:m>
                  <m:oMath xmlns:m="http://schemas.openxmlformats.org/officeDocument/2006/math">
                    <m:r>
                      <a:rPr kumimoji="1" lang="fr-FR" sz="2000" i="1">
                        <a:latin typeface="Cambria Math" panose="02040503050406030204" pitchFamily="18" charset="0"/>
                        <a:cs typeface="Times New Roman" pitchFamily="18" charset="0"/>
                      </a:rPr>
                      <m:t>𝑦</m:t>
                    </m:r>
                    <m:r>
                      <a:rPr kumimoji="1" lang="fr-FR" sz="2000" i="1">
                        <a:latin typeface="Cambria Math" panose="02040503050406030204" pitchFamily="18" charset="0"/>
                        <a:cs typeface="Times New Roman" pitchFamily="18" charset="0"/>
                      </a:rPr>
                      <m:t>=</m:t>
                    </m:r>
                    <m:r>
                      <a:rPr kumimoji="1" lang="fr-FR" sz="2000" i="1">
                        <a:latin typeface="Cambria Math" panose="02040503050406030204" pitchFamily="18" charset="0"/>
                        <a:cs typeface="Times New Roman" pitchFamily="18" charset="0"/>
                      </a:rPr>
                      <m:t>𝑘</m:t>
                    </m:r>
                    <m:r>
                      <a:rPr kumimoji="1" lang="fr-FR" sz="2000" i="1">
                        <a:latin typeface="Cambria Math" panose="02040503050406030204" pitchFamily="18" charset="0"/>
                        <a:cs typeface="Times New Roman" pitchFamily="18" charset="0"/>
                      </a:rPr>
                      <m:t>.</m:t>
                    </m:r>
                    <m:r>
                      <a:rPr kumimoji="1" lang="fr-FR" sz="2000" i="1">
                        <a:latin typeface="Cambria Math" panose="02040503050406030204" pitchFamily="18" charset="0"/>
                        <a:cs typeface="Times New Roman" pitchFamily="18" charset="0"/>
                      </a:rPr>
                      <m:t>𝑥</m:t>
                    </m:r>
                  </m:oMath>
                </a14:m>
                <a:r>
                  <a:rPr lang="fr-FR" sz="2000" dirty="0">
                    <a:latin typeface="Times New Roman" panose="02020603050405020304" pitchFamily="18" charset="0"/>
                    <a:cs typeface="Times New Roman" panose="02020603050405020304" pitchFamily="18" charset="0"/>
                  </a:rPr>
                  <a:t>                                       </a:t>
                </a:r>
                <a:r>
                  <a:rPr kumimoji="1" lang="fr-FR" sz="2000" dirty="0">
                    <a:latin typeface="Cambria Math" panose="02040503050406030204" pitchFamily="18" charset="0"/>
                    <a:cs typeface="Times New Roman" pitchFamily="18" charset="0"/>
                    <a:sym typeface="Symbol" panose="05050102010706020507" pitchFamily="18" charset="2"/>
                  </a:rPr>
                  <a:t>          </a:t>
                </a:r>
                <a14:m>
                  <m:oMath xmlns:m="http://schemas.openxmlformats.org/officeDocument/2006/math">
                    <m:sSub>
                      <m:sSubPr>
                        <m:ctrlPr>
                          <a:rPr kumimoji="1" lang="fr-FR" sz="2000" i="1">
                            <a:latin typeface="Cambria Math" panose="02040503050406030204" pitchFamily="18" charset="0"/>
                            <a:cs typeface="Times New Roman" pitchFamily="18" charset="0"/>
                            <a:sym typeface="Symbol" panose="05050102010706020507" pitchFamily="18" charset="2"/>
                          </a:rPr>
                        </m:ctrlPr>
                      </m:sSubPr>
                      <m:e>
                        <m:r>
                          <a:rPr kumimoji="1" lang="fr-FR" sz="2000" i="1">
                            <a:latin typeface="Cambria Math" panose="02040503050406030204" pitchFamily="18" charset="0"/>
                            <a:cs typeface="Times New Roman" pitchFamily="18" charset="0"/>
                            <a:sym typeface="Symbol" panose="05050102010706020507" pitchFamily="18" charset="2"/>
                          </a:rPr>
                          <m:t>𝑢</m:t>
                        </m:r>
                      </m:e>
                      <m:sub>
                        <m:r>
                          <a:rPr kumimoji="1" lang="fr-FR" sz="2000" i="1">
                            <a:latin typeface="Cambria Math" panose="02040503050406030204" pitchFamily="18" charset="0"/>
                            <a:cs typeface="Times New Roman" pitchFamily="18" charset="0"/>
                            <a:sym typeface="Symbol" panose="05050102010706020507" pitchFamily="18" charset="2"/>
                          </a:rPr>
                          <m:t>𝑐</m:t>
                        </m:r>
                      </m:sub>
                    </m:sSub>
                    <m:d>
                      <m:dPr>
                        <m:ctrlPr>
                          <a:rPr kumimoji="1" lang="fr-FR" sz="2000" i="1">
                            <a:latin typeface="Cambria Math" panose="02040503050406030204" pitchFamily="18" charset="0"/>
                            <a:cs typeface="Times New Roman" pitchFamily="18" charset="0"/>
                            <a:sym typeface="Symbol" panose="05050102010706020507" pitchFamily="18" charset="2"/>
                          </a:rPr>
                        </m:ctrlPr>
                      </m:dPr>
                      <m:e>
                        <m:r>
                          <a:rPr kumimoji="1" lang="fr-FR" sz="2000" i="1">
                            <a:latin typeface="Cambria Math" panose="02040503050406030204" pitchFamily="18" charset="0"/>
                            <a:cs typeface="Times New Roman" pitchFamily="18" charset="0"/>
                            <a:sym typeface="Symbol" panose="05050102010706020507" pitchFamily="18" charset="2"/>
                          </a:rPr>
                          <m:t>𝑦</m:t>
                        </m:r>
                      </m:e>
                    </m:d>
                    <m:r>
                      <a:rPr kumimoji="1" lang="fr-FR" sz="2000" i="1">
                        <a:latin typeface="Cambria Math" panose="02040503050406030204" pitchFamily="18" charset="0"/>
                        <a:cs typeface="Times New Roman" pitchFamily="18" charset="0"/>
                        <a:sym typeface="Symbol" panose="05050102010706020507" pitchFamily="18" charset="2"/>
                      </a:rPr>
                      <m:t>=</m:t>
                    </m:r>
                    <m:r>
                      <a:rPr kumimoji="1" lang="fr-FR" sz="2000" b="0" i="1" smtClean="0">
                        <a:latin typeface="Cambria Math" panose="02040503050406030204" pitchFamily="18" charset="0"/>
                        <a:cs typeface="Times New Roman" pitchFamily="18" charset="0"/>
                        <a:sym typeface="Symbol" panose="05050102010706020507" pitchFamily="18" charset="2"/>
                      </a:rPr>
                      <m:t>𝑘</m:t>
                    </m:r>
                    <m:r>
                      <a:rPr kumimoji="1" lang="fr-FR" sz="2000" b="0" i="1" smtClean="0">
                        <a:latin typeface="Cambria Math" panose="02040503050406030204" pitchFamily="18" charset="0"/>
                        <a:cs typeface="Times New Roman" pitchFamily="18" charset="0"/>
                        <a:sym typeface="Symbol" panose="05050102010706020507" pitchFamily="18" charset="2"/>
                      </a:rPr>
                      <m:t>.</m:t>
                    </m:r>
                    <m:r>
                      <a:rPr kumimoji="1" lang="fr-FR" sz="2000" b="0" i="1" smtClean="0">
                        <a:latin typeface="Cambria Math" panose="02040503050406030204" pitchFamily="18" charset="0"/>
                        <a:cs typeface="Times New Roman" pitchFamily="18" charset="0"/>
                        <a:sym typeface="Symbol" panose="05050102010706020507" pitchFamily="18" charset="2"/>
                      </a:rPr>
                      <m:t>𝑢</m:t>
                    </m:r>
                    <m:r>
                      <a:rPr kumimoji="1" lang="fr-FR" sz="2000" b="0" i="1" smtClean="0">
                        <a:latin typeface="Cambria Math" panose="02040503050406030204" pitchFamily="18" charset="0"/>
                        <a:cs typeface="Times New Roman" pitchFamily="18" charset="0"/>
                        <a:sym typeface="Symbol" panose="05050102010706020507" pitchFamily="18" charset="2"/>
                      </a:rPr>
                      <m:t>(</m:t>
                    </m:r>
                    <m:r>
                      <a:rPr kumimoji="1" lang="fr-FR" sz="2000" b="0" i="1" smtClean="0">
                        <a:latin typeface="Cambria Math" panose="02040503050406030204" pitchFamily="18" charset="0"/>
                        <a:cs typeface="Times New Roman" pitchFamily="18" charset="0"/>
                        <a:sym typeface="Symbol" panose="05050102010706020507" pitchFamily="18" charset="2"/>
                      </a:rPr>
                      <m:t>𝑥</m:t>
                    </m:r>
                    <m:r>
                      <a:rPr kumimoji="1" lang="fr-FR" sz="2000" b="0" i="1" smtClean="0">
                        <a:latin typeface="Cambria Math" panose="02040503050406030204" pitchFamily="18" charset="0"/>
                        <a:cs typeface="Times New Roman" pitchFamily="18" charset="0"/>
                        <a:sym typeface="Symbol" panose="05050102010706020507" pitchFamily="18" charset="2"/>
                      </a:rPr>
                      <m:t>)</m:t>
                    </m:r>
                  </m:oMath>
                </a14:m>
                <a:endParaRPr lang="fr-FR" sz="2000" dirty="0">
                  <a:solidFill>
                    <a:srgbClr val="FF2D80"/>
                  </a:solidFill>
                  <a:latin typeface="Times New Roman" panose="02020603050405020304" pitchFamily="18" charset="0"/>
                  <a:cs typeface="Times New Roman" panose="02020603050405020304" pitchFamily="18" charset="0"/>
                </a:endParaRPr>
              </a:p>
              <a:p>
                <a:pPr>
                  <a:spcAft>
                    <a:spcPts val="1200"/>
                  </a:spcAft>
                </a:pPr>
                <a14:m>
                  <m:oMath xmlns:m="http://schemas.openxmlformats.org/officeDocument/2006/math">
                    <m:r>
                      <a:rPr kumimoji="1" lang="fr-FR" sz="2000" i="1" smtClean="0">
                        <a:solidFill>
                          <a:schemeClr val="tx1"/>
                        </a:solidFill>
                        <a:latin typeface="Cambria Math" panose="02040503050406030204" pitchFamily="18" charset="0"/>
                        <a:cs typeface="Times New Roman" pitchFamily="18" charset="0"/>
                      </a:rPr>
                      <m:t>𝑦</m:t>
                    </m:r>
                    <m:r>
                      <a:rPr kumimoji="1" lang="fr-FR" sz="2000" i="1" smtClean="0">
                        <a:solidFill>
                          <a:schemeClr val="tx1"/>
                        </a:solidFill>
                        <a:latin typeface="Cambria Math" panose="02040503050406030204" pitchFamily="18" charset="0"/>
                        <a:cs typeface="Times New Roman" pitchFamily="18" charset="0"/>
                      </a:rPr>
                      <m:t>=</m:t>
                    </m:r>
                    <m:sSub>
                      <m:sSubPr>
                        <m:ctrlPr>
                          <a:rPr kumimoji="1" lang="fr-FR" sz="2000" i="1">
                            <a:solidFill>
                              <a:schemeClr val="tx1"/>
                            </a:solidFill>
                            <a:latin typeface="Cambria Math" panose="02040503050406030204" pitchFamily="18" charset="0"/>
                            <a:cs typeface="Times New Roman" pitchFamily="18" charset="0"/>
                          </a:rPr>
                        </m:ctrlPr>
                      </m:sSubPr>
                      <m:e>
                        <m:r>
                          <a:rPr kumimoji="1" lang="fr-FR" sz="2000" i="1">
                            <a:solidFill>
                              <a:schemeClr val="tx1"/>
                            </a:solidFill>
                            <a:latin typeface="Cambria Math" panose="02040503050406030204" pitchFamily="18" charset="0"/>
                            <a:cs typeface="Times New Roman" pitchFamily="18" charset="0"/>
                          </a:rPr>
                          <m:t>𝑥</m:t>
                        </m:r>
                      </m:e>
                      <m:sub>
                        <m:r>
                          <a:rPr kumimoji="1" lang="fr-FR" sz="2000" i="1">
                            <a:solidFill>
                              <a:schemeClr val="tx1"/>
                            </a:solidFill>
                            <a:latin typeface="Cambria Math" panose="02040503050406030204" pitchFamily="18" charset="0"/>
                            <a:cs typeface="Times New Roman" pitchFamily="18" charset="0"/>
                          </a:rPr>
                          <m:t>1</m:t>
                        </m:r>
                      </m:sub>
                    </m:sSub>
                    <m:r>
                      <m:rPr>
                        <m:nor/>
                      </m:rPr>
                      <a:rPr lang="fr-FR" sz="2000" dirty="0">
                        <a:solidFill>
                          <a:schemeClr val="tx1"/>
                        </a:solidFill>
                        <a:latin typeface="Times New Roman" panose="02020603050405020304" pitchFamily="18" charset="0"/>
                        <a:cs typeface="Times New Roman" panose="02020603050405020304" pitchFamily="18" charset="0"/>
                      </a:rPr>
                      <m:t>.</m:t>
                    </m:r>
                    <m:sSub>
                      <m:sSubPr>
                        <m:ctrlPr>
                          <a:rPr kumimoji="1" lang="fr-FR" sz="2000" i="1">
                            <a:solidFill>
                              <a:schemeClr val="tx1"/>
                            </a:solidFill>
                            <a:latin typeface="Cambria Math" panose="02040503050406030204" pitchFamily="18" charset="0"/>
                            <a:cs typeface="Times New Roman" pitchFamily="18" charset="0"/>
                          </a:rPr>
                        </m:ctrlPr>
                      </m:sSubPr>
                      <m:e>
                        <m:r>
                          <a:rPr kumimoji="1" lang="fr-FR" sz="2000" i="1">
                            <a:solidFill>
                              <a:schemeClr val="tx1"/>
                            </a:solidFill>
                            <a:latin typeface="Cambria Math" panose="02040503050406030204" pitchFamily="18" charset="0"/>
                            <a:cs typeface="Times New Roman" pitchFamily="18" charset="0"/>
                          </a:rPr>
                          <m:t>𝑥</m:t>
                        </m:r>
                      </m:e>
                      <m:sub>
                        <m:r>
                          <a:rPr kumimoji="1" lang="fr-FR" sz="2000" i="1">
                            <a:solidFill>
                              <a:schemeClr val="tx1"/>
                            </a:solidFill>
                            <a:latin typeface="Cambria Math" panose="02040503050406030204" pitchFamily="18" charset="0"/>
                            <a:cs typeface="Times New Roman" pitchFamily="18" charset="0"/>
                          </a:rPr>
                          <m:t>2</m:t>
                        </m:r>
                      </m:sub>
                    </m:sSub>
                    <m:r>
                      <a:rPr kumimoji="1" lang="fr-FR" sz="2000" b="0" i="1" smtClean="0">
                        <a:solidFill>
                          <a:schemeClr val="tx1"/>
                        </a:solidFill>
                        <a:latin typeface="Cambria Math" panose="02040503050406030204" pitchFamily="18" charset="0"/>
                        <a:cs typeface="Times New Roman" pitchFamily="18" charset="0"/>
                      </a:rPr>
                      <m:t>   </m:t>
                    </m:r>
                    <m:r>
                      <a:rPr kumimoji="1" lang="fr-FR" sz="2000" b="0" i="1" smtClean="0">
                        <a:solidFill>
                          <a:schemeClr val="tx1"/>
                        </a:solidFill>
                        <a:latin typeface="Cambria Math" panose="02040503050406030204" pitchFamily="18" charset="0"/>
                        <a:cs typeface="Times New Roman" pitchFamily="18" charset="0"/>
                      </a:rPr>
                      <m:t>𝑜𝑢</m:t>
                    </m:r>
                    <m:r>
                      <a:rPr kumimoji="1" lang="fr-FR" sz="2000" b="0" i="1" smtClean="0">
                        <a:solidFill>
                          <a:schemeClr val="tx1"/>
                        </a:solidFill>
                        <a:latin typeface="Cambria Math" panose="02040503050406030204" pitchFamily="18" charset="0"/>
                        <a:cs typeface="Times New Roman" pitchFamily="18" charset="0"/>
                      </a:rPr>
                      <m:t>   </m:t>
                    </m:r>
                    <m:r>
                      <a:rPr kumimoji="1" lang="fr-FR" sz="2000" i="1">
                        <a:solidFill>
                          <a:schemeClr val="tx1"/>
                        </a:solidFill>
                        <a:latin typeface="Cambria Math" panose="02040503050406030204" pitchFamily="18" charset="0"/>
                        <a:cs typeface="Times New Roman" pitchFamily="18" charset="0"/>
                      </a:rPr>
                      <m:t>𝑦</m:t>
                    </m:r>
                    <m:r>
                      <a:rPr kumimoji="1" lang="fr-FR" sz="2000" i="1">
                        <a:solidFill>
                          <a:schemeClr val="tx1"/>
                        </a:solidFill>
                        <a:latin typeface="Cambria Math" panose="02040503050406030204" pitchFamily="18" charset="0"/>
                        <a:cs typeface="Times New Roman" pitchFamily="18" charset="0"/>
                      </a:rPr>
                      <m:t>=</m:t>
                    </m:r>
                    <m:f>
                      <m:fPr>
                        <m:ctrlPr>
                          <a:rPr kumimoji="1" lang="fr-FR" sz="2000" i="1">
                            <a:solidFill>
                              <a:schemeClr val="tx1"/>
                            </a:solidFill>
                            <a:latin typeface="Cambria Math" panose="02040503050406030204" pitchFamily="18" charset="0"/>
                            <a:cs typeface="Times New Roman" pitchFamily="18" charset="0"/>
                          </a:rPr>
                        </m:ctrlPr>
                      </m:fPr>
                      <m:num>
                        <m:sSub>
                          <m:sSubPr>
                            <m:ctrlPr>
                              <a:rPr kumimoji="1" lang="fr-FR" sz="2000" i="1">
                                <a:solidFill>
                                  <a:schemeClr val="tx1"/>
                                </a:solidFill>
                                <a:latin typeface="Cambria Math" panose="02040503050406030204" pitchFamily="18" charset="0"/>
                                <a:cs typeface="Times New Roman" pitchFamily="18" charset="0"/>
                              </a:rPr>
                            </m:ctrlPr>
                          </m:sSubPr>
                          <m:e>
                            <m:r>
                              <a:rPr kumimoji="1" lang="fr-FR" sz="2000" i="1">
                                <a:solidFill>
                                  <a:schemeClr val="tx1"/>
                                </a:solidFill>
                                <a:latin typeface="Cambria Math" panose="02040503050406030204" pitchFamily="18" charset="0"/>
                                <a:cs typeface="Times New Roman" pitchFamily="18" charset="0"/>
                              </a:rPr>
                              <m:t>𝑥</m:t>
                            </m:r>
                          </m:e>
                          <m:sub>
                            <m:r>
                              <a:rPr kumimoji="1" lang="fr-FR" sz="2000" i="1">
                                <a:solidFill>
                                  <a:schemeClr val="tx1"/>
                                </a:solidFill>
                                <a:latin typeface="Cambria Math" panose="02040503050406030204" pitchFamily="18" charset="0"/>
                                <a:cs typeface="Times New Roman" pitchFamily="18" charset="0"/>
                              </a:rPr>
                              <m:t>1</m:t>
                            </m:r>
                          </m:sub>
                        </m:sSub>
                      </m:num>
                      <m:den>
                        <m:sSub>
                          <m:sSubPr>
                            <m:ctrlPr>
                              <a:rPr kumimoji="1" lang="fr-FR" sz="2000" i="1">
                                <a:solidFill>
                                  <a:schemeClr val="tx1"/>
                                </a:solidFill>
                                <a:latin typeface="Cambria Math" panose="02040503050406030204" pitchFamily="18" charset="0"/>
                                <a:cs typeface="Times New Roman" pitchFamily="18" charset="0"/>
                              </a:rPr>
                            </m:ctrlPr>
                          </m:sSubPr>
                          <m:e>
                            <m:r>
                              <a:rPr kumimoji="1" lang="fr-FR" sz="2000" i="1">
                                <a:solidFill>
                                  <a:schemeClr val="tx1"/>
                                </a:solidFill>
                                <a:latin typeface="Cambria Math" panose="02040503050406030204" pitchFamily="18" charset="0"/>
                                <a:cs typeface="Times New Roman" pitchFamily="18" charset="0"/>
                              </a:rPr>
                              <m:t>𝑥</m:t>
                            </m:r>
                          </m:e>
                          <m:sub>
                            <m:r>
                              <a:rPr kumimoji="1" lang="fr-FR" sz="2000" i="1">
                                <a:solidFill>
                                  <a:schemeClr val="tx1"/>
                                </a:solidFill>
                                <a:latin typeface="Cambria Math" panose="02040503050406030204" pitchFamily="18" charset="0"/>
                                <a:cs typeface="Times New Roman" pitchFamily="18" charset="0"/>
                              </a:rPr>
                              <m:t>2</m:t>
                            </m:r>
                          </m:sub>
                        </m:sSub>
                      </m:den>
                    </m:f>
                  </m:oMath>
                </a14:m>
                <a:r>
                  <a:rPr lang="fr-FR" sz="2000" dirty="0">
                    <a:solidFill>
                      <a:schemeClr val="tx1"/>
                    </a:solidFill>
                    <a:latin typeface="Times New Roman" panose="02020603050405020304" pitchFamily="18" charset="0"/>
                    <a:cs typeface="Times New Roman" panose="02020603050405020304" pitchFamily="18" charset="0"/>
                  </a:rPr>
                  <a:t>                </a:t>
                </a:r>
                <a:r>
                  <a:rPr kumimoji="1" lang="fr-FR" sz="2000" dirty="0">
                    <a:solidFill>
                      <a:schemeClr val="tx1"/>
                    </a:solidFill>
                    <a:latin typeface="Cambria Math" panose="02040503050406030204" pitchFamily="18" charset="0"/>
                    <a:cs typeface="Times New Roman" pitchFamily="18" charset="0"/>
                    <a:sym typeface="Symbol" panose="05050102010706020507" pitchFamily="18" charset="2"/>
                  </a:rPr>
                  <a:t></a:t>
                </a:r>
                <a14:m>
                  <m:oMath xmlns:m="http://schemas.openxmlformats.org/officeDocument/2006/math">
                    <m:r>
                      <a:rPr kumimoji="1" lang="fr-FR" sz="2000" b="0" i="0" smtClean="0">
                        <a:latin typeface="Cambria Math" panose="02040503050406030204" pitchFamily="18" charset="0"/>
                        <a:cs typeface="Times New Roman" pitchFamily="18" charset="0"/>
                        <a:sym typeface="Symbol" panose="05050102010706020507" pitchFamily="18" charset="2"/>
                      </a:rPr>
                      <m:t>        </m:t>
                    </m:r>
                    <m:r>
                      <a:rPr kumimoji="1" lang="fr-FR" sz="2000" b="0" i="1" smtClean="0">
                        <a:latin typeface="Cambria Math" panose="02040503050406030204" pitchFamily="18" charset="0"/>
                        <a:cs typeface="Times New Roman" pitchFamily="18" charset="0"/>
                        <a:sym typeface="Symbol" panose="05050102010706020507" pitchFamily="18" charset="2"/>
                      </a:rPr>
                      <m:t>  </m:t>
                    </m:r>
                    <m:sSub>
                      <m:sSubPr>
                        <m:ctrlPr>
                          <a:rPr kumimoji="1" lang="fr-FR" sz="2000" i="1">
                            <a:latin typeface="Cambria Math" panose="02040503050406030204" pitchFamily="18" charset="0"/>
                            <a:cs typeface="Times New Roman" pitchFamily="18" charset="0"/>
                            <a:sym typeface="Symbol" panose="05050102010706020507" pitchFamily="18" charset="2"/>
                          </a:rPr>
                        </m:ctrlPr>
                      </m:sSubPr>
                      <m:e>
                        <m:r>
                          <a:rPr kumimoji="1" lang="fr-FR" sz="2000" i="1">
                            <a:latin typeface="Cambria Math" panose="02040503050406030204" pitchFamily="18" charset="0"/>
                            <a:cs typeface="Times New Roman" pitchFamily="18" charset="0"/>
                            <a:sym typeface="Symbol" panose="05050102010706020507" pitchFamily="18" charset="2"/>
                          </a:rPr>
                          <m:t>𝑢</m:t>
                        </m:r>
                      </m:e>
                      <m:sub>
                        <m:r>
                          <a:rPr kumimoji="1" lang="fr-FR" sz="2000" i="1">
                            <a:latin typeface="Cambria Math" panose="02040503050406030204" pitchFamily="18" charset="0"/>
                            <a:cs typeface="Times New Roman" pitchFamily="18" charset="0"/>
                            <a:sym typeface="Symbol" panose="05050102010706020507" pitchFamily="18" charset="2"/>
                          </a:rPr>
                          <m:t>𝑐</m:t>
                        </m:r>
                      </m:sub>
                    </m:sSub>
                    <m:d>
                      <m:dPr>
                        <m:ctrlPr>
                          <a:rPr kumimoji="1" lang="fr-FR" sz="2000" i="1">
                            <a:latin typeface="Cambria Math" panose="02040503050406030204" pitchFamily="18" charset="0"/>
                            <a:cs typeface="Times New Roman" pitchFamily="18" charset="0"/>
                            <a:sym typeface="Symbol" panose="05050102010706020507" pitchFamily="18" charset="2"/>
                          </a:rPr>
                        </m:ctrlPr>
                      </m:dPr>
                      <m:e>
                        <m:r>
                          <a:rPr kumimoji="1" lang="fr-FR" sz="2000" i="1">
                            <a:latin typeface="Cambria Math" panose="02040503050406030204" pitchFamily="18" charset="0"/>
                            <a:cs typeface="Times New Roman" pitchFamily="18" charset="0"/>
                            <a:sym typeface="Symbol" panose="05050102010706020507" pitchFamily="18" charset="2"/>
                          </a:rPr>
                          <m:t>𝑦</m:t>
                        </m:r>
                      </m:e>
                    </m:d>
                    <m:r>
                      <a:rPr kumimoji="1" lang="fr-FR" sz="2000" i="1">
                        <a:solidFill>
                          <a:schemeClr val="tx1"/>
                        </a:solidFill>
                        <a:latin typeface="Cambria Math" panose="02040503050406030204" pitchFamily="18" charset="0"/>
                        <a:cs typeface="Times New Roman" pitchFamily="18" charset="0"/>
                        <a:sym typeface="Symbol" panose="05050102010706020507" pitchFamily="18" charset="2"/>
                      </a:rPr>
                      <m:t>=</m:t>
                    </m:r>
                    <m:rad>
                      <m:radPr>
                        <m:degHide m:val="on"/>
                        <m:ctrlPr>
                          <a:rPr kumimoji="1" lang="fr-FR" sz="2000" i="1">
                            <a:solidFill>
                              <a:schemeClr val="tx1"/>
                            </a:solidFill>
                            <a:latin typeface="Cambria Math" panose="02040503050406030204" pitchFamily="18" charset="0"/>
                            <a:cs typeface="Times New Roman" pitchFamily="18" charset="0"/>
                            <a:sym typeface="Symbol" panose="05050102010706020507" pitchFamily="18" charset="2"/>
                          </a:rPr>
                        </m:ctrlPr>
                      </m:radPr>
                      <m:deg/>
                      <m:e>
                        <m:sSup>
                          <m:sSupPr>
                            <m:ctrlPr>
                              <a:rPr kumimoji="1" lang="fr-FR" sz="2000" i="1">
                                <a:solidFill>
                                  <a:schemeClr val="tx1"/>
                                </a:solidFill>
                                <a:latin typeface="Cambria Math" panose="02040503050406030204" pitchFamily="18" charset="0"/>
                                <a:cs typeface="Times New Roman" pitchFamily="18" charset="0"/>
                                <a:sym typeface="Symbol" panose="05050102010706020507" pitchFamily="18" charset="2"/>
                              </a:rPr>
                            </m:ctrlPr>
                          </m:sSupPr>
                          <m:e>
                            <m:d>
                              <m:dPr>
                                <m:ctrlPr>
                                  <a:rPr kumimoji="1" lang="fr-FR" sz="2000" i="1">
                                    <a:solidFill>
                                      <a:schemeClr val="tx1"/>
                                    </a:solidFill>
                                    <a:latin typeface="Cambria Math" panose="02040503050406030204" pitchFamily="18" charset="0"/>
                                    <a:cs typeface="Times New Roman" pitchFamily="18" charset="0"/>
                                    <a:sym typeface="Symbol" panose="05050102010706020507" pitchFamily="18" charset="2"/>
                                  </a:rPr>
                                </m:ctrlPr>
                              </m:dPr>
                              <m:e>
                                <m:f>
                                  <m:fPr>
                                    <m:ctrlPr>
                                      <a:rPr kumimoji="1" lang="fr-FR" sz="2000" i="1">
                                        <a:solidFill>
                                          <a:schemeClr val="tx1"/>
                                        </a:solidFill>
                                        <a:latin typeface="Cambria Math" panose="02040503050406030204" pitchFamily="18" charset="0"/>
                                        <a:cs typeface="Times New Roman" pitchFamily="18" charset="0"/>
                                        <a:sym typeface="Symbol" panose="05050102010706020507" pitchFamily="18" charset="2"/>
                                      </a:rPr>
                                    </m:ctrlPr>
                                  </m:fPr>
                                  <m:num>
                                    <m:r>
                                      <a:rPr kumimoji="1" lang="fr-FR" sz="2000" i="1">
                                        <a:solidFill>
                                          <a:schemeClr val="tx1"/>
                                        </a:solidFill>
                                        <a:latin typeface="Cambria Math" panose="02040503050406030204" pitchFamily="18" charset="0"/>
                                        <a:cs typeface="Times New Roman" pitchFamily="18" charset="0"/>
                                        <a:sym typeface="Symbol" panose="05050102010706020507" pitchFamily="18" charset="2"/>
                                      </a:rPr>
                                      <m:t>𝑢</m:t>
                                    </m:r>
                                    <m:r>
                                      <a:rPr kumimoji="1" lang="fr-FR" sz="2000" i="1">
                                        <a:solidFill>
                                          <a:schemeClr val="tx1"/>
                                        </a:solidFill>
                                        <a:latin typeface="Cambria Math" panose="02040503050406030204" pitchFamily="18" charset="0"/>
                                        <a:cs typeface="Times New Roman" pitchFamily="18" charset="0"/>
                                        <a:sym typeface="Symbol" panose="05050102010706020507" pitchFamily="18" charset="2"/>
                                      </a:rPr>
                                      <m:t>(</m:t>
                                    </m:r>
                                    <m:sSub>
                                      <m:sSubPr>
                                        <m:ctrlPr>
                                          <a:rPr kumimoji="1" lang="fr-FR" sz="2000" i="1">
                                            <a:solidFill>
                                              <a:schemeClr val="tx1"/>
                                            </a:solidFill>
                                            <a:latin typeface="Cambria Math" panose="02040503050406030204" pitchFamily="18" charset="0"/>
                                            <a:cs typeface="Times New Roman" pitchFamily="18" charset="0"/>
                                            <a:sym typeface="Symbol" panose="05050102010706020507" pitchFamily="18" charset="2"/>
                                          </a:rPr>
                                        </m:ctrlPr>
                                      </m:sSubPr>
                                      <m:e>
                                        <m:r>
                                          <a:rPr kumimoji="1" lang="fr-FR" sz="2000" i="1">
                                            <a:solidFill>
                                              <a:schemeClr val="tx1"/>
                                            </a:solidFill>
                                            <a:latin typeface="Cambria Math" panose="02040503050406030204" pitchFamily="18" charset="0"/>
                                            <a:cs typeface="Times New Roman" pitchFamily="18" charset="0"/>
                                            <a:sym typeface="Symbol" panose="05050102010706020507" pitchFamily="18" charset="2"/>
                                          </a:rPr>
                                          <m:t>𝑥</m:t>
                                        </m:r>
                                      </m:e>
                                      <m:sub>
                                        <m:r>
                                          <a:rPr kumimoji="1" lang="fr-FR" sz="2000" i="1">
                                            <a:solidFill>
                                              <a:schemeClr val="tx1"/>
                                            </a:solidFill>
                                            <a:latin typeface="Cambria Math" panose="02040503050406030204" pitchFamily="18" charset="0"/>
                                            <a:cs typeface="Times New Roman" pitchFamily="18" charset="0"/>
                                            <a:sym typeface="Symbol" panose="05050102010706020507" pitchFamily="18" charset="2"/>
                                          </a:rPr>
                                          <m:t>1</m:t>
                                        </m:r>
                                      </m:sub>
                                    </m:sSub>
                                    <m:r>
                                      <a:rPr kumimoji="1" lang="fr-FR" sz="2000" i="1">
                                        <a:solidFill>
                                          <a:schemeClr val="tx1"/>
                                        </a:solidFill>
                                        <a:latin typeface="Cambria Math" panose="02040503050406030204" pitchFamily="18" charset="0"/>
                                        <a:cs typeface="Times New Roman" pitchFamily="18" charset="0"/>
                                        <a:sym typeface="Symbol" panose="05050102010706020507" pitchFamily="18" charset="2"/>
                                      </a:rPr>
                                      <m:t>)</m:t>
                                    </m:r>
                                  </m:num>
                                  <m:den>
                                    <m:sSub>
                                      <m:sSubPr>
                                        <m:ctrlPr>
                                          <a:rPr kumimoji="1" lang="fr-FR" sz="2000" i="1">
                                            <a:solidFill>
                                              <a:schemeClr val="tx1"/>
                                            </a:solidFill>
                                            <a:latin typeface="Cambria Math" panose="02040503050406030204" pitchFamily="18" charset="0"/>
                                            <a:cs typeface="Times New Roman" pitchFamily="18" charset="0"/>
                                          </a:rPr>
                                        </m:ctrlPr>
                                      </m:sSubPr>
                                      <m:e>
                                        <m:r>
                                          <a:rPr kumimoji="1" lang="fr-FR" sz="2000" i="1">
                                            <a:solidFill>
                                              <a:schemeClr val="tx1"/>
                                            </a:solidFill>
                                            <a:latin typeface="Cambria Math" panose="02040503050406030204" pitchFamily="18" charset="0"/>
                                            <a:cs typeface="Times New Roman" pitchFamily="18" charset="0"/>
                                          </a:rPr>
                                          <m:t>𝑥</m:t>
                                        </m:r>
                                      </m:e>
                                      <m:sub>
                                        <m:r>
                                          <a:rPr kumimoji="1" lang="fr-FR" sz="2000" i="1">
                                            <a:solidFill>
                                              <a:schemeClr val="tx1"/>
                                            </a:solidFill>
                                            <a:latin typeface="Cambria Math" panose="02040503050406030204" pitchFamily="18" charset="0"/>
                                            <a:cs typeface="Times New Roman" pitchFamily="18" charset="0"/>
                                          </a:rPr>
                                          <m:t>1</m:t>
                                        </m:r>
                                      </m:sub>
                                    </m:sSub>
                                  </m:den>
                                </m:f>
                              </m:e>
                            </m:d>
                          </m:e>
                          <m:sup>
                            <m:r>
                              <a:rPr kumimoji="1" lang="fr-FR" sz="2000" i="1">
                                <a:solidFill>
                                  <a:schemeClr val="tx1"/>
                                </a:solidFill>
                                <a:latin typeface="Cambria Math" panose="02040503050406030204" pitchFamily="18" charset="0"/>
                                <a:cs typeface="Times New Roman" pitchFamily="18" charset="0"/>
                                <a:sym typeface="Symbol" panose="05050102010706020507" pitchFamily="18" charset="2"/>
                              </a:rPr>
                              <m:t>2</m:t>
                            </m:r>
                          </m:sup>
                        </m:sSup>
                        <m:r>
                          <a:rPr kumimoji="1" lang="fr-FR" sz="2000" i="1">
                            <a:solidFill>
                              <a:schemeClr val="tx1"/>
                            </a:solidFill>
                            <a:latin typeface="Cambria Math" panose="02040503050406030204" pitchFamily="18" charset="0"/>
                            <a:cs typeface="Times New Roman" pitchFamily="18" charset="0"/>
                          </a:rPr>
                          <m:t>+</m:t>
                        </m:r>
                        <m:sSup>
                          <m:sSupPr>
                            <m:ctrlPr>
                              <a:rPr kumimoji="1" lang="fr-FR" sz="2000" i="1">
                                <a:solidFill>
                                  <a:schemeClr val="tx1"/>
                                </a:solidFill>
                                <a:latin typeface="Cambria Math" panose="02040503050406030204" pitchFamily="18" charset="0"/>
                                <a:cs typeface="Times New Roman" pitchFamily="18" charset="0"/>
                                <a:sym typeface="Symbol" panose="05050102010706020507" pitchFamily="18" charset="2"/>
                              </a:rPr>
                            </m:ctrlPr>
                          </m:sSupPr>
                          <m:e>
                            <m:d>
                              <m:dPr>
                                <m:ctrlPr>
                                  <a:rPr kumimoji="1" lang="fr-FR" sz="2000" i="1">
                                    <a:solidFill>
                                      <a:schemeClr val="tx1"/>
                                    </a:solidFill>
                                    <a:latin typeface="Cambria Math" panose="02040503050406030204" pitchFamily="18" charset="0"/>
                                    <a:cs typeface="Times New Roman" pitchFamily="18" charset="0"/>
                                    <a:sym typeface="Symbol" panose="05050102010706020507" pitchFamily="18" charset="2"/>
                                  </a:rPr>
                                </m:ctrlPr>
                              </m:dPr>
                              <m:e>
                                <m:f>
                                  <m:fPr>
                                    <m:ctrlPr>
                                      <a:rPr kumimoji="1" lang="fr-FR" sz="2000" i="1">
                                        <a:solidFill>
                                          <a:schemeClr val="tx1"/>
                                        </a:solidFill>
                                        <a:latin typeface="Cambria Math" panose="02040503050406030204" pitchFamily="18" charset="0"/>
                                        <a:cs typeface="Times New Roman" pitchFamily="18" charset="0"/>
                                        <a:sym typeface="Symbol" panose="05050102010706020507" pitchFamily="18" charset="2"/>
                                      </a:rPr>
                                    </m:ctrlPr>
                                  </m:fPr>
                                  <m:num>
                                    <m:r>
                                      <a:rPr kumimoji="1" lang="fr-FR" sz="2000" i="1">
                                        <a:solidFill>
                                          <a:schemeClr val="tx1"/>
                                        </a:solidFill>
                                        <a:latin typeface="Cambria Math" panose="02040503050406030204" pitchFamily="18" charset="0"/>
                                        <a:cs typeface="Times New Roman" pitchFamily="18" charset="0"/>
                                        <a:sym typeface="Symbol" panose="05050102010706020507" pitchFamily="18" charset="2"/>
                                      </a:rPr>
                                      <m:t>𝑢</m:t>
                                    </m:r>
                                    <m:r>
                                      <a:rPr kumimoji="1" lang="fr-FR" sz="2000" i="1">
                                        <a:solidFill>
                                          <a:schemeClr val="tx1"/>
                                        </a:solidFill>
                                        <a:latin typeface="Cambria Math" panose="02040503050406030204" pitchFamily="18" charset="0"/>
                                        <a:cs typeface="Times New Roman" pitchFamily="18" charset="0"/>
                                        <a:sym typeface="Symbol" panose="05050102010706020507" pitchFamily="18" charset="2"/>
                                      </a:rPr>
                                      <m:t>(</m:t>
                                    </m:r>
                                    <m:sSub>
                                      <m:sSubPr>
                                        <m:ctrlPr>
                                          <a:rPr kumimoji="1" lang="fr-FR" sz="2000" i="1">
                                            <a:solidFill>
                                              <a:schemeClr val="tx1"/>
                                            </a:solidFill>
                                            <a:latin typeface="Cambria Math" panose="02040503050406030204" pitchFamily="18" charset="0"/>
                                            <a:cs typeface="Times New Roman" pitchFamily="18" charset="0"/>
                                            <a:sym typeface="Symbol" panose="05050102010706020507" pitchFamily="18" charset="2"/>
                                          </a:rPr>
                                        </m:ctrlPr>
                                      </m:sSubPr>
                                      <m:e>
                                        <m:r>
                                          <a:rPr kumimoji="1" lang="fr-FR" sz="2000" i="1">
                                            <a:solidFill>
                                              <a:schemeClr val="tx1"/>
                                            </a:solidFill>
                                            <a:latin typeface="Cambria Math" panose="02040503050406030204" pitchFamily="18" charset="0"/>
                                            <a:cs typeface="Times New Roman" pitchFamily="18" charset="0"/>
                                            <a:sym typeface="Symbol" panose="05050102010706020507" pitchFamily="18" charset="2"/>
                                          </a:rPr>
                                          <m:t>𝑥</m:t>
                                        </m:r>
                                      </m:e>
                                      <m:sub>
                                        <m:r>
                                          <a:rPr kumimoji="1" lang="fr-FR" sz="2000" i="1">
                                            <a:solidFill>
                                              <a:schemeClr val="tx1"/>
                                            </a:solidFill>
                                            <a:latin typeface="Cambria Math" panose="02040503050406030204" pitchFamily="18" charset="0"/>
                                            <a:cs typeface="Times New Roman" pitchFamily="18" charset="0"/>
                                            <a:sym typeface="Symbol" panose="05050102010706020507" pitchFamily="18" charset="2"/>
                                          </a:rPr>
                                          <m:t>2</m:t>
                                        </m:r>
                                      </m:sub>
                                    </m:sSub>
                                    <m:r>
                                      <a:rPr kumimoji="1" lang="fr-FR" sz="2000" i="1">
                                        <a:solidFill>
                                          <a:schemeClr val="tx1"/>
                                        </a:solidFill>
                                        <a:latin typeface="Cambria Math" panose="02040503050406030204" pitchFamily="18" charset="0"/>
                                        <a:cs typeface="Times New Roman" pitchFamily="18" charset="0"/>
                                        <a:sym typeface="Symbol" panose="05050102010706020507" pitchFamily="18" charset="2"/>
                                      </a:rPr>
                                      <m:t>)</m:t>
                                    </m:r>
                                  </m:num>
                                  <m:den>
                                    <m:sSub>
                                      <m:sSubPr>
                                        <m:ctrlPr>
                                          <a:rPr kumimoji="1" lang="fr-FR" sz="2000" i="1">
                                            <a:solidFill>
                                              <a:schemeClr val="tx1"/>
                                            </a:solidFill>
                                            <a:latin typeface="Cambria Math" panose="02040503050406030204" pitchFamily="18" charset="0"/>
                                            <a:cs typeface="Times New Roman" pitchFamily="18" charset="0"/>
                                          </a:rPr>
                                        </m:ctrlPr>
                                      </m:sSubPr>
                                      <m:e>
                                        <m:r>
                                          <a:rPr kumimoji="1" lang="fr-FR" sz="2000" i="1">
                                            <a:solidFill>
                                              <a:schemeClr val="tx1"/>
                                            </a:solidFill>
                                            <a:latin typeface="Cambria Math" panose="02040503050406030204" pitchFamily="18" charset="0"/>
                                            <a:cs typeface="Times New Roman" pitchFamily="18" charset="0"/>
                                          </a:rPr>
                                          <m:t>𝑥</m:t>
                                        </m:r>
                                      </m:e>
                                      <m:sub>
                                        <m:r>
                                          <a:rPr kumimoji="1" lang="fr-FR" sz="2000" i="1">
                                            <a:solidFill>
                                              <a:schemeClr val="tx1"/>
                                            </a:solidFill>
                                            <a:latin typeface="Cambria Math" panose="02040503050406030204" pitchFamily="18" charset="0"/>
                                            <a:cs typeface="Times New Roman" pitchFamily="18" charset="0"/>
                                          </a:rPr>
                                          <m:t>2</m:t>
                                        </m:r>
                                      </m:sub>
                                    </m:sSub>
                                  </m:den>
                                </m:f>
                              </m:e>
                            </m:d>
                          </m:e>
                          <m:sup>
                            <m:r>
                              <a:rPr kumimoji="1" lang="fr-FR" sz="2000" i="1">
                                <a:solidFill>
                                  <a:schemeClr val="tx1"/>
                                </a:solidFill>
                                <a:latin typeface="Cambria Math" panose="02040503050406030204" pitchFamily="18" charset="0"/>
                                <a:cs typeface="Times New Roman" pitchFamily="18" charset="0"/>
                                <a:sym typeface="Symbol" panose="05050102010706020507" pitchFamily="18" charset="2"/>
                              </a:rPr>
                              <m:t>2</m:t>
                            </m:r>
                          </m:sup>
                        </m:sSup>
                      </m:e>
                    </m:rad>
                  </m:oMath>
                </a14:m>
                <a:endParaRPr lang="fr-FR" sz="2000" dirty="0">
                  <a:latin typeface="Times New Roman" panose="02020603050405020304" pitchFamily="18" charset="0"/>
                  <a:cs typeface="Times New Roman" panose="02020603050405020304" pitchFamily="18" charset="0"/>
                </a:endParaRPr>
              </a:p>
              <a:p>
                <a:pPr>
                  <a:spcAft>
                    <a:spcPts val="1200"/>
                  </a:spcAft>
                </a:pPr>
                <a14:m>
                  <m:oMath xmlns:m="http://schemas.openxmlformats.org/officeDocument/2006/math">
                    <m:r>
                      <a:rPr kumimoji="1" lang="fr-FR" sz="2000" i="1">
                        <a:latin typeface="Cambria Math" panose="02040503050406030204" pitchFamily="18" charset="0"/>
                        <a:cs typeface="Times New Roman" pitchFamily="18" charset="0"/>
                      </a:rPr>
                      <m:t>𝑦</m:t>
                    </m:r>
                    <m:r>
                      <a:rPr kumimoji="1" lang="fr-FR" sz="2000" i="1" smtClean="0">
                        <a:latin typeface="Cambria Math" panose="02040503050406030204" pitchFamily="18" charset="0"/>
                        <a:cs typeface="Times New Roman" pitchFamily="18" charset="0"/>
                      </a:rPr>
                      <m:t>=</m:t>
                    </m:r>
                    <m:sSup>
                      <m:sSupPr>
                        <m:ctrlPr>
                          <a:rPr kumimoji="1" lang="fr-FR" sz="2000" i="1">
                            <a:latin typeface="Cambria Math" panose="02040503050406030204" pitchFamily="18" charset="0"/>
                            <a:cs typeface="Times New Roman" pitchFamily="18" charset="0"/>
                          </a:rPr>
                        </m:ctrlPr>
                      </m:sSupPr>
                      <m:e>
                        <m:r>
                          <a:rPr kumimoji="1" lang="fr-FR" sz="2000" b="0" i="1" smtClean="0">
                            <a:latin typeface="Cambria Math" panose="02040503050406030204" pitchFamily="18" charset="0"/>
                            <a:cs typeface="Times New Roman" pitchFamily="18" charset="0"/>
                          </a:rPr>
                          <m:t>𝑘</m:t>
                        </m:r>
                        <m:r>
                          <a:rPr kumimoji="1" lang="fr-FR" sz="2000" b="0" i="1" smtClean="0">
                            <a:latin typeface="Cambria Math" panose="02040503050406030204" pitchFamily="18" charset="0"/>
                            <a:cs typeface="Times New Roman" pitchFamily="18" charset="0"/>
                          </a:rPr>
                          <m:t>.</m:t>
                        </m:r>
                        <m:r>
                          <a:rPr kumimoji="1" lang="fr-FR" sz="2000" i="1">
                            <a:latin typeface="Cambria Math" panose="02040503050406030204" pitchFamily="18" charset="0"/>
                            <a:cs typeface="Times New Roman" pitchFamily="18" charset="0"/>
                          </a:rPr>
                          <m:t>𝑥</m:t>
                        </m:r>
                      </m:e>
                      <m:sup>
                        <m:r>
                          <a:rPr kumimoji="1" lang="fr-FR" sz="2000" i="1">
                            <a:latin typeface="Cambria Math" panose="02040503050406030204" pitchFamily="18" charset="0"/>
                            <a:cs typeface="Times New Roman" pitchFamily="18" charset="0"/>
                          </a:rPr>
                          <m:t>𝑛</m:t>
                        </m:r>
                      </m:sup>
                    </m:sSup>
                  </m:oMath>
                </a14:m>
                <a:r>
                  <a:rPr lang="fr-FR" sz="2000" dirty="0">
                    <a:solidFill>
                      <a:schemeClr val="tx1"/>
                    </a:solidFill>
                    <a:latin typeface="Times New Roman" panose="02020603050405020304" pitchFamily="18" charset="0"/>
                    <a:cs typeface="Times New Roman" panose="02020603050405020304" pitchFamily="18" charset="0"/>
                  </a:rPr>
                  <a:t>   ou   </a:t>
                </a:r>
                <a14:m>
                  <m:oMath xmlns:m="http://schemas.openxmlformats.org/officeDocument/2006/math">
                    <m:r>
                      <a:rPr kumimoji="1" lang="fr-FR" sz="2000" i="1">
                        <a:latin typeface="Cambria Math" panose="02040503050406030204" pitchFamily="18" charset="0"/>
                        <a:cs typeface="Times New Roman" pitchFamily="18" charset="0"/>
                      </a:rPr>
                      <m:t>𝑦</m:t>
                    </m:r>
                    <m:r>
                      <a:rPr kumimoji="1" lang="fr-FR" sz="2000" i="1">
                        <a:latin typeface="Cambria Math" panose="02040503050406030204" pitchFamily="18" charset="0"/>
                        <a:cs typeface="Times New Roman" pitchFamily="18" charset="0"/>
                      </a:rPr>
                      <m:t>=</m:t>
                    </m:r>
                    <m:sSup>
                      <m:sSupPr>
                        <m:ctrlPr>
                          <a:rPr kumimoji="1" lang="fr-FR" sz="2000" i="1">
                            <a:latin typeface="Cambria Math" panose="02040503050406030204" pitchFamily="18" charset="0"/>
                            <a:cs typeface="Times New Roman" pitchFamily="18" charset="0"/>
                          </a:rPr>
                        </m:ctrlPr>
                      </m:sSupPr>
                      <m:e>
                        <m:r>
                          <a:rPr kumimoji="1" lang="fr-FR" sz="2000" i="1">
                            <a:latin typeface="Cambria Math" panose="02040503050406030204" pitchFamily="18" charset="0"/>
                            <a:cs typeface="Times New Roman" pitchFamily="18" charset="0"/>
                          </a:rPr>
                          <m:t>𝑘</m:t>
                        </m:r>
                        <m:r>
                          <a:rPr kumimoji="1" lang="fr-FR" sz="2000" i="1">
                            <a:latin typeface="Cambria Math" panose="02040503050406030204" pitchFamily="18" charset="0"/>
                            <a:cs typeface="Times New Roman" pitchFamily="18" charset="0"/>
                          </a:rPr>
                          <m:t>.</m:t>
                        </m:r>
                        <m:r>
                          <a:rPr kumimoji="1" lang="fr-FR" sz="2000" i="1">
                            <a:latin typeface="Cambria Math" panose="02040503050406030204" pitchFamily="18" charset="0"/>
                            <a:cs typeface="Times New Roman" pitchFamily="18" charset="0"/>
                          </a:rPr>
                          <m:t>𝑥</m:t>
                        </m:r>
                      </m:e>
                      <m:sup>
                        <m:r>
                          <a:rPr kumimoji="1" lang="fr-FR" sz="2000" b="0" i="1" smtClean="0">
                            <a:latin typeface="Cambria Math" panose="02040503050406030204" pitchFamily="18" charset="0"/>
                            <a:cs typeface="Times New Roman" pitchFamily="18" charset="0"/>
                          </a:rPr>
                          <m:t>−</m:t>
                        </m:r>
                        <m:r>
                          <a:rPr kumimoji="1" lang="fr-FR" sz="2000" i="1">
                            <a:latin typeface="Cambria Math" panose="02040503050406030204" pitchFamily="18" charset="0"/>
                            <a:cs typeface="Times New Roman" pitchFamily="18" charset="0"/>
                          </a:rPr>
                          <m:t>𝑛</m:t>
                        </m:r>
                      </m:sup>
                    </m:sSup>
                  </m:oMath>
                </a14:m>
                <a:r>
                  <a:rPr kumimoji="1" lang="fr-FR" sz="2000" dirty="0">
                    <a:latin typeface="Times New Roman" panose="02020603050405020304" pitchFamily="18" charset="0"/>
                    <a:cs typeface="Times New Roman" pitchFamily="18" charset="0"/>
                  </a:rPr>
                  <a:t>         </a:t>
                </a:r>
                <a:r>
                  <a:rPr kumimoji="1" lang="fr-FR" sz="2000" dirty="0">
                    <a:latin typeface="Cambria Math" panose="02040503050406030204" pitchFamily="18" charset="0"/>
                    <a:cs typeface="Times New Roman" pitchFamily="18" charset="0"/>
                    <a:sym typeface="Symbol" panose="05050102010706020507" pitchFamily="18" charset="2"/>
                  </a:rPr>
                  <a:t>          </a:t>
                </a:r>
                <a14:m>
                  <m:oMath xmlns:m="http://schemas.openxmlformats.org/officeDocument/2006/math">
                    <m:f>
                      <m:fPr>
                        <m:ctrlPr>
                          <a:rPr kumimoji="1" lang="fr-FR" sz="2000" i="1">
                            <a:latin typeface="Cambria Math" panose="02040503050406030204" pitchFamily="18" charset="0"/>
                            <a:cs typeface="Times New Roman" pitchFamily="18" charset="0"/>
                            <a:sym typeface="Symbol" panose="05050102010706020507" pitchFamily="18" charset="2"/>
                          </a:rPr>
                        </m:ctrlPr>
                      </m:fPr>
                      <m:num>
                        <m:sSub>
                          <m:sSubPr>
                            <m:ctrlPr>
                              <a:rPr kumimoji="1" lang="fr-FR" sz="2000" i="1">
                                <a:latin typeface="Cambria Math" panose="02040503050406030204" pitchFamily="18" charset="0"/>
                                <a:cs typeface="Times New Roman" pitchFamily="18" charset="0"/>
                                <a:sym typeface="Symbol" panose="05050102010706020507" pitchFamily="18" charset="2"/>
                              </a:rPr>
                            </m:ctrlPr>
                          </m:sSubPr>
                          <m:e>
                            <m:r>
                              <a:rPr kumimoji="1" lang="fr-FR" sz="2000" i="1">
                                <a:latin typeface="Cambria Math" panose="02040503050406030204" pitchFamily="18" charset="0"/>
                                <a:cs typeface="Times New Roman" pitchFamily="18" charset="0"/>
                                <a:sym typeface="Symbol" panose="05050102010706020507" pitchFamily="18" charset="2"/>
                              </a:rPr>
                              <m:t>𝑢</m:t>
                            </m:r>
                          </m:e>
                          <m:sub>
                            <m:r>
                              <a:rPr kumimoji="1" lang="fr-FR" sz="2000" i="1">
                                <a:latin typeface="Cambria Math" panose="02040503050406030204" pitchFamily="18" charset="0"/>
                                <a:cs typeface="Times New Roman" pitchFamily="18" charset="0"/>
                                <a:sym typeface="Symbol" panose="05050102010706020507" pitchFamily="18" charset="2"/>
                              </a:rPr>
                              <m:t>𝑐</m:t>
                            </m:r>
                          </m:sub>
                        </m:sSub>
                        <m:d>
                          <m:dPr>
                            <m:ctrlPr>
                              <a:rPr kumimoji="1" lang="fr-FR" sz="2000" i="1">
                                <a:latin typeface="Cambria Math" panose="02040503050406030204" pitchFamily="18" charset="0"/>
                                <a:cs typeface="Times New Roman" pitchFamily="18" charset="0"/>
                                <a:sym typeface="Symbol" panose="05050102010706020507" pitchFamily="18" charset="2"/>
                              </a:rPr>
                            </m:ctrlPr>
                          </m:dPr>
                          <m:e>
                            <m:r>
                              <a:rPr kumimoji="1" lang="fr-FR" sz="2000" i="1">
                                <a:latin typeface="Cambria Math" panose="02040503050406030204" pitchFamily="18" charset="0"/>
                                <a:cs typeface="Times New Roman" pitchFamily="18" charset="0"/>
                                <a:sym typeface="Symbol" panose="05050102010706020507" pitchFamily="18" charset="2"/>
                              </a:rPr>
                              <m:t>𝑦</m:t>
                            </m:r>
                          </m:e>
                        </m:d>
                      </m:num>
                      <m:den>
                        <m:r>
                          <a:rPr kumimoji="1" lang="fr-FR" sz="2000" i="1">
                            <a:latin typeface="Cambria Math" panose="02040503050406030204" pitchFamily="18" charset="0"/>
                            <a:cs typeface="Times New Roman" pitchFamily="18" charset="0"/>
                            <a:sym typeface="Symbol" panose="05050102010706020507" pitchFamily="18" charset="2"/>
                          </a:rPr>
                          <m:t>𝑦</m:t>
                        </m:r>
                      </m:den>
                    </m:f>
                    <m:r>
                      <a:rPr kumimoji="1" lang="fr-FR" sz="2000" i="1">
                        <a:latin typeface="Cambria Math" panose="02040503050406030204" pitchFamily="18" charset="0"/>
                        <a:cs typeface="Times New Roman" pitchFamily="18" charset="0"/>
                        <a:sym typeface="Symbol" panose="05050102010706020507" pitchFamily="18" charset="2"/>
                      </a:rPr>
                      <m:t>=</m:t>
                    </m:r>
                    <m:d>
                      <m:dPr>
                        <m:begChr m:val="|"/>
                        <m:endChr m:val="|"/>
                        <m:ctrlPr>
                          <a:rPr kumimoji="1" lang="fr-FR" sz="2000" i="1" smtClean="0">
                            <a:latin typeface="Cambria Math" panose="02040503050406030204" pitchFamily="18" charset="0"/>
                            <a:cs typeface="Times New Roman" pitchFamily="18" charset="0"/>
                            <a:sym typeface="Symbol" panose="05050102010706020507" pitchFamily="18" charset="2"/>
                          </a:rPr>
                        </m:ctrlPr>
                      </m:dPr>
                      <m:e>
                        <m:r>
                          <a:rPr kumimoji="1" lang="fr-FR" sz="2000" b="0" i="1" smtClean="0">
                            <a:latin typeface="Cambria Math" panose="02040503050406030204" pitchFamily="18" charset="0"/>
                            <a:cs typeface="Times New Roman" pitchFamily="18" charset="0"/>
                            <a:sym typeface="Symbol" panose="05050102010706020507" pitchFamily="18" charset="2"/>
                          </a:rPr>
                          <m:t>𝑛</m:t>
                        </m:r>
                      </m:e>
                    </m:d>
                    <m:f>
                      <m:fPr>
                        <m:ctrlPr>
                          <a:rPr kumimoji="1" lang="fr-FR" sz="2000" b="0" i="1" smtClean="0">
                            <a:latin typeface="Cambria Math" panose="02040503050406030204" pitchFamily="18" charset="0"/>
                            <a:cs typeface="Times New Roman" pitchFamily="18" charset="0"/>
                            <a:sym typeface="Symbol" panose="05050102010706020507" pitchFamily="18" charset="2"/>
                          </a:rPr>
                        </m:ctrlPr>
                      </m:fPr>
                      <m:num>
                        <m:r>
                          <a:rPr kumimoji="1" lang="fr-FR" sz="2000" i="1">
                            <a:latin typeface="Cambria Math" panose="02040503050406030204" pitchFamily="18" charset="0"/>
                            <a:cs typeface="Times New Roman" pitchFamily="18" charset="0"/>
                            <a:sym typeface="Symbol" panose="05050102010706020507" pitchFamily="18" charset="2"/>
                          </a:rPr>
                          <m:t>𝑢</m:t>
                        </m:r>
                        <m:r>
                          <a:rPr kumimoji="1" lang="fr-FR" sz="2000" i="1">
                            <a:latin typeface="Cambria Math" panose="02040503050406030204" pitchFamily="18" charset="0"/>
                            <a:cs typeface="Times New Roman" pitchFamily="18" charset="0"/>
                            <a:sym typeface="Symbol" panose="05050102010706020507" pitchFamily="18" charset="2"/>
                          </a:rPr>
                          <m:t>(</m:t>
                        </m:r>
                        <m:r>
                          <a:rPr kumimoji="1" lang="fr-FR" sz="2000" i="1">
                            <a:latin typeface="Cambria Math" panose="02040503050406030204" pitchFamily="18" charset="0"/>
                            <a:cs typeface="Times New Roman" pitchFamily="18" charset="0"/>
                            <a:sym typeface="Symbol" panose="05050102010706020507" pitchFamily="18" charset="2"/>
                          </a:rPr>
                          <m:t>𝑥</m:t>
                        </m:r>
                        <m:r>
                          <a:rPr kumimoji="1" lang="fr-FR" sz="2000" i="1">
                            <a:latin typeface="Cambria Math" panose="02040503050406030204" pitchFamily="18" charset="0"/>
                            <a:cs typeface="Times New Roman" pitchFamily="18" charset="0"/>
                            <a:sym typeface="Symbol" panose="05050102010706020507" pitchFamily="18" charset="2"/>
                          </a:rPr>
                          <m:t>)</m:t>
                        </m:r>
                        <m:r>
                          <m:rPr>
                            <m:nor/>
                          </m:rPr>
                          <a:rPr lang="fr-FR" sz="2000" dirty="0">
                            <a:latin typeface="Times New Roman" panose="02020603050405020304" pitchFamily="18" charset="0"/>
                            <a:cs typeface="Times New Roman" panose="02020603050405020304" pitchFamily="18" charset="0"/>
                          </a:rPr>
                          <m:t> </m:t>
                        </m:r>
                      </m:num>
                      <m:den>
                        <m:r>
                          <a:rPr kumimoji="1" lang="fr-FR" sz="2000" b="0" i="1" smtClean="0">
                            <a:latin typeface="Cambria Math" panose="02040503050406030204" pitchFamily="18" charset="0"/>
                            <a:cs typeface="Times New Roman" pitchFamily="18" charset="0"/>
                            <a:sym typeface="Symbol" panose="05050102010706020507" pitchFamily="18" charset="2"/>
                          </a:rPr>
                          <m:t>𝑥</m:t>
                        </m:r>
                      </m:den>
                    </m:f>
                  </m:oMath>
                </a14:m>
                <a:endParaRPr kumimoji="1" lang="fr-FR" sz="2000" i="1" dirty="0">
                  <a:latin typeface="Cambria Math" panose="02040503050406030204" pitchFamily="18" charset="0"/>
                  <a:cs typeface="Times New Roman" pitchFamily="18" charset="0"/>
                </a:endParaRPr>
              </a:p>
              <a:p>
                <a:pPr>
                  <a:spcAft>
                    <a:spcPts val="1200"/>
                  </a:spcAft>
                </a:pPr>
                <a14:m>
                  <m:oMath xmlns:m="http://schemas.openxmlformats.org/officeDocument/2006/math">
                    <m:r>
                      <a:rPr kumimoji="1" lang="fr-FR" sz="2000" i="1">
                        <a:latin typeface="Cambria Math" panose="02040503050406030204" pitchFamily="18" charset="0"/>
                        <a:cs typeface="Times New Roman" pitchFamily="18" charset="0"/>
                      </a:rPr>
                      <m:t>𝑦</m:t>
                    </m:r>
                    <m:r>
                      <a:rPr kumimoji="1" lang="fr-FR" sz="2000" i="1">
                        <a:latin typeface="Cambria Math" panose="02040503050406030204" pitchFamily="18" charset="0"/>
                        <a:cs typeface="Times New Roman" pitchFamily="18" charset="0"/>
                      </a:rPr>
                      <m:t>=</m:t>
                    </m:r>
                    <m:r>
                      <a:rPr kumimoji="1" lang="fr-FR" sz="2000" i="1">
                        <a:latin typeface="Cambria Math" panose="02040503050406030204" pitchFamily="18" charset="0"/>
                        <a:cs typeface="Times New Roman" pitchFamily="18" charset="0"/>
                      </a:rPr>
                      <m:t>𝑘</m:t>
                    </m:r>
                    <m:r>
                      <a:rPr kumimoji="1" lang="fr-FR" sz="2000" i="1">
                        <a:latin typeface="Cambria Math" panose="02040503050406030204" pitchFamily="18" charset="0"/>
                        <a:cs typeface="Times New Roman" pitchFamily="18" charset="0"/>
                      </a:rPr>
                      <m:t>.</m:t>
                    </m:r>
                    <m:sSubSup>
                      <m:sSubSupPr>
                        <m:ctrlPr>
                          <a:rPr kumimoji="1" lang="fr-FR" sz="2000" i="1">
                            <a:latin typeface="Cambria Math" panose="02040503050406030204" pitchFamily="18" charset="0"/>
                            <a:cs typeface="Times New Roman" pitchFamily="18" charset="0"/>
                          </a:rPr>
                        </m:ctrlPr>
                      </m:sSubSupPr>
                      <m:e>
                        <m:r>
                          <a:rPr kumimoji="1" lang="fr-FR" sz="2000" i="1">
                            <a:latin typeface="Cambria Math" panose="02040503050406030204" pitchFamily="18" charset="0"/>
                            <a:cs typeface="Times New Roman" pitchFamily="18" charset="0"/>
                          </a:rPr>
                          <m:t>𝑥</m:t>
                        </m:r>
                      </m:e>
                      <m:sub>
                        <m:r>
                          <a:rPr kumimoji="1" lang="fr-FR" sz="2000" i="1">
                            <a:latin typeface="Cambria Math" panose="02040503050406030204" pitchFamily="18" charset="0"/>
                            <a:cs typeface="Times New Roman" pitchFamily="18" charset="0"/>
                          </a:rPr>
                          <m:t>1</m:t>
                        </m:r>
                      </m:sub>
                      <m:sup>
                        <m:r>
                          <a:rPr kumimoji="1" lang="fr-FR" sz="2000" i="1">
                            <a:latin typeface="Cambria Math" panose="02040503050406030204" pitchFamily="18" charset="0"/>
                            <a:ea typeface="Cambria Math" panose="02040503050406030204" pitchFamily="18" charset="0"/>
                            <a:cs typeface="Times New Roman" pitchFamily="18" charset="0"/>
                          </a:rPr>
                          <m:t>𝛼</m:t>
                        </m:r>
                      </m:sup>
                    </m:sSubSup>
                    <m:r>
                      <a:rPr kumimoji="1" lang="fr-FR" sz="2000" i="1">
                        <a:latin typeface="Cambria Math" panose="02040503050406030204" pitchFamily="18" charset="0"/>
                        <a:cs typeface="Times New Roman" pitchFamily="18" charset="0"/>
                      </a:rPr>
                      <m:t>.</m:t>
                    </m:r>
                    <m:sSubSup>
                      <m:sSubSupPr>
                        <m:ctrlPr>
                          <a:rPr kumimoji="1" lang="fr-FR" sz="2000" i="1">
                            <a:latin typeface="Cambria Math" panose="02040503050406030204" pitchFamily="18" charset="0"/>
                            <a:cs typeface="Times New Roman" pitchFamily="18" charset="0"/>
                          </a:rPr>
                        </m:ctrlPr>
                      </m:sSubSupPr>
                      <m:e>
                        <m:r>
                          <a:rPr kumimoji="1" lang="fr-FR" sz="2000" i="1">
                            <a:latin typeface="Cambria Math" panose="02040503050406030204" pitchFamily="18" charset="0"/>
                            <a:cs typeface="Times New Roman" pitchFamily="18" charset="0"/>
                          </a:rPr>
                          <m:t>𝑥</m:t>
                        </m:r>
                      </m:e>
                      <m:sub>
                        <m:r>
                          <a:rPr kumimoji="1" lang="fr-FR" sz="2000" i="1">
                            <a:latin typeface="Cambria Math" panose="02040503050406030204" pitchFamily="18" charset="0"/>
                            <a:cs typeface="Times New Roman" pitchFamily="18" charset="0"/>
                          </a:rPr>
                          <m:t>2</m:t>
                        </m:r>
                      </m:sub>
                      <m:sup>
                        <m:r>
                          <a:rPr kumimoji="1" lang="fr-FR" sz="2000" i="1">
                            <a:latin typeface="Cambria Math" panose="02040503050406030204" pitchFamily="18" charset="0"/>
                            <a:ea typeface="Cambria Math" panose="02040503050406030204" pitchFamily="18" charset="0"/>
                            <a:cs typeface="Times New Roman" pitchFamily="18" charset="0"/>
                          </a:rPr>
                          <m:t>𝛽</m:t>
                        </m:r>
                      </m:sup>
                    </m:sSubSup>
                    <m:r>
                      <a:rPr kumimoji="1" lang="fr-FR" sz="2000" i="1">
                        <a:latin typeface="Cambria Math" panose="02040503050406030204" pitchFamily="18" charset="0"/>
                        <a:cs typeface="Times New Roman" pitchFamily="18" charset="0"/>
                      </a:rPr>
                      <m:t>.</m:t>
                    </m:r>
                    <m:sSubSup>
                      <m:sSubSupPr>
                        <m:ctrlPr>
                          <a:rPr kumimoji="1" lang="fr-FR" sz="2000" i="1">
                            <a:latin typeface="Cambria Math" panose="02040503050406030204" pitchFamily="18" charset="0"/>
                            <a:cs typeface="Times New Roman" pitchFamily="18" charset="0"/>
                          </a:rPr>
                        </m:ctrlPr>
                      </m:sSubSupPr>
                      <m:e>
                        <m:r>
                          <a:rPr kumimoji="1" lang="fr-FR" sz="2000" i="1">
                            <a:latin typeface="Cambria Math" panose="02040503050406030204" pitchFamily="18" charset="0"/>
                            <a:cs typeface="Times New Roman" pitchFamily="18" charset="0"/>
                          </a:rPr>
                          <m:t>𝑥</m:t>
                        </m:r>
                      </m:e>
                      <m:sub>
                        <m:r>
                          <a:rPr kumimoji="1" lang="fr-FR" sz="2000" b="0" i="1" smtClean="0">
                            <a:latin typeface="Cambria Math" panose="02040503050406030204" pitchFamily="18" charset="0"/>
                            <a:cs typeface="Times New Roman" pitchFamily="18" charset="0"/>
                          </a:rPr>
                          <m:t>3</m:t>
                        </m:r>
                      </m:sub>
                      <m:sup>
                        <m:r>
                          <a:rPr kumimoji="1" lang="fr-FR" sz="2000" i="1" smtClean="0">
                            <a:latin typeface="Cambria Math" panose="02040503050406030204" pitchFamily="18" charset="0"/>
                            <a:ea typeface="Cambria Math" panose="02040503050406030204" pitchFamily="18" charset="0"/>
                            <a:cs typeface="Times New Roman" pitchFamily="18" charset="0"/>
                          </a:rPr>
                          <m:t>𝛾</m:t>
                        </m:r>
                      </m:sup>
                    </m:sSubSup>
                  </m:oMath>
                </a14:m>
                <a:r>
                  <a:rPr lang="fr-FR" sz="2000" dirty="0">
                    <a:solidFill>
                      <a:schemeClr val="tx1"/>
                    </a:solidFill>
                    <a:latin typeface="Times New Roman" panose="02020603050405020304" pitchFamily="18" charset="0"/>
                    <a:cs typeface="Times New Roman" panose="02020603050405020304" pitchFamily="18" charset="0"/>
                  </a:rPr>
                  <a:t>                         </a:t>
                </a:r>
                <a:r>
                  <a:rPr kumimoji="1" lang="fr-FR" sz="2000" dirty="0">
                    <a:latin typeface="Cambria Math" panose="02040503050406030204" pitchFamily="18" charset="0"/>
                    <a:cs typeface="Times New Roman" pitchFamily="18" charset="0"/>
                    <a:sym typeface="Symbol" panose="05050102010706020507" pitchFamily="18" charset="2"/>
                  </a:rPr>
                  <a:t>          </a:t>
                </a:r>
                <a14:m>
                  <m:oMath xmlns:m="http://schemas.openxmlformats.org/officeDocument/2006/math">
                    <m:f>
                      <m:fPr>
                        <m:ctrlPr>
                          <a:rPr kumimoji="1" lang="fr-FR" sz="2000" i="1" smtClean="0">
                            <a:latin typeface="Cambria Math" panose="02040503050406030204" pitchFamily="18" charset="0"/>
                            <a:cs typeface="Times New Roman" pitchFamily="18" charset="0"/>
                            <a:sym typeface="Symbol" panose="05050102010706020507" pitchFamily="18" charset="2"/>
                          </a:rPr>
                        </m:ctrlPr>
                      </m:fPr>
                      <m:num>
                        <m:sSub>
                          <m:sSubPr>
                            <m:ctrlPr>
                              <a:rPr kumimoji="1" lang="fr-FR" sz="2000" i="1">
                                <a:latin typeface="Cambria Math" panose="02040503050406030204" pitchFamily="18" charset="0"/>
                                <a:cs typeface="Times New Roman" pitchFamily="18" charset="0"/>
                                <a:sym typeface="Symbol" panose="05050102010706020507" pitchFamily="18" charset="2"/>
                              </a:rPr>
                            </m:ctrlPr>
                          </m:sSubPr>
                          <m:e>
                            <m:r>
                              <a:rPr kumimoji="1" lang="fr-FR" sz="2000" i="1">
                                <a:latin typeface="Cambria Math" panose="02040503050406030204" pitchFamily="18" charset="0"/>
                                <a:cs typeface="Times New Roman" pitchFamily="18" charset="0"/>
                                <a:sym typeface="Symbol" panose="05050102010706020507" pitchFamily="18" charset="2"/>
                              </a:rPr>
                              <m:t>𝑢</m:t>
                            </m:r>
                          </m:e>
                          <m:sub>
                            <m:r>
                              <a:rPr kumimoji="1" lang="fr-FR" sz="2000" i="1">
                                <a:latin typeface="Cambria Math" panose="02040503050406030204" pitchFamily="18" charset="0"/>
                                <a:cs typeface="Times New Roman" pitchFamily="18" charset="0"/>
                                <a:sym typeface="Symbol" panose="05050102010706020507" pitchFamily="18" charset="2"/>
                              </a:rPr>
                              <m:t>𝑐</m:t>
                            </m:r>
                          </m:sub>
                        </m:sSub>
                        <m:d>
                          <m:dPr>
                            <m:ctrlPr>
                              <a:rPr kumimoji="1" lang="fr-FR" sz="2000" i="1">
                                <a:latin typeface="Cambria Math" panose="02040503050406030204" pitchFamily="18" charset="0"/>
                                <a:cs typeface="Times New Roman" pitchFamily="18" charset="0"/>
                                <a:sym typeface="Symbol" panose="05050102010706020507" pitchFamily="18" charset="2"/>
                              </a:rPr>
                            </m:ctrlPr>
                          </m:dPr>
                          <m:e>
                            <m:r>
                              <a:rPr kumimoji="1" lang="fr-FR" sz="2000" i="1">
                                <a:latin typeface="Cambria Math" panose="02040503050406030204" pitchFamily="18" charset="0"/>
                                <a:cs typeface="Times New Roman" pitchFamily="18" charset="0"/>
                                <a:sym typeface="Symbol" panose="05050102010706020507" pitchFamily="18" charset="2"/>
                              </a:rPr>
                              <m:t>𝑦</m:t>
                            </m:r>
                          </m:e>
                        </m:d>
                      </m:num>
                      <m:den>
                        <m:r>
                          <a:rPr kumimoji="1" lang="fr-FR" sz="2000" b="0" i="1" smtClean="0">
                            <a:latin typeface="Cambria Math" panose="02040503050406030204" pitchFamily="18" charset="0"/>
                            <a:cs typeface="Times New Roman" pitchFamily="18" charset="0"/>
                            <a:sym typeface="Symbol" panose="05050102010706020507" pitchFamily="18" charset="2"/>
                          </a:rPr>
                          <m:t>𝑦</m:t>
                        </m:r>
                      </m:den>
                    </m:f>
                    <m:r>
                      <a:rPr kumimoji="1" lang="fr-FR" sz="2000" i="1">
                        <a:latin typeface="Cambria Math" panose="02040503050406030204" pitchFamily="18" charset="0"/>
                        <a:cs typeface="Times New Roman" pitchFamily="18" charset="0"/>
                        <a:sym typeface="Symbol" panose="05050102010706020507" pitchFamily="18" charset="2"/>
                      </a:rPr>
                      <m:t>= </m:t>
                    </m:r>
                    <m:rad>
                      <m:radPr>
                        <m:degHide m:val="on"/>
                        <m:ctrlPr>
                          <a:rPr kumimoji="1" lang="fr-FR" sz="2000" i="1">
                            <a:latin typeface="Cambria Math" panose="02040503050406030204" pitchFamily="18" charset="0"/>
                            <a:cs typeface="Times New Roman" pitchFamily="18" charset="0"/>
                            <a:sym typeface="Symbol" panose="05050102010706020507" pitchFamily="18" charset="2"/>
                          </a:rPr>
                        </m:ctrlPr>
                      </m:radPr>
                      <m:deg/>
                      <m:e>
                        <m:sSup>
                          <m:sSupPr>
                            <m:ctrlPr>
                              <a:rPr kumimoji="1" lang="fr-FR" sz="2000" i="1">
                                <a:latin typeface="Cambria Math" panose="02040503050406030204" pitchFamily="18" charset="0"/>
                                <a:cs typeface="Times New Roman" pitchFamily="18" charset="0"/>
                                <a:sym typeface="Symbol" panose="05050102010706020507" pitchFamily="18" charset="2"/>
                              </a:rPr>
                            </m:ctrlPr>
                          </m:sSupPr>
                          <m:e>
                            <m:sSup>
                              <m:sSupPr>
                                <m:ctrlPr>
                                  <a:rPr kumimoji="1" lang="fr-FR" sz="2000" i="1" smtClean="0">
                                    <a:latin typeface="Cambria Math" panose="02040503050406030204" pitchFamily="18" charset="0"/>
                                    <a:cs typeface="Times New Roman" pitchFamily="18" charset="0"/>
                                    <a:sym typeface="Symbol" panose="05050102010706020507" pitchFamily="18" charset="2"/>
                                  </a:rPr>
                                </m:ctrlPr>
                              </m:sSupPr>
                              <m:e>
                                <m:r>
                                  <a:rPr kumimoji="1" lang="fr-FR" sz="2000" i="1" smtClean="0">
                                    <a:latin typeface="Cambria Math" panose="02040503050406030204" pitchFamily="18" charset="0"/>
                                    <a:ea typeface="Cambria Math" panose="02040503050406030204" pitchFamily="18" charset="0"/>
                                    <a:cs typeface="Times New Roman" pitchFamily="18" charset="0"/>
                                    <a:sym typeface="Symbol" panose="05050102010706020507" pitchFamily="18" charset="2"/>
                                  </a:rPr>
                                  <m:t>𝛼</m:t>
                                </m:r>
                              </m:e>
                              <m:sup>
                                <m:r>
                                  <a:rPr kumimoji="1" lang="fr-FR" sz="2000" b="0" i="1" smtClean="0">
                                    <a:latin typeface="Cambria Math" panose="02040503050406030204" pitchFamily="18" charset="0"/>
                                    <a:cs typeface="Times New Roman" pitchFamily="18" charset="0"/>
                                    <a:sym typeface="Symbol" panose="05050102010706020507" pitchFamily="18" charset="2"/>
                                  </a:rPr>
                                  <m:t>2</m:t>
                                </m:r>
                              </m:sup>
                            </m:sSup>
                            <m:d>
                              <m:dPr>
                                <m:ctrlPr>
                                  <a:rPr kumimoji="1" lang="fr-FR" sz="2000" i="1">
                                    <a:latin typeface="Cambria Math" panose="02040503050406030204" pitchFamily="18" charset="0"/>
                                    <a:cs typeface="Times New Roman" pitchFamily="18" charset="0"/>
                                    <a:sym typeface="Symbol" panose="05050102010706020507" pitchFamily="18" charset="2"/>
                                  </a:rPr>
                                </m:ctrlPr>
                              </m:dPr>
                              <m:e>
                                <m:f>
                                  <m:fPr>
                                    <m:ctrlPr>
                                      <a:rPr kumimoji="1" lang="fr-FR" sz="2000" i="1">
                                        <a:latin typeface="Cambria Math" panose="02040503050406030204" pitchFamily="18" charset="0"/>
                                        <a:cs typeface="Times New Roman" pitchFamily="18" charset="0"/>
                                        <a:sym typeface="Symbol" panose="05050102010706020507" pitchFamily="18" charset="2"/>
                                      </a:rPr>
                                    </m:ctrlPr>
                                  </m:fPr>
                                  <m:num>
                                    <m:r>
                                      <a:rPr kumimoji="1" lang="fr-FR" sz="2000" i="1">
                                        <a:latin typeface="Cambria Math" panose="02040503050406030204" pitchFamily="18" charset="0"/>
                                        <a:cs typeface="Times New Roman" pitchFamily="18" charset="0"/>
                                        <a:sym typeface="Symbol" panose="05050102010706020507" pitchFamily="18" charset="2"/>
                                      </a:rPr>
                                      <m:t>𝑢</m:t>
                                    </m:r>
                                    <m:r>
                                      <a:rPr kumimoji="1" lang="fr-FR" sz="2000" i="1">
                                        <a:latin typeface="Cambria Math" panose="02040503050406030204" pitchFamily="18" charset="0"/>
                                        <a:cs typeface="Times New Roman" pitchFamily="18" charset="0"/>
                                        <a:sym typeface="Symbol" panose="05050102010706020507" pitchFamily="18" charset="2"/>
                                      </a:rPr>
                                      <m:t>(</m:t>
                                    </m:r>
                                    <m:sSub>
                                      <m:sSubPr>
                                        <m:ctrlPr>
                                          <a:rPr kumimoji="1" lang="fr-FR" sz="2000" i="1">
                                            <a:latin typeface="Cambria Math" panose="02040503050406030204" pitchFamily="18" charset="0"/>
                                            <a:cs typeface="Times New Roman" pitchFamily="18" charset="0"/>
                                            <a:sym typeface="Symbol" panose="05050102010706020507" pitchFamily="18" charset="2"/>
                                          </a:rPr>
                                        </m:ctrlPr>
                                      </m:sSubPr>
                                      <m:e>
                                        <m:r>
                                          <a:rPr kumimoji="1" lang="fr-FR" sz="2000" i="1">
                                            <a:latin typeface="Cambria Math" panose="02040503050406030204" pitchFamily="18" charset="0"/>
                                            <a:cs typeface="Times New Roman" pitchFamily="18" charset="0"/>
                                            <a:sym typeface="Symbol" panose="05050102010706020507" pitchFamily="18" charset="2"/>
                                          </a:rPr>
                                          <m:t>𝑥</m:t>
                                        </m:r>
                                      </m:e>
                                      <m:sub>
                                        <m:r>
                                          <a:rPr kumimoji="1" lang="fr-FR" sz="2000" i="1">
                                            <a:latin typeface="Cambria Math" panose="02040503050406030204" pitchFamily="18" charset="0"/>
                                            <a:cs typeface="Times New Roman" pitchFamily="18" charset="0"/>
                                            <a:sym typeface="Symbol" panose="05050102010706020507" pitchFamily="18" charset="2"/>
                                          </a:rPr>
                                          <m:t>1</m:t>
                                        </m:r>
                                      </m:sub>
                                    </m:sSub>
                                    <m:r>
                                      <a:rPr kumimoji="1" lang="fr-FR" sz="2000" i="1">
                                        <a:latin typeface="Cambria Math" panose="02040503050406030204" pitchFamily="18" charset="0"/>
                                        <a:cs typeface="Times New Roman" pitchFamily="18" charset="0"/>
                                        <a:sym typeface="Symbol" panose="05050102010706020507" pitchFamily="18" charset="2"/>
                                      </a:rPr>
                                      <m:t>)</m:t>
                                    </m:r>
                                  </m:num>
                                  <m:den>
                                    <m:sSub>
                                      <m:sSubPr>
                                        <m:ctrlPr>
                                          <a:rPr kumimoji="1" lang="fr-FR" sz="2000" i="1">
                                            <a:latin typeface="Cambria Math" panose="02040503050406030204" pitchFamily="18" charset="0"/>
                                            <a:cs typeface="Times New Roman" pitchFamily="18" charset="0"/>
                                          </a:rPr>
                                        </m:ctrlPr>
                                      </m:sSubPr>
                                      <m:e>
                                        <m:r>
                                          <a:rPr kumimoji="1" lang="fr-FR" sz="2000" i="1">
                                            <a:latin typeface="Cambria Math" panose="02040503050406030204" pitchFamily="18" charset="0"/>
                                            <a:cs typeface="Times New Roman" pitchFamily="18" charset="0"/>
                                          </a:rPr>
                                          <m:t>𝑥</m:t>
                                        </m:r>
                                      </m:e>
                                      <m:sub>
                                        <m:r>
                                          <a:rPr kumimoji="1" lang="fr-FR" sz="2000" i="1">
                                            <a:latin typeface="Cambria Math" panose="02040503050406030204" pitchFamily="18" charset="0"/>
                                            <a:cs typeface="Times New Roman" pitchFamily="18" charset="0"/>
                                          </a:rPr>
                                          <m:t>1</m:t>
                                        </m:r>
                                      </m:sub>
                                    </m:sSub>
                                  </m:den>
                                </m:f>
                              </m:e>
                            </m:d>
                          </m:e>
                          <m:sup>
                            <m:r>
                              <a:rPr kumimoji="1" lang="fr-FR" sz="2000" i="1">
                                <a:latin typeface="Cambria Math" panose="02040503050406030204" pitchFamily="18" charset="0"/>
                                <a:cs typeface="Times New Roman" pitchFamily="18" charset="0"/>
                                <a:sym typeface="Symbol" panose="05050102010706020507" pitchFamily="18" charset="2"/>
                              </a:rPr>
                              <m:t>2</m:t>
                            </m:r>
                          </m:sup>
                        </m:sSup>
                        <m:r>
                          <a:rPr kumimoji="1" lang="fr-FR" sz="2000" i="1">
                            <a:latin typeface="Cambria Math" panose="02040503050406030204" pitchFamily="18" charset="0"/>
                            <a:cs typeface="Times New Roman" pitchFamily="18" charset="0"/>
                          </a:rPr>
                          <m:t>+</m:t>
                        </m:r>
                        <m:sSup>
                          <m:sSupPr>
                            <m:ctrlPr>
                              <a:rPr kumimoji="1" lang="fr-FR" sz="2000" i="1">
                                <a:latin typeface="Cambria Math" panose="02040503050406030204" pitchFamily="18" charset="0"/>
                                <a:cs typeface="Times New Roman" pitchFamily="18" charset="0"/>
                                <a:sym typeface="Symbol" panose="05050102010706020507" pitchFamily="18" charset="2"/>
                              </a:rPr>
                            </m:ctrlPr>
                          </m:sSupPr>
                          <m:e>
                            <m:r>
                              <a:rPr kumimoji="1" lang="fr-FR" sz="2000" i="1" smtClean="0">
                                <a:latin typeface="Cambria Math" panose="02040503050406030204" pitchFamily="18" charset="0"/>
                                <a:ea typeface="Cambria Math" panose="02040503050406030204" pitchFamily="18" charset="0"/>
                                <a:cs typeface="Times New Roman" pitchFamily="18" charset="0"/>
                                <a:sym typeface="Symbol" panose="05050102010706020507" pitchFamily="18" charset="2"/>
                              </a:rPr>
                              <m:t>𝛽</m:t>
                            </m:r>
                          </m:e>
                          <m:sup>
                            <m:r>
                              <a:rPr kumimoji="1" lang="fr-FR" sz="2000" i="1">
                                <a:latin typeface="Cambria Math" panose="02040503050406030204" pitchFamily="18" charset="0"/>
                                <a:cs typeface="Times New Roman" pitchFamily="18" charset="0"/>
                                <a:sym typeface="Symbol" panose="05050102010706020507" pitchFamily="18" charset="2"/>
                              </a:rPr>
                              <m:t>2</m:t>
                            </m:r>
                          </m:sup>
                        </m:sSup>
                        <m:sSup>
                          <m:sSupPr>
                            <m:ctrlPr>
                              <a:rPr kumimoji="1" lang="fr-FR" sz="2000" i="1">
                                <a:latin typeface="Cambria Math" panose="02040503050406030204" pitchFamily="18" charset="0"/>
                                <a:cs typeface="Times New Roman" pitchFamily="18" charset="0"/>
                                <a:sym typeface="Symbol" panose="05050102010706020507" pitchFamily="18" charset="2"/>
                              </a:rPr>
                            </m:ctrlPr>
                          </m:sSupPr>
                          <m:e>
                            <m:d>
                              <m:dPr>
                                <m:ctrlPr>
                                  <a:rPr kumimoji="1" lang="fr-FR" sz="2000" i="1">
                                    <a:latin typeface="Cambria Math" panose="02040503050406030204" pitchFamily="18" charset="0"/>
                                    <a:cs typeface="Times New Roman" pitchFamily="18" charset="0"/>
                                    <a:sym typeface="Symbol" panose="05050102010706020507" pitchFamily="18" charset="2"/>
                                  </a:rPr>
                                </m:ctrlPr>
                              </m:dPr>
                              <m:e>
                                <m:f>
                                  <m:fPr>
                                    <m:ctrlPr>
                                      <a:rPr kumimoji="1" lang="fr-FR" sz="2000" i="1">
                                        <a:latin typeface="Cambria Math" panose="02040503050406030204" pitchFamily="18" charset="0"/>
                                        <a:cs typeface="Times New Roman" pitchFamily="18" charset="0"/>
                                        <a:sym typeface="Symbol" panose="05050102010706020507" pitchFamily="18" charset="2"/>
                                      </a:rPr>
                                    </m:ctrlPr>
                                  </m:fPr>
                                  <m:num>
                                    <m:r>
                                      <a:rPr kumimoji="1" lang="fr-FR" sz="2000" i="1">
                                        <a:latin typeface="Cambria Math" panose="02040503050406030204" pitchFamily="18" charset="0"/>
                                        <a:cs typeface="Times New Roman" pitchFamily="18" charset="0"/>
                                        <a:sym typeface="Symbol" panose="05050102010706020507" pitchFamily="18" charset="2"/>
                                      </a:rPr>
                                      <m:t>𝑢</m:t>
                                    </m:r>
                                    <m:r>
                                      <a:rPr kumimoji="1" lang="fr-FR" sz="2000" i="1">
                                        <a:latin typeface="Cambria Math" panose="02040503050406030204" pitchFamily="18" charset="0"/>
                                        <a:cs typeface="Times New Roman" pitchFamily="18" charset="0"/>
                                        <a:sym typeface="Symbol" panose="05050102010706020507" pitchFamily="18" charset="2"/>
                                      </a:rPr>
                                      <m:t>(</m:t>
                                    </m:r>
                                    <m:sSub>
                                      <m:sSubPr>
                                        <m:ctrlPr>
                                          <a:rPr kumimoji="1" lang="fr-FR" sz="2000" i="1">
                                            <a:latin typeface="Cambria Math" panose="02040503050406030204" pitchFamily="18" charset="0"/>
                                            <a:cs typeface="Times New Roman" pitchFamily="18" charset="0"/>
                                            <a:sym typeface="Symbol" panose="05050102010706020507" pitchFamily="18" charset="2"/>
                                          </a:rPr>
                                        </m:ctrlPr>
                                      </m:sSubPr>
                                      <m:e>
                                        <m:r>
                                          <a:rPr kumimoji="1" lang="fr-FR" sz="2000" i="1">
                                            <a:latin typeface="Cambria Math" panose="02040503050406030204" pitchFamily="18" charset="0"/>
                                            <a:cs typeface="Times New Roman" pitchFamily="18" charset="0"/>
                                            <a:sym typeface="Symbol" panose="05050102010706020507" pitchFamily="18" charset="2"/>
                                          </a:rPr>
                                          <m:t>𝑥</m:t>
                                        </m:r>
                                      </m:e>
                                      <m:sub>
                                        <m:r>
                                          <a:rPr kumimoji="1" lang="fr-FR" sz="2000" i="1">
                                            <a:latin typeface="Cambria Math" panose="02040503050406030204" pitchFamily="18" charset="0"/>
                                            <a:cs typeface="Times New Roman" pitchFamily="18" charset="0"/>
                                            <a:sym typeface="Symbol" panose="05050102010706020507" pitchFamily="18" charset="2"/>
                                          </a:rPr>
                                          <m:t>2</m:t>
                                        </m:r>
                                      </m:sub>
                                    </m:sSub>
                                    <m:r>
                                      <a:rPr kumimoji="1" lang="fr-FR" sz="2000" i="1">
                                        <a:latin typeface="Cambria Math" panose="02040503050406030204" pitchFamily="18" charset="0"/>
                                        <a:cs typeface="Times New Roman" pitchFamily="18" charset="0"/>
                                        <a:sym typeface="Symbol" panose="05050102010706020507" pitchFamily="18" charset="2"/>
                                      </a:rPr>
                                      <m:t>)</m:t>
                                    </m:r>
                                  </m:num>
                                  <m:den>
                                    <m:sSub>
                                      <m:sSubPr>
                                        <m:ctrlPr>
                                          <a:rPr kumimoji="1" lang="fr-FR" sz="2000" i="1">
                                            <a:latin typeface="Cambria Math" panose="02040503050406030204" pitchFamily="18" charset="0"/>
                                            <a:cs typeface="Times New Roman" pitchFamily="18" charset="0"/>
                                          </a:rPr>
                                        </m:ctrlPr>
                                      </m:sSubPr>
                                      <m:e>
                                        <m:r>
                                          <a:rPr kumimoji="1" lang="fr-FR" sz="2000" i="1">
                                            <a:latin typeface="Cambria Math" panose="02040503050406030204" pitchFamily="18" charset="0"/>
                                            <a:cs typeface="Times New Roman" pitchFamily="18" charset="0"/>
                                          </a:rPr>
                                          <m:t>𝑥</m:t>
                                        </m:r>
                                      </m:e>
                                      <m:sub>
                                        <m:r>
                                          <a:rPr kumimoji="1" lang="fr-FR" sz="2000" i="1">
                                            <a:latin typeface="Cambria Math" panose="02040503050406030204" pitchFamily="18" charset="0"/>
                                            <a:cs typeface="Times New Roman" pitchFamily="18" charset="0"/>
                                          </a:rPr>
                                          <m:t>2</m:t>
                                        </m:r>
                                      </m:sub>
                                    </m:sSub>
                                  </m:den>
                                </m:f>
                              </m:e>
                            </m:d>
                          </m:e>
                          <m:sup>
                            <m:r>
                              <a:rPr kumimoji="1" lang="fr-FR" sz="2000" i="1">
                                <a:latin typeface="Cambria Math" panose="02040503050406030204" pitchFamily="18" charset="0"/>
                                <a:cs typeface="Times New Roman" pitchFamily="18" charset="0"/>
                                <a:sym typeface="Symbol" panose="05050102010706020507" pitchFamily="18" charset="2"/>
                              </a:rPr>
                              <m:t>2</m:t>
                            </m:r>
                          </m:sup>
                        </m:sSup>
                        <m:r>
                          <a:rPr kumimoji="1" lang="fr-FR" sz="2000" i="1">
                            <a:latin typeface="Cambria Math" panose="02040503050406030204" pitchFamily="18" charset="0"/>
                            <a:cs typeface="Times New Roman" pitchFamily="18" charset="0"/>
                          </a:rPr>
                          <m:t>+</m:t>
                        </m:r>
                        <m:sSup>
                          <m:sSupPr>
                            <m:ctrlPr>
                              <a:rPr kumimoji="1" lang="fr-FR" sz="2000" i="1">
                                <a:latin typeface="Cambria Math" panose="02040503050406030204" pitchFamily="18" charset="0"/>
                                <a:cs typeface="Times New Roman" pitchFamily="18" charset="0"/>
                                <a:sym typeface="Symbol" panose="05050102010706020507" pitchFamily="18" charset="2"/>
                              </a:rPr>
                            </m:ctrlPr>
                          </m:sSupPr>
                          <m:e>
                            <m:r>
                              <a:rPr kumimoji="1" lang="fr-FR" sz="2000" i="1" smtClean="0">
                                <a:latin typeface="Cambria Math" panose="02040503050406030204" pitchFamily="18" charset="0"/>
                                <a:ea typeface="Cambria Math" panose="02040503050406030204" pitchFamily="18" charset="0"/>
                                <a:cs typeface="Times New Roman" pitchFamily="18" charset="0"/>
                                <a:sym typeface="Symbol" panose="05050102010706020507" pitchFamily="18" charset="2"/>
                              </a:rPr>
                              <m:t>𝛾</m:t>
                            </m:r>
                          </m:e>
                          <m:sup>
                            <m:r>
                              <a:rPr kumimoji="1" lang="fr-FR" sz="2000" i="1">
                                <a:latin typeface="Cambria Math" panose="02040503050406030204" pitchFamily="18" charset="0"/>
                                <a:cs typeface="Times New Roman" pitchFamily="18" charset="0"/>
                                <a:sym typeface="Symbol" panose="05050102010706020507" pitchFamily="18" charset="2"/>
                              </a:rPr>
                              <m:t>2</m:t>
                            </m:r>
                          </m:sup>
                        </m:sSup>
                        <m:sSup>
                          <m:sSupPr>
                            <m:ctrlPr>
                              <a:rPr kumimoji="1" lang="fr-FR" sz="2000" i="1">
                                <a:latin typeface="Cambria Math" panose="02040503050406030204" pitchFamily="18" charset="0"/>
                                <a:cs typeface="Times New Roman" pitchFamily="18" charset="0"/>
                                <a:sym typeface="Symbol" panose="05050102010706020507" pitchFamily="18" charset="2"/>
                              </a:rPr>
                            </m:ctrlPr>
                          </m:sSupPr>
                          <m:e>
                            <m:d>
                              <m:dPr>
                                <m:ctrlPr>
                                  <a:rPr kumimoji="1" lang="fr-FR" sz="2000" i="1">
                                    <a:latin typeface="Cambria Math" panose="02040503050406030204" pitchFamily="18" charset="0"/>
                                    <a:cs typeface="Times New Roman" pitchFamily="18" charset="0"/>
                                    <a:sym typeface="Symbol" panose="05050102010706020507" pitchFamily="18" charset="2"/>
                                  </a:rPr>
                                </m:ctrlPr>
                              </m:dPr>
                              <m:e>
                                <m:f>
                                  <m:fPr>
                                    <m:ctrlPr>
                                      <a:rPr kumimoji="1" lang="fr-FR" sz="2000" i="1">
                                        <a:latin typeface="Cambria Math" panose="02040503050406030204" pitchFamily="18" charset="0"/>
                                        <a:cs typeface="Times New Roman" pitchFamily="18" charset="0"/>
                                        <a:sym typeface="Symbol" panose="05050102010706020507" pitchFamily="18" charset="2"/>
                                      </a:rPr>
                                    </m:ctrlPr>
                                  </m:fPr>
                                  <m:num>
                                    <m:r>
                                      <a:rPr kumimoji="1" lang="fr-FR" sz="2000" i="1">
                                        <a:latin typeface="Cambria Math" panose="02040503050406030204" pitchFamily="18" charset="0"/>
                                        <a:cs typeface="Times New Roman" pitchFamily="18" charset="0"/>
                                        <a:sym typeface="Symbol" panose="05050102010706020507" pitchFamily="18" charset="2"/>
                                      </a:rPr>
                                      <m:t>𝑢</m:t>
                                    </m:r>
                                    <m:r>
                                      <a:rPr kumimoji="1" lang="fr-FR" sz="2000" i="1">
                                        <a:latin typeface="Cambria Math" panose="02040503050406030204" pitchFamily="18" charset="0"/>
                                        <a:cs typeface="Times New Roman" pitchFamily="18" charset="0"/>
                                        <a:sym typeface="Symbol" panose="05050102010706020507" pitchFamily="18" charset="2"/>
                                      </a:rPr>
                                      <m:t>(</m:t>
                                    </m:r>
                                    <m:sSub>
                                      <m:sSubPr>
                                        <m:ctrlPr>
                                          <a:rPr kumimoji="1" lang="fr-FR" sz="2000" i="1">
                                            <a:latin typeface="Cambria Math" panose="02040503050406030204" pitchFamily="18" charset="0"/>
                                            <a:cs typeface="Times New Roman" pitchFamily="18" charset="0"/>
                                            <a:sym typeface="Symbol" panose="05050102010706020507" pitchFamily="18" charset="2"/>
                                          </a:rPr>
                                        </m:ctrlPr>
                                      </m:sSubPr>
                                      <m:e>
                                        <m:r>
                                          <a:rPr kumimoji="1" lang="fr-FR" sz="2000" i="1">
                                            <a:latin typeface="Cambria Math" panose="02040503050406030204" pitchFamily="18" charset="0"/>
                                            <a:cs typeface="Times New Roman" pitchFamily="18" charset="0"/>
                                            <a:sym typeface="Symbol" panose="05050102010706020507" pitchFamily="18" charset="2"/>
                                          </a:rPr>
                                          <m:t>𝑥</m:t>
                                        </m:r>
                                      </m:e>
                                      <m:sub>
                                        <m:r>
                                          <a:rPr kumimoji="1" lang="fr-FR" sz="2000" b="0" i="1" smtClean="0">
                                            <a:latin typeface="Cambria Math" panose="02040503050406030204" pitchFamily="18" charset="0"/>
                                            <a:cs typeface="Times New Roman" pitchFamily="18" charset="0"/>
                                            <a:sym typeface="Symbol" panose="05050102010706020507" pitchFamily="18" charset="2"/>
                                          </a:rPr>
                                          <m:t>3</m:t>
                                        </m:r>
                                      </m:sub>
                                    </m:sSub>
                                    <m:r>
                                      <a:rPr kumimoji="1" lang="fr-FR" sz="2000" i="1">
                                        <a:latin typeface="Cambria Math" panose="02040503050406030204" pitchFamily="18" charset="0"/>
                                        <a:cs typeface="Times New Roman" pitchFamily="18" charset="0"/>
                                        <a:sym typeface="Symbol" panose="05050102010706020507" pitchFamily="18" charset="2"/>
                                      </a:rPr>
                                      <m:t>)</m:t>
                                    </m:r>
                                  </m:num>
                                  <m:den>
                                    <m:sSub>
                                      <m:sSubPr>
                                        <m:ctrlPr>
                                          <a:rPr kumimoji="1" lang="fr-FR" sz="2000" i="1">
                                            <a:latin typeface="Cambria Math" panose="02040503050406030204" pitchFamily="18" charset="0"/>
                                            <a:cs typeface="Times New Roman" pitchFamily="18" charset="0"/>
                                          </a:rPr>
                                        </m:ctrlPr>
                                      </m:sSubPr>
                                      <m:e>
                                        <m:r>
                                          <a:rPr kumimoji="1" lang="fr-FR" sz="2000" i="1">
                                            <a:latin typeface="Cambria Math" panose="02040503050406030204" pitchFamily="18" charset="0"/>
                                            <a:cs typeface="Times New Roman" pitchFamily="18" charset="0"/>
                                          </a:rPr>
                                          <m:t>𝑥</m:t>
                                        </m:r>
                                      </m:e>
                                      <m:sub>
                                        <m:r>
                                          <a:rPr kumimoji="1" lang="fr-FR" sz="2000" b="0" i="1" smtClean="0">
                                            <a:latin typeface="Cambria Math" panose="02040503050406030204" pitchFamily="18" charset="0"/>
                                            <a:cs typeface="Times New Roman" pitchFamily="18" charset="0"/>
                                          </a:rPr>
                                          <m:t>3</m:t>
                                        </m:r>
                                      </m:sub>
                                    </m:sSub>
                                  </m:den>
                                </m:f>
                              </m:e>
                            </m:d>
                          </m:e>
                          <m:sup>
                            <m:r>
                              <a:rPr kumimoji="1" lang="fr-FR" sz="2000" i="1">
                                <a:latin typeface="Cambria Math" panose="02040503050406030204" pitchFamily="18" charset="0"/>
                                <a:cs typeface="Times New Roman" pitchFamily="18" charset="0"/>
                                <a:sym typeface="Symbol" panose="05050102010706020507" pitchFamily="18" charset="2"/>
                              </a:rPr>
                              <m:t>2</m:t>
                            </m:r>
                          </m:sup>
                        </m:sSup>
                      </m:e>
                    </m:rad>
                  </m:oMath>
                </a14:m>
                <a:endParaRPr lang="fr-FR" sz="20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52" name="ZoneTexte 51"/>
              <p:cNvSpPr txBox="1">
                <a:spLocks noRot="1" noChangeAspect="1" noMove="1" noResize="1" noEditPoints="1" noAdjustHandles="1" noChangeArrowheads="1" noChangeShapeType="1" noTextEdit="1"/>
              </p:cNvSpPr>
              <p:nvPr/>
            </p:nvSpPr>
            <p:spPr>
              <a:xfrm>
                <a:off x="1090613" y="1878076"/>
                <a:ext cx="10101942" cy="3114433"/>
              </a:xfrm>
              <a:prstGeom prst="rect">
                <a:avLst/>
              </a:prstGeom>
              <a:blipFill>
                <a:blip r:embed="rId4"/>
                <a:stretch>
                  <a:fillRect l="-543"/>
                </a:stretch>
              </a:blipFill>
            </p:spPr>
            <p:txBody>
              <a:bodyPr/>
              <a:lstStyle/>
              <a:p>
                <a:r>
                  <a:rPr lang="fr-FR">
                    <a:noFill/>
                  </a:rPr>
                  <a:t> </a:t>
                </a:r>
              </a:p>
            </p:txBody>
          </p:sp>
        </mc:Fallback>
      </mc:AlternateContent>
      <p:graphicFrame>
        <p:nvGraphicFramePr>
          <p:cNvPr id="8" name="Object 12"/>
          <p:cNvGraphicFramePr>
            <a:graphicFrameLocks noGrp="1" noChangeAspect="1"/>
          </p:cNvGraphicFramePr>
          <p:nvPr>
            <p:ph sz="half" idx="4294967295"/>
            <p:extLst>
              <p:ext uri="{D42A27DB-BD31-4B8C-83A1-F6EECF244321}">
                <p14:modId xmlns:p14="http://schemas.microsoft.com/office/powerpoint/2010/main" val="3081990538"/>
              </p:ext>
            </p:extLst>
          </p:nvPr>
        </p:nvGraphicFramePr>
        <p:xfrm>
          <a:off x="2638425" y="6134100"/>
          <a:ext cx="1635125" cy="557213"/>
        </p:xfrm>
        <a:graphic>
          <a:graphicData uri="http://schemas.openxmlformats.org/presentationml/2006/ole">
            <mc:AlternateContent xmlns:mc="http://schemas.openxmlformats.org/markup-compatibility/2006">
              <mc:Choice xmlns:v="urn:schemas-microsoft-com:vml" Requires="v">
                <p:oleObj name="Équation" r:id="rId5" imgW="1155600" imgH="393480" progId="Equation.3">
                  <p:embed/>
                </p:oleObj>
              </mc:Choice>
              <mc:Fallback>
                <p:oleObj name="Équation" r:id="rId5" imgW="1155600" imgH="393480" progId="Equation.3">
                  <p:embed/>
                  <p:pic>
                    <p:nvPicPr>
                      <p:cNvPr id="8" name="Object 12"/>
                      <p:cNvPicPr>
                        <a:picLocks noGrp="1" noChangeAspect="1" noChangeArrowheads="1"/>
                      </p:cNvPicPr>
                      <p:nvPr/>
                    </p:nvPicPr>
                    <p:blipFill>
                      <a:blip r:embed="rId6"/>
                      <a:srcRect/>
                      <a:stretch>
                        <a:fillRect/>
                      </a:stretch>
                    </p:blipFill>
                    <p:spPr bwMode="auto">
                      <a:xfrm>
                        <a:off x="2638425" y="6134100"/>
                        <a:ext cx="1635125" cy="557213"/>
                      </a:xfrm>
                      <a:prstGeom prst="rect">
                        <a:avLst/>
                      </a:prstGeom>
                      <a:noFill/>
                      <a:ln>
                        <a:noFill/>
                      </a:ln>
                      <a:effectLst/>
                    </p:spPr>
                  </p:pic>
                </p:oleObj>
              </mc:Fallback>
            </mc:AlternateContent>
          </a:graphicData>
        </a:graphic>
      </p:graphicFrame>
      <p:sp>
        <p:nvSpPr>
          <p:cNvPr id="11" name="Text Box 26"/>
          <p:cNvSpPr txBox="1">
            <a:spLocks noChangeArrowheads="1"/>
          </p:cNvSpPr>
          <p:nvPr/>
        </p:nvSpPr>
        <p:spPr bwMode="auto">
          <a:xfrm>
            <a:off x="696445" y="6242112"/>
            <a:ext cx="1932455" cy="348557"/>
          </a:xfrm>
          <a:prstGeom prst="rect">
            <a:avLst/>
          </a:prstGeom>
          <a:noFill/>
          <a:ln>
            <a:noFill/>
          </a:ln>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a:lnSpc>
                <a:spcPct val="90000"/>
              </a:lnSpc>
              <a:spcBef>
                <a:spcPct val="20000"/>
              </a:spcBef>
              <a:buClr>
                <a:schemeClr val="accent1"/>
              </a:buClr>
              <a:buFont typeface="Wingdings" pitchFamily="2" charset="2"/>
              <a:buNone/>
            </a:pPr>
            <a:r>
              <a:rPr kumimoji="1" lang="fr-FR" sz="1800" dirty="0">
                <a:latin typeface="Handlee" panose="02000000000000000000" pitchFamily="2" charset="0"/>
              </a:rPr>
              <a:t>Hauteur de porte :                        </a:t>
            </a:r>
            <a:endParaRPr lang="fr-FR" sz="1800" dirty="0">
              <a:latin typeface="Handlee" panose="02000000000000000000" pitchFamily="2" charset="0"/>
              <a:cs typeface="Arial" charset="0"/>
            </a:endParaRPr>
          </a:p>
        </p:txBody>
      </p:sp>
      <p:graphicFrame>
        <p:nvGraphicFramePr>
          <p:cNvPr id="17" name="Objet 16"/>
          <p:cNvGraphicFramePr>
            <a:graphicFrameLocks noChangeAspect="1"/>
          </p:cNvGraphicFramePr>
          <p:nvPr>
            <p:extLst>
              <p:ext uri="{D42A27DB-BD31-4B8C-83A1-F6EECF244321}">
                <p14:modId xmlns:p14="http://schemas.microsoft.com/office/powerpoint/2010/main" val="185624983"/>
              </p:ext>
            </p:extLst>
          </p:nvPr>
        </p:nvGraphicFramePr>
        <p:xfrm>
          <a:off x="5251450" y="6067425"/>
          <a:ext cx="2541588" cy="677863"/>
        </p:xfrm>
        <a:graphic>
          <a:graphicData uri="http://schemas.openxmlformats.org/presentationml/2006/ole">
            <mc:AlternateContent xmlns:mc="http://schemas.openxmlformats.org/markup-compatibility/2006">
              <mc:Choice xmlns:v="urn:schemas-microsoft-com:vml" Requires="v">
                <p:oleObj name="Équation" r:id="rId7" imgW="1904760" imgH="507960" progId="Equation.3">
                  <p:embed/>
                </p:oleObj>
              </mc:Choice>
              <mc:Fallback>
                <p:oleObj name="Équation" r:id="rId7" imgW="1904760" imgH="507960" progId="Equation.3">
                  <p:embed/>
                  <p:pic>
                    <p:nvPicPr>
                      <p:cNvPr id="17" name="Objet 16"/>
                      <p:cNvPicPr>
                        <a:picLocks noChangeAspect="1" noChangeArrowheads="1"/>
                      </p:cNvPicPr>
                      <p:nvPr/>
                    </p:nvPicPr>
                    <p:blipFill>
                      <a:blip r:embed="rId8"/>
                      <a:srcRect/>
                      <a:stretch>
                        <a:fillRect/>
                      </a:stretch>
                    </p:blipFill>
                    <p:spPr bwMode="auto">
                      <a:xfrm>
                        <a:off x="5251450" y="6067425"/>
                        <a:ext cx="2541588" cy="677863"/>
                      </a:xfrm>
                      <a:prstGeom prst="rect">
                        <a:avLst/>
                      </a:prstGeom>
                      <a:noFill/>
                      <a:ln>
                        <a:noFill/>
                      </a:ln>
                    </p:spPr>
                  </p:pic>
                </p:oleObj>
              </mc:Fallback>
            </mc:AlternateContent>
          </a:graphicData>
        </a:graphic>
      </p:graphicFrame>
      <p:sp>
        <p:nvSpPr>
          <p:cNvPr id="18" name="ZoneTexte 17"/>
          <p:cNvSpPr txBox="1"/>
          <p:nvPr/>
        </p:nvSpPr>
        <p:spPr>
          <a:xfrm>
            <a:off x="5192361" y="5654366"/>
            <a:ext cx="3198603" cy="369332"/>
          </a:xfrm>
          <a:prstGeom prst="rect">
            <a:avLst/>
          </a:prstGeom>
          <a:solidFill>
            <a:schemeClr val="bg1"/>
          </a:solidFill>
        </p:spPr>
        <p:txBody>
          <a:bodyPr wrap="square" rtlCol="0">
            <a:spAutoFit/>
          </a:bodyPr>
          <a:lstStyle/>
          <a:p>
            <a:r>
              <a:rPr lang="en-GB" dirty="0">
                <a:latin typeface="Handlee" panose="02000000000000000000" pitchFamily="2" charset="0"/>
                <a:cs typeface="Times New Roman" panose="02020603050405020304" pitchFamily="18" charset="0"/>
              </a:rPr>
              <a:t>u(s) = u(a²) = 2 a . u(a)</a:t>
            </a:r>
          </a:p>
        </p:txBody>
      </p:sp>
      <p:sp>
        <p:nvSpPr>
          <p:cNvPr id="19" name="Rectangle 15"/>
          <p:cNvSpPr>
            <a:spLocks noChangeArrowheads="1"/>
          </p:cNvSpPr>
          <p:nvPr/>
        </p:nvSpPr>
        <p:spPr bwMode="auto">
          <a:xfrm>
            <a:off x="633413" y="5697544"/>
            <a:ext cx="294022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fr-FR" dirty="0"/>
              <a:t> </a:t>
            </a:r>
            <a:r>
              <a:rPr kumimoji="1" lang="fr-FR" dirty="0">
                <a:latin typeface="Handlee" panose="02000000000000000000" pitchFamily="2" charset="0"/>
              </a:rPr>
              <a:t>Carré d’un paramètre : </a:t>
            </a:r>
            <a:r>
              <a:rPr lang="fr-FR" dirty="0">
                <a:latin typeface="Handlee" panose="02000000000000000000" pitchFamily="2" charset="0"/>
                <a:cs typeface="Times New Roman" panose="02020603050405020304" pitchFamily="18" charset="0"/>
              </a:rPr>
              <a:t>s = a²</a:t>
            </a:r>
            <a:endParaRPr lang="fr-FR" dirty="0">
              <a:latin typeface="Handlee" panose="02000000000000000000" pitchFamily="2" charset="0"/>
              <a:cs typeface="Times New Roman" panose="02020603050405020304" pitchFamily="18" charset="0"/>
              <a:sym typeface="Symbol" pitchFamily="18" charset="2"/>
            </a:endParaRPr>
          </a:p>
        </p:txBody>
      </p:sp>
      <p:sp>
        <p:nvSpPr>
          <p:cNvPr id="20" name="AutoShape 14"/>
          <p:cNvSpPr>
            <a:spLocks noChangeArrowheads="1"/>
          </p:cNvSpPr>
          <p:nvPr/>
        </p:nvSpPr>
        <p:spPr bwMode="auto">
          <a:xfrm rot="16200000">
            <a:off x="4442692" y="5353976"/>
            <a:ext cx="126086" cy="1069158"/>
          </a:xfrm>
          <a:prstGeom prst="downArrow">
            <a:avLst>
              <a:gd name="adj1" fmla="val 50000"/>
              <a:gd name="adj2" fmla="val 70412"/>
            </a:avLst>
          </a:prstGeom>
          <a:solidFill>
            <a:schemeClr val="bg1"/>
          </a:solidFill>
          <a:ln w="9525">
            <a:solidFill>
              <a:srgbClr val="1B376D"/>
            </a:solidFill>
            <a:miter lim="800000"/>
            <a:headEnd/>
            <a:tailEnd/>
          </a:ln>
        </p:spPr>
        <p:txBody>
          <a:bodyPr wrap="none" anchor="ctr"/>
          <a:lstStyle/>
          <a:p>
            <a:endParaRPr lang="en-US"/>
          </a:p>
        </p:txBody>
      </p:sp>
      <p:sp>
        <p:nvSpPr>
          <p:cNvPr id="21" name="AutoShape 14"/>
          <p:cNvSpPr>
            <a:spLocks noChangeArrowheads="1"/>
          </p:cNvSpPr>
          <p:nvPr/>
        </p:nvSpPr>
        <p:spPr bwMode="auto">
          <a:xfrm rot="16200000">
            <a:off x="4662123" y="6083780"/>
            <a:ext cx="127485" cy="628896"/>
          </a:xfrm>
          <a:prstGeom prst="downArrow">
            <a:avLst>
              <a:gd name="adj1" fmla="val 50000"/>
              <a:gd name="adj2" fmla="val 70412"/>
            </a:avLst>
          </a:prstGeom>
          <a:solidFill>
            <a:schemeClr val="bg1"/>
          </a:solidFill>
          <a:ln w="9525">
            <a:solidFill>
              <a:srgbClr val="1B376D"/>
            </a:solidFill>
            <a:miter lim="800000"/>
            <a:headEnd/>
            <a:tailEnd/>
          </a:ln>
        </p:spPr>
        <p:txBody>
          <a:bodyPr wrap="none" anchor="ctr"/>
          <a:lstStyle/>
          <a:p>
            <a:endParaRPr lang="en-US"/>
          </a:p>
        </p:txBody>
      </p:sp>
      <p:sp>
        <p:nvSpPr>
          <p:cNvPr id="22" name="Rectangle 20"/>
          <p:cNvSpPr>
            <a:spLocks noChangeArrowheads="1"/>
          </p:cNvSpPr>
          <p:nvPr/>
        </p:nvSpPr>
        <p:spPr bwMode="auto">
          <a:xfrm>
            <a:off x="433714" y="5300669"/>
            <a:ext cx="126989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fr-FR" sz="2000" dirty="0">
                <a:solidFill>
                  <a:srgbClr val="1B376D"/>
                </a:solidFill>
                <a:latin typeface="Handlee" panose="02000000000000000000" pitchFamily="2" charset="0"/>
              </a:rPr>
              <a:t> </a:t>
            </a:r>
            <a:r>
              <a:rPr kumimoji="1" lang="fr-FR" sz="2000" dirty="0">
                <a:latin typeface="Handlee" panose="02000000000000000000" pitchFamily="2" charset="0"/>
              </a:rPr>
              <a:t>Exemples </a:t>
            </a:r>
          </a:p>
        </p:txBody>
      </p:sp>
    </p:spTree>
    <p:extLst>
      <p:ext uri="{BB962C8B-B14F-4D97-AF65-F5344CB8AC3E}">
        <p14:creationId xmlns:p14="http://schemas.microsoft.com/office/powerpoint/2010/main" val="333207732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numéro de diapositive 5"/>
          <p:cNvSpPr>
            <a:spLocks noGrp="1"/>
          </p:cNvSpPr>
          <p:nvPr>
            <p:ph type="sldNum" sz="quarter" idx="12"/>
          </p:nvPr>
        </p:nvSpPr>
        <p:spPr/>
        <p:txBody>
          <a:bodyPr/>
          <a:lstStyle/>
          <a:p>
            <a:fld id="{7C59E55F-A350-4989-9404-8411324CBBDC}" type="slidenum">
              <a:rPr lang="fr-FR" smtClean="0"/>
              <a:pPr/>
              <a:t>44</a:t>
            </a:fld>
            <a:endParaRPr lang="fr-FR" dirty="0"/>
          </a:p>
        </p:txBody>
      </p:sp>
      <p:sp>
        <p:nvSpPr>
          <p:cNvPr id="10" name="Titre 5"/>
          <p:cNvSpPr txBox="1">
            <a:spLocks/>
          </p:cNvSpPr>
          <p:nvPr/>
        </p:nvSpPr>
        <p:spPr>
          <a:xfrm>
            <a:off x="397626" y="806211"/>
            <a:ext cx="10515600" cy="101948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chemeClr val="tx1"/>
                </a:solidFill>
                <a:latin typeface="Arial" panose="020B0604020202020204" pitchFamily="34" charset="0"/>
                <a:ea typeface="+mj-ea"/>
                <a:cs typeface="Arial" panose="020B0604020202020204" pitchFamily="34" charset="0"/>
              </a:defRPr>
            </a:lvl1pPr>
          </a:lstStyle>
          <a:p>
            <a:r>
              <a:rPr lang="fr-FR" dirty="0"/>
              <a:t>Identifier les sources d’incertitude</a:t>
            </a:r>
            <a:br>
              <a:rPr lang="fr-FR" dirty="0"/>
            </a:br>
            <a:r>
              <a:rPr lang="fr-FR" sz="2400" dirty="0">
                <a:solidFill>
                  <a:srgbClr val="FF2D80"/>
                </a:solidFill>
                <a:sym typeface="Wingdings" pitchFamily="2" charset="2"/>
              </a:rPr>
              <a:t>Méthode des 5M</a:t>
            </a:r>
            <a:endParaRPr lang="en-US" dirty="0"/>
          </a:p>
        </p:txBody>
      </p:sp>
      <p:sp>
        <p:nvSpPr>
          <p:cNvPr id="11" name="Rectangle 3" descr="Rectangle: Click to edit Master text styles&#10;Second level&#10;Third level&#10;Fourth level&#10;Fifth level"/>
          <p:cNvSpPr>
            <a:spLocks noChangeArrowheads="1"/>
          </p:cNvSpPr>
          <p:nvPr/>
        </p:nvSpPr>
        <p:spPr bwMode="auto">
          <a:xfrm>
            <a:off x="696297" y="1870962"/>
            <a:ext cx="10951912" cy="77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lnSpc>
                <a:spcPct val="90000"/>
              </a:lnSpc>
              <a:spcBef>
                <a:spcPct val="20000"/>
              </a:spcBef>
              <a:buSzPct val="70000"/>
            </a:pPr>
            <a:r>
              <a:rPr lang="fr-FR" sz="2000" dirty="0">
                <a:latin typeface="Arial" charset="0"/>
              </a:rPr>
              <a:t>Les </a:t>
            </a:r>
            <a:r>
              <a:rPr lang="fr-FR" sz="2000" dirty="0">
                <a:solidFill>
                  <a:srgbClr val="FF2D80"/>
                </a:solidFill>
                <a:latin typeface="Arial" charset="0"/>
              </a:rPr>
              <a:t>sources d’incertitudes</a:t>
            </a:r>
            <a:r>
              <a:rPr lang="fr-FR" sz="2000" dirty="0">
                <a:solidFill>
                  <a:schemeClr val="tx2"/>
                </a:solidFill>
                <a:latin typeface="Arial" charset="0"/>
              </a:rPr>
              <a:t> </a:t>
            </a:r>
            <a:r>
              <a:rPr lang="fr-FR" sz="2000" dirty="0">
                <a:latin typeface="Arial" charset="0"/>
              </a:rPr>
              <a:t>sur un paramètre sont les éléments qui apportent un doute sur la valeur du </a:t>
            </a:r>
            <a:r>
              <a:rPr lang="fr-FR" sz="2000" dirty="0" err="1">
                <a:latin typeface="Arial" charset="0"/>
              </a:rPr>
              <a:t>mesurande</a:t>
            </a:r>
            <a:r>
              <a:rPr lang="fr-FR" sz="2000" dirty="0">
                <a:latin typeface="Arial" charset="0"/>
              </a:rPr>
              <a:t> de ce paramètre. </a:t>
            </a:r>
          </a:p>
          <a:p>
            <a:pPr marL="342900" indent="-342900" eaLnBrk="0" hangingPunct="0">
              <a:lnSpc>
                <a:spcPct val="90000"/>
              </a:lnSpc>
              <a:spcBef>
                <a:spcPct val="20000"/>
              </a:spcBef>
              <a:buSzPct val="70000"/>
              <a:buFont typeface="Monotype Sorts" pitchFamily="2" charset="2"/>
              <a:buChar char="n"/>
            </a:pPr>
            <a:endParaRPr kumimoji="1" lang="fr-FR" sz="2400" dirty="0">
              <a:latin typeface="Arial" charset="0"/>
              <a:cs typeface="Times New Roman" pitchFamily="18" charset="0"/>
            </a:endParaRPr>
          </a:p>
        </p:txBody>
      </p:sp>
      <p:pic>
        <p:nvPicPr>
          <p:cNvPr id="24" name="Picture 13"/>
          <p:cNvPicPr>
            <a:picLocks noChangeAspect="1" noChangeArrowheads="1"/>
          </p:cNvPicPr>
          <p:nvPr/>
        </p:nvPicPr>
        <p:blipFill>
          <a:blip r:embed="rId3">
            <a:extLst>
              <a:ext uri="{28A0092B-C50C-407E-A947-70E740481C1C}">
                <a14:useLocalDpi xmlns:a14="http://schemas.microsoft.com/office/drawing/2010/main" val="0"/>
              </a:ext>
            </a:extLst>
          </a:blip>
          <a:srcRect l="32828" t="39008" r="21617" b="37189"/>
          <a:stretch>
            <a:fillRect/>
          </a:stretch>
        </p:blipFill>
        <p:spPr bwMode="auto">
          <a:xfrm>
            <a:off x="7602359" y="5038725"/>
            <a:ext cx="4198249" cy="13251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 name="Image 24"/>
          <p:cNvPicPr>
            <a:picLocks noChangeAspect="1"/>
          </p:cNvPicPr>
          <p:nvPr/>
        </p:nvPicPr>
        <p:blipFill rotWithShape="1">
          <a:blip r:embed="rId4"/>
          <a:srcRect l="1190" t="1407" r="1915" b="2877"/>
          <a:stretch/>
        </p:blipFill>
        <p:spPr>
          <a:xfrm>
            <a:off x="1314822" y="2647237"/>
            <a:ext cx="6027272" cy="4124814"/>
          </a:xfrm>
          <a:prstGeom prst="rect">
            <a:avLst/>
          </a:prstGeom>
        </p:spPr>
      </p:pic>
    </p:spTree>
    <p:extLst>
      <p:ext uri="{BB962C8B-B14F-4D97-AF65-F5344CB8AC3E}">
        <p14:creationId xmlns:p14="http://schemas.microsoft.com/office/powerpoint/2010/main" val="360427405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numéro de diapositive 5"/>
          <p:cNvSpPr>
            <a:spLocks noGrp="1"/>
          </p:cNvSpPr>
          <p:nvPr>
            <p:ph type="sldNum" sz="quarter" idx="12"/>
          </p:nvPr>
        </p:nvSpPr>
        <p:spPr/>
        <p:txBody>
          <a:bodyPr/>
          <a:lstStyle/>
          <a:p>
            <a:fld id="{7C59E55F-A350-4989-9404-8411324CBBDC}" type="slidenum">
              <a:rPr lang="fr-FR" smtClean="0"/>
              <a:pPr/>
              <a:t>45</a:t>
            </a:fld>
            <a:endParaRPr lang="fr-FR" dirty="0"/>
          </a:p>
        </p:txBody>
      </p:sp>
      <p:sp>
        <p:nvSpPr>
          <p:cNvPr id="10" name="Titre 5"/>
          <p:cNvSpPr txBox="1">
            <a:spLocks/>
          </p:cNvSpPr>
          <p:nvPr/>
        </p:nvSpPr>
        <p:spPr>
          <a:xfrm>
            <a:off x="397626" y="806211"/>
            <a:ext cx="10515600" cy="101948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chemeClr val="tx1"/>
                </a:solidFill>
                <a:latin typeface="Arial" panose="020B0604020202020204" pitchFamily="34" charset="0"/>
                <a:ea typeface="+mj-ea"/>
                <a:cs typeface="Arial" panose="020B0604020202020204" pitchFamily="34" charset="0"/>
              </a:defRPr>
            </a:lvl1pPr>
          </a:lstStyle>
          <a:p>
            <a:r>
              <a:rPr lang="fr-FR" dirty="0"/>
              <a:t>Identifier les sources d’incertitude</a:t>
            </a:r>
            <a:br>
              <a:rPr lang="fr-FR" dirty="0"/>
            </a:br>
            <a:r>
              <a:rPr lang="fr-FR" sz="2400" dirty="0">
                <a:solidFill>
                  <a:srgbClr val="FF2D80"/>
                </a:solidFill>
                <a:sym typeface="Wingdings" pitchFamily="2" charset="2"/>
              </a:rPr>
              <a:t>Exemple</a:t>
            </a:r>
            <a:endParaRPr lang="en-US" dirty="0"/>
          </a:p>
        </p:txBody>
      </p:sp>
      <p:graphicFrame>
        <p:nvGraphicFramePr>
          <p:cNvPr id="7" name="Tableau 6"/>
          <p:cNvGraphicFramePr>
            <a:graphicFrameLocks noGrp="1"/>
          </p:cNvGraphicFramePr>
          <p:nvPr>
            <p:extLst>
              <p:ext uri="{D42A27DB-BD31-4B8C-83A1-F6EECF244321}">
                <p14:modId xmlns:p14="http://schemas.microsoft.com/office/powerpoint/2010/main" val="1420699614"/>
              </p:ext>
            </p:extLst>
          </p:nvPr>
        </p:nvGraphicFramePr>
        <p:xfrm>
          <a:off x="679824" y="4046621"/>
          <a:ext cx="11032375" cy="2161440"/>
        </p:xfrm>
        <a:graphic>
          <a:graphicData uri="http://schemas.openxmlformats.org/drawingml/2006/table">
            <a:tbl>
              <a:tblPr>
                <a:tableStyleId>{5C22544A-7EE6-4342-B048-85BDC9FD1C3A}</a:tableStyleId>
              </a:tblPr>
              <a:tblGrid>
                <a:gridCol w="1040647">
                  <a:extLst>
                    <a:ext uri="{9D8B030D-6E8A-4147-A177-3AD203B41FA5}">
                      <a16:colId xmlns:a16="http://schemas.microsoft.com/office/drawing/2014/main" val="2218325570"/>
                    </a:ext>
                  </a:extLst>
                </a:gridCol>
                <a:gridCol w="542925">
                  <a:extLst>
                    <a:ext uri="{9D8B030D-6E8A-4147-A177-3AD203B41FA5}">
                      <a16:colId xmlns:a16="http://schemas.microsoft.com/office/drawing/2014/main" val="1076407858"/>
                    </a:ext>
                  </a:extLst>
                </a:gridCol>
                <a:gridCol w="1066800">
                  <a:extLst>
                    <a:ext uri="{9D8B030D-6E8A-4147-A177-3AD203B41FA5}">
                      <a16:colId xmlns:a16="http://schemas.microsoft.com/office/drawing/2014/main" val="1955285593"/>
                    </a:ext>
                  </a:extLst>
                </a:gridCol>
                <a:gridCol w="1714500">
                  <a:extLst>
                    <a:ext uri="{9D8B030D-6E8A-4147-A177-3AD203B41FA5}">
                      <a16:colId xmlns:a16="http://schemas.microsoft.com/office/drawing/2014/main" val="424790042"/>
                    </a:ext>
                  </a:extLst>
                </a:gridCol>
                <a:gridCol w="1352550">
                  <a:extLst>
                    <a:ext uri="{9D8B030D-6E8A-4147-A177-3AD203B41FA5}">
                      <a16:colId xmlns:a16="http://schemas.microsoft.com/office/drawing/2014/main" val="3506195830"/>
                    </a:ext>
                  </a:extLst>
                </a:gridCol>
                <a:gridCol w="1447800">
                  <a:extLst>
                    <a:ext uri="{9D8B030D-6E8A-4147-A177-3AD203B41FA5}">
                      <a16:colId xmlns:a16="http://schemas.microsoft.com/office/drawing/2014/main" val="2054837571"/>
                    </a:ext>
                  </a:extLst>
                </a:gridCol>
                <a:gridCol w="1295400">
                  <a:extLst>
                    <a:ext uri="{9D8B030D-6E8A-4147-A177-3AD203B41FA5}">
                      <a16:colId xmlns:a16="http://schemas.microsoft.com/office/drawing/2014/main" val="2603152422"/>
                    </a:ext>
                  </a:extLst>
                </a:gridCol>
                <a:gridCol w="1257300">
                  <a:extLst>
                    <a:ext uri="{9D8B030D-6E8A-4147-A177-3AD203B41FA5}">
                      <a16:colId xmlns:a16="http://schemas.microsoft.com/office/drawing/2014/main" val="2638823756"/>
                    </a:ext>
                  </a:extLst>
                </a:gridCol>
                <a:gridCol w="1314453">
                  <a:extLst>
                    <a:ext uri="{9D8B030D-6E8A-4147-A177-3AD203B41FA5}">
                      <a16:colId xmlns:a16="http://schemas.microsoft.com/office/drawing/2014/main" val="350687034"/>
                    </a:ext>
                  </a:extLst>
                </a:gridCol>
              </a:tblGrid>
              <a:tr h="851294">
                <a:tc>
                  <a:txBody>
                    <a:bodyPr/>
                    <a:lstStyle/>
                    <a:p>
                      <a:pPr algn="ctr">
                        <a:spcAft>
                          <a:spcPts val="0"/>
                        </a:spcAft>
                      </a:pPr>
                      <a:r>
                        <a:rPr lang="fr-FR" sz="1400" b="1" spc="-20" dirty="0">
                          <a:solidFill>
                            <a:schemeClr val="bg1"/>
                          </a:solidFill>
                          <a:effectLst/>
                        </a:rPr>
                        <a:t>paramètre x</a:t>
                      </a:r>
                      <a:endParaRPr lang="fr-FR" sz="105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2D80"/>
                    </a:solidFill>
                  </a:tcPr>
                </a:tc>
                <a:tc>
                  <a:txBody>
                    <a:bodyPr/>
                    <a:lstStyle/>
                    <a:p>
                      <a:pPr algn="ctr">
                        <a:spcAft>
                          <a:spcPts val="0"/>
                        </a:spcAft>
                      </a:pPr>
                      <a:r>
                        <a:rPr lang="fr-FR" sz="1400" b="1" dirty="0">
                          <a:solidFill>
                            <a:schemeClr val="bg1"/>
                          </a:solidFill>
                          <a:effectLst/>
                        </a:rPr>
                        <a:t>unité</a:t>
                      </a:r>
                      <a:endParaRPr lang="fr-FR" sz="105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2D80"/>
                    </a:solidFill>
                  </a:tcPr>
                </a:tc>
                <a:tc>
                  <a:txBody>
                    <a:bodyPr/>
                    <a:lstStyle/>
                    <a:p>
                      <a:pPr algn="ctr">
                        <a:lnSpc>
                          <a:spcPct val="120000"/>
                        </a:lnSpc>
                        <a:spcAft>
                          <a:spcPts val="0"/>
                        </a:spcAft>
                      </a:pPr>
                      <a:r>
                        <a:rPr lang="fr-FR" sz="1400" b="1" dirty="0">
                          <a:solidFill>
                            <a:schemeClr val="bg1"/>
                          </a:solidFill>
                          <a:effectLst/>
                        </a:rPr>
                        <a:t>valeur </a:t>
                      </a:r>
                      <a:br>
                        <a:rPr lang="fr-FR" sz="1400" b="1" dirty="0">
                          <a:solidFill>
                            <a:schemeClr val="bg1"/>
                          </a:solidFill>
                          <a:effectLst/>
                        </a:rPr>
                      </a:br>
                      <a:r>
                        <a:rPr lang="fr-FR" sz="1400" b="1" dirty="0">
                          <a:solidFill>
                            <a:schemeClr val="bg1"/>
                          </a:solidFill>
                          <a:effectLst/>
                        </a:rPr>
                        <a:t>moyenne</a:t>
                      </a:r>
                      <a:endParaRPr lang="fr-FR" sz="105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2D80"/>
                    </a:solidFill>
                  </a:tcPr>
                </a:tc>
                <a:tc>
                  <a:txBody>
                    <a:bodyPr/>
                    <a:lstStyle/>
                    <a:p>
                      <a:pPr marR="75565" algn="r">
                        <a:spcAft>
                          <a:spcPts val="0"/>
                        </a:spcAft>
                      </a:pPr>
                      <a:r>
                        <a:rPr lang="fr-FR" sz="1400" b="1" spc="20" dirty="0">
                          <a:solidFill>
                            <a:schemeClr val="bg1"/>
                          </a:solidFill>
                          <a:effectLst/>
                        </a:rPr>
                        <a:t>source d'incertitude</a:t>
                      </a:r>
                      <a:endParaRPr lang="fr-FR" sz="105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2D80"/>
                    </a:solidFill>
                  </a:tcPr>
                </a:tc>
                <a:tc>
                  <a:txBody>
                    <a:bodyPr/>
                    <a:lstStyle/>
                    <a:p>
                      <a:pPr algn="ctr">
                        <a:lnSpc>
                          <a:spcPct val="117000"/>
                        </a:lnSpc>
                        <a:spcBef>
                          <a:spcPts val="360"/>
                        </a:spcBef>
                        <a:spcAft>
                          <a:spcPts val="0"/>
                        </a:spcAft>
                      </a:pPr>
                      <a:r>
                        <a:rPr lang="fr-FR" sz="1400" b="1" dirty="0">
                          <a:solidFill>
                            <a:schemeClr val="bg1"/>
                          </a:solidFill>
                          <a:effectLst/>
                        </a:rPr>
                        <a:t>méthode </a:t>
                      </a:r>
                      <a:br>
                        <a:rPr lang="fr-FR" sz="1400" b="1" dirty="0">
                          <a:solidFill>
                            <a:schemeClr val="bg1"/>
                          </a:solidFill>
                          <a:effectLst/>
                        </a:rPr>
                      </a:br>
                      <a:r>
                        <a:rPr lang="fr-FR" sz="1400" b="1" dirty="0">
                          <a:solidFill>
                            <a:schemeClr val="bg1"/>
                          </a:solidFill>
                          <a:effectLst/>
                        </a:rPr>
                        <a:t>d'évaluation : </a:t>
                      </a:r>
                      <a:br>
                        <a:rPr lang="fr-FR" sz="1400" b="1" dirty="0">
                          <a:solidFill>
                            <a:schemeClr val="bg1"/>
                          </a:solidFill>
                          <a:effectLst/>
                        </a:rPr>
                      </a:br>
                      <a:r>
                        <a:rPr lang="fr-FR" sz="1400" b="1" dirty="0">
                          <a:solidFill>
                            <a:schemeClr val="bg1"/>
                          </a:solidFill>
                          <a:effectLst/>
                        </a:rPr>
                        <a:t>type A / type B</a:t>
                      </a:r>
                      <a:endParaRPr lang="fr-FR" sz="105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2D80"/>
                    </a:solidFill>
                  </a:tcPr>
                </a:tc>
                <a:tc>
                  <a:txBody>
                    <a:bodyPr/>
                    <a:lstStyle/>
                    <a:p>
                      <a:pPr algn="ctr">
                        <a:lnSpc>
                          <a:spcPct val="123000"/>
                        </a:lnSpc>
                        <a:spcAft>
                          <a:spcPts val="0"/>
                        </a:spcAft>
                      </a:pPr>
                      <a:r>
                        <a:rPr lang="fr-FR" sz="1400" b="1" i="1" dirty="0">
                          <a:solidFill>
                            <a:schemeClr val="bg1"/>
                          </a:solidFill>
                          <a:effectLst/>
                        </a:rPr>
                        <a:t>s</a:t>
                      </a:r>
                      <a:r>
                        <a:rPr lang="fr-FR" sz="1400" b="1" spc="-30" dirty="0">
                          <a:solidFill>
                            <a:schemeClr val="bg1"/>
                          </a:solidFill>
                          <a:effectLst/>
                        </a:rPr>
                        <a:t> OU valeur </a:t>
                      </a:r>
                      <a:br>
                        <a:rPr lang="fr-FR" sz="1400" b="1" spc="-30" dirty="0">
                          <a:solidFill>
                            <a:schemeClr val="bg1"/>
                          </a:solidFill>
                          <a:effectLst/>
                        </a:rPr>
                      </a:br>
                      <a:r>
                        <a:rPr lang="fr-FR" sz="1400" b="1" dirty="0">
                          <a:solidFill>
                            <a:schemeClr val="bg1"/>
                          </a:solidFill>
                          <a:effectLst/>
                        </a:rPr>
                        <a:t>de la demi- </a:t>
                      </a:r>
                      <a:br>
                        <a:rPr lang="fr-FR" sz="1400" b="1" dirty="0">
                          <a:solidFill>
                            <a:schemeClr val="bg1"/>
                          </a:solidFill>
                          <a:effectLst/>
                        </a:rPr>
                      </a:br>
                      <a:r>
                        <a:rPr lang="fr-FR" sz="1400" b="1" dirty="0">
                          <a:solidFill>
                            <a:schemeClr val="bg1"/>
                          </a:solidFill>
                          <a:effectLst/>
                        </a:rPr>
                        <a:t>étendue </a:t>
                      </a:r>
                      <a:r>
                        <a:rPr lang="fr-FR" sz="1100" b="1" dirty="0">
                          <a:solidFill>
                            <a:schemeClr val="bg1"/>
                          </a:solidFill>
                          <a:effectLst/>
                        </a:rPr>
                        <a:t>a</a:t>
                      </a:r>
                      <a:endParaRPr lang="fr-FR" sz="105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2D80"/>
                    </a:solidFill>
                  </a:tcPr>
                </a:tc>
                <a:tc>
                  <a:txBody>
                    <a:bodyPr/>
                    <a:lstStyle/>
                    <a:p>
                      <a:pPr algn="ctr">
                        <a:lnSpc>
                          <a:spcPct val="118000"/>
                        </a:lnSpc>
                        <a:spcBef>
                          <a:spcPts val="360"/>
                        </a:spcBef>
                        <a:spcAft>
                          <a:spcPts val="0"/>
                        </a:spcAft>
                      </a:pPr>
                      <a:r>
                        <a:rPr lang="fr-FR" sz="1400" b="1" dirty="0">
                          <a:solidFill>
                            <a:schemeClr val="bg1"/>
                          </a:solidFill>
                          <a:effectLst/>
                        </a:rPr>
                        <a:t>loi choisie : </a:t>
                      </a:r>
                      <a:br>
                        <a:rPr lang="fr-FR" sz="1400" b="1" dirty="0">
                          <a:solidFill>
                            <a:schemeClr val="bg1"/>
                          </a:solidFill>
                          <a:effectLst/>
                        </a:rPr>
                      </a:br>
                      <a:r>
                        <a:rPr lang="fr-FR" sz="1400" b="1" dirty="0">
                          <a:solidFill>
                            <a:schemeClr val="bg1"/>
                          </a:solidFill>
                          <a:effectLst/>
                        </a:rPr>
                        <a:t>normale, </a:t>
                      </a:r>
                      <a:br>
                        <a:rPr lang="fr-FR" sz="1400" b="1" dirty="0">
                          <a:solidFill>
                            <a:schemeClr val="bg1"/>
                          </a:solidFill>
                          <a:effectLst/>
                        </a:rPr>
                      </a:br>
                      <a:r>
                        <a:rPr lang="fr-FR" sz="1400" b="1" dirty="0">
                          <a:solidFill>
                            <a:schemeClr val="bg1"/>
                          </a:solidFill>
                          <a:effectLst/>
                        </a:rPr>
                        <a:t>uniforme, ...?</a:t>
                      </a:r>
                      <a:endParaRPr lang="fr-FR" sz="105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2D80"/>
                    </a:solidFill>
                  </a:tcPr>
                </a:tc>
                <a:tc>
                  <a:txBody>
                    <a:bodyPr/>
                    <a:lstStyle/>
                    <a:p>
                      <a:pPr marR="514350" algn="ctr">
                        <a:spcAft>
                          <a:spcPts val="0"/>
                        </a:spcAft>
                        <a:tabLst>
                          <a:tab pos="2070100" algn="r"/>
                        </a:tabLst>
                      </a:pPr>
                      <a:r>
                        <a:rPr lang="fr-FR" sz="1400" b="1" i="1" spc="-20" dirty="0">
                          <a:solidFill>
                            <a:schemeClr val="bg1"/>
                          </a:solidFill>
                          <a:effectLst/>
                          <a:latin typeface="Times New Roman" panose="02020603050405020304" pitchFamily="18" charset="0"/>
                          <a:cs typeface="Times New Roman" panose="02020603050405020304" pitchFamily="18" charset="0"/>
                        </a:rPr>
                        <a:t>u(x)</a:t>
                      </a:r>
                      <a:endParaRPr lang="fr-FR" sz="1050" b="1" i="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2D80"/>
                    </a:solidFill>
                  </a:tcPr>
                </a:tc>
                <a:tc>
                  <a:txBody>
                    <a:bodyPr/>
                    <a:lstStyle/>
                    <a:p>
                      <a:pPr marL="0" marR="514350" algn="ctr" defTabSz="914400" rtl="0" eaLnBrk="1" latinLnBrk="0" hangingPunct="1">
                        <a:spcAft>
                          <a:spcPts val="0"/>
                        </a:spcAft>
                        <a:tabLst>
                          <a:tab pos="2070100" algn="r"/>
                        </a:tabLst>
                      </a:pPr>
                      <a:r>
                        <a:rPr lang="fr-FR" sz="1400" b="1" i="1" kern="1200" spc="-20" dirty="0">
                          <a:solidFill>
                            <a:schemeClr val="bg1"/>
                          </a:solidFill>
                          <a:effectLst/>
                          <a:latin typeface="Times New Roman" panose="02020603050405020304" pitchFamily="18" charset="0"/>
                          <a:ea typeface="+mn-ea"/>
                          <a:cs typeface="Times New Roman" panose="02020603050405020304" pitchFamily="18" charset="0"/>
                        </a:rPr>
                        <a:t>u²(x)</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2D80"/>
                    </a:solidFill>
                  </a:tcPr>
                </a:tc>
                <a:extLst>
                  <a:ext uri="{0D108BD9-81ED-4DB2-BD59-A6C34878D82A}">
                    <a16:rowId xmlns:a16="http://schemas.microsoft.com/office/drawing/2014/main" val="2960339538"/>
                  </a:ext>
                </a:extLst>
              </a:tr>
              <a:tr h="315418">
                <a:tc rowSpan="4">
                  <a:txBody>
                    <a:bodyPr/>
                    <a:lstStyle/>
                    <a:p>
                      <a:pPr algn="ctr">
                        <a:spcBef>
                          <a:spcPts val="3240"/>
                        </a:spcBef>
                        <a:spcAft>
                          <a:spcPts val="0"/>
                        </a:spcAft>
                      </a:pPr>
                      <a:r>
                        <a:rPr lang="fr-FR" sz="1600" spc="-20" dirty="0">
                          <a:effectLst/>
                        </a:rPr>
                        <a:t>longueur L</a:t>
                      </a:r>
                      <a:endParaRPr lang="fr-FR"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rowSpan="4">
                  <a:txBody>
                    <a:bodyPr/>
                    <a:lstStyle/>
                    <a:p>
                      <a:pPr marR="229870" algn="r">
                        <a:spcBef>
                          <a:spcPts val="3240"/>
                        </a:spcBef>
                        <a:spcAft>
                          <a:spcPts val="0"/>
                        </a:spcAft>
                      </a:pPr>
                      <a:r>
                        <a:rPr lang="fr-FR" sz="1600" dirty="0">
                          <a:effectLst/>
                        </a:rPr>
                        <a:t>m</a:t>
                      </a:r>
                      <a:endParaRPr lang="fr-FR"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R="39370" algn="r">
                        <a:spcAft>
                          <a:spcPts val="0"/>
                        </a:spcAft>
                      </a:pPr>
                      <a:r>
                        <a:rPr lang="fr-FR" sz="1600" dirty="0">
                          <a:effectLst/>
                        </a:rPr>
                        <a:t>1,32514</a:t>
                      </a:r>
                      <a:endParaRPr lang="fr-FR"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43180">
                        <a:spcAft>
                          <a:spcPts val="0"/>
                        </a:spcAft>
                      </a:pPr>
                      <a:r>
                        <a:rPr lang="fr-FR" sz="1600" spc="-40" dirty="0">
                          <a:effectLst/>
                        </a:rPr>
                        <a:t>répétabilité</a:t>
                      </a:r>
                      <a:endParaRPr lang="fr-FR"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R="589915" algn="r">
                        <a:spcAft>
                          <a:spcPts val="0"/>
                        </a:spcAft>
                      </a:pPr>
                      <a:r>
                        <a:rPr lang="fr-FR" sz="1600" dirty="0">
                          <a:effectLst/>
                        </a:rPr>
                        <a:t>A</a:t>
                      </a:r>
                      <a:endParaRPr lang="fr-FR"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Aft>
                          <a:spcPts val="0"/>
                        </a:spcAft>
                        <a:tabLst>
                          <a:tab pos="330200" algn="dec"/>
                        </a:tabLst>
                      </a:pPr>
                      <a:r>
                        <a:rPr lang="fr-FR" sz="1600" dirty="0">
                          <a:effectLst/>
                        </a:rPr>
                        <a:t>9,4257E-03</a:t>
                      </a:r>
                      <a:endParaRPr lang="fr-FR"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Aft>
                          <a:spcPts val="0"/>
                        </a:spcAft>
                      </a:pPr>
                      <a:endParaRPr lang="fr-FR"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213995">
                        <a:spcAft>
                          <a:spcPts val="0"/>
                        </a:spcAft>
                        <a:tabLst>
                          <a:tab pos="2539365" algn="r"/>
                        </a:tabLst>
                      </a:pPr>
                      <a:r>
                        <a:rPr lang="fr-FR" sz="1600" dirty="0">
                          <a:effectLst/>
                        </a:rPr>
                        <a:t>2,9807E-03</a:t>
                      </a:r>
                      <a:endParaRPr lang="fr-FR"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213995">
                        <a:spcAft>
                          <a:spcPts val="0"/>
                        </a:spcAft>
                        <a:tabLst>
                          <a:tab pos="2539365" algn="r"/>
                        </a:tabLst>
                      </a:pPr>
                      <a:r>
                        <a:rPr lang="fr-FR" sz="1600" spc="-50" dirty="0">
                          <a:effectLst/>
                        </a:rPr>
                        <a:t>8,8844E-06</a:t>
                      </a:r>
                      <a:endParaRPr lang="fr-FR"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686206691"/>
                  </a:ext>
                </a:extLst>
              </a:tr>
              <a:tr h="318738">
                <a:tc vMerge="1">
                  <a:txBody>
                    <a:bodyPr/>
                    <a:lstStyle/>
                    <a:p>
                      <a:endParaRPr lang="fr-FR"/>
                    </a:p>
                  </a:txBody>
                  <a:tcPr/>
                </a:tc>
                <a:tc vMerge="1">
                  <a:txBody>
                    <a:bodyPr/>
                    <a:lstStyle/>
                    <a:p>
                      <a:endParaRPr lang="fr-FR"/>
                    </a:p>
                  </a:txBody>
                  <a:tcPr/>
                </a:tc>
                <a:tc>
                  <a:txBody>
                    <a:bodyPr/>
                    <a:lstStyle/>
                    <a:p>
                      <a:pPr>
                        <a:spcAft>
                          <a:spcPts val="0"/>
                        </a:spcAft>
                      </a:pPr>
                      <a:r>
                        <a:rPr lang="en-US" sz="1000" dirty="0">
                          <a:effectLst/>
                        </a:rPr>
                        <a:t> </a:t>
                      </a:r>
                      <a:endParaRPr lang="fr-FR"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43180">
                        <a:spcAft>
                          <a:spcPts val="0"/>
                        </a:spcAft>
                      </a:pPr>
                      <a:r>
                        <a:rPr lang="fr-FR" sz="1600" spc="-50" dirty="0" err="1">
                          <a:effectLst/>
                        </a:rPr>
                        <a:t>aff.</a:t>
                      </a:r>
                      <a:r>
                        <a:rPr lang="fr-FR" sz="1600" spc="-50" dirty="0">
                          <a:effectLst/>
                        </a:rPr>
                        <a:t> numérique</a:t>
                      </a:r>
                      <a:endParaRPr lang="fr-FR"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R="589915" algn="r">
                        <a:spcAft>
                          <a:spcPts val="0"/>
                        </a:spcAft>
                      </a:pPr>
                      <a:r>
                        <a:rPr lang="fr-FR" sz="1600" dirty="0">
                          <a:effectLst/>
                        </a:rPr>
                        <a:t>B</a:t>
                      </a:r>
                      <a:endParaRPr lang="fr-FR"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Aft>
                          <a:spcPts val="0"/>
                        </a:spcAft>
                        <a:tabLst>
                          <a:tab pos="330200" algn="dec"/>
                        </a:tabLst>
                      </a:pPr>
                      <a:r>
                        <a:rPr lang="fr-FR" sz="1600" dirty="0">
                          <a:effectLst/>
                        </a:rPr>
                        <a:t>5,0000E-03</a:t>
                      </a:r>
                      <a:endParaRPr lang="fr-FR"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R="228600" algn="r">
                        <a:spcAft>
                          <a:spcPts val="0"/>
                        </a:spcAft>
                      </a:pPr>
                      <a:r>
                        <a:rPr lang="fr-FR" sz="1600" dirty="0">
                          <a:effectLst/>
                        </a:rPr>
                        <a:t>uniforme</a:t>
                      </a:r>
                      <a:endParaRPr lang="fr-FR"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213995">
                        <a:spcAft>
                          <a:spcPts val="0"/>
                        </a:spcAft>
                        <a:tabLst>
                          <a:tab pos="2557780" algn="r"/>
                        </a:tabLst>
                      </a:pPr>
                      <a:r>
                        <a:rPr lang="fr-FR" sz="1600" dirty="0">
                          <a:effectLst/>
                        </a:rPr>
                        <a:t>2,8868E-03</a:t>
                      </a:r>
                      <a:endParaRPr lang="fr-FR"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213995">
                        <a:spcAft>
                          <a:spcPts val="0"/>
                        </a:spcAft>
                        <a:tabLst>
                          <a:tab pos="2557780" algn="r"/>
                        </a:tabLst>
                      </a:pPr>
                      <a:r>
                        <a:rPr lang="fr-FR" sz="1600" dirty="0">
                          <a:effectLst/>
                        </a:rPr>
                        <a:t>8,3333E-06</a:t>
                      </a:r>
                      <a:endParaRPr lang="fr-FR"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15682143"/>
                  </a:ext>
                </a:extLst>
              </a:tr>
              <a:tr h="312098">
                <a:tc vMerge="1">
                  <a:txBody>
                    <a:bodyPr/>
                    <a:lstStyle/>
                    <a:p>
                      <a:endParaRPr lang="fr-FR"/>
                    </a:p>
                  </a:txBody>
                  <a:tcPr/>
                </a:tc>
                <a:tc vMerge="1">
                  <a:txBody>
                    <a:bodyPr/>
                    <a:lstStyle/>
                    <a:p>
                      <a:endParaRPr lang="fr-FR"/>
                    </a:p>
                  </a:txBody>
                  <a:tcPr/>
                </a:tc>
                <a:tc>
                  <a:txBody>
                    <a:bodyPr/>
                    <a:lstStyle/>
                    <a:p>
                      <a:pPr>
                        <a:spcAft>
                          <a:spcPts val="0"/>
                        </a:spcAft>
                      </a:pPr>
                      <a:r>
                        <a:rPr lang="en-US" sz="1000" dirty="0">
                          <a:effectLst/>
                        </a:rPr>
                        <a:t> </a:t>
                      </a:r>
                      <a:endParaRPr lang="fr-FR"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43180">
                        <a:spcAft>
                          <a:spcPts val="0"/>
                        </a:spcAft>
                      </a:pPr>
                      <a:r>
                        <a:rPr lang="fr-FR" sz="1600" spc="-30" dirty="0">
                          <a:effectLst/>
                        </a:rPr>
                        <a:t>précision capteur</a:t>
                      </a:r>
                      <a:endParaRPr lang="fr-FR"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R="589915" algn="r">
                        <a:spcAft>
                          <a:spcPts val="0"/>
                        </a:spcAft>
                      </a:pPr>
                      <a:r>
                        <a:rPr lang="fr-FR" sz="1600" dirty="0">
                          <a:effectLst/>
                        </a:rPr>
                        <a:t>B</a:t>
                      </a:r>
                      <a:endParaRPr lang="fr-FR"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Aft>
                          <a:spcPts val="0"/>
                        </a:spcAft>
                        <a:tabLst>
                          <a:tab pos="330200" algn="dec"/>
                        </a:tabLst>
                      </a:pPr>
                      <a:r>
                        <a:rPr lang="fr-FR" sz="1600" dirty="0">
                          <a:effectLst/>
                        </a:rPr>
                        <a:t>2,5000E-03</a:t>
                      </a:r>
                      <a:endParaRPr lang="fr-FR"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R="228600" algn="r">
                        <a:spcAft>
                          <a:spcPts val="0"/>
                        </a:spcAft>
                      </a:pPr>
                      <a:r>
                        <a:rPr lang="fr-FR" sz="1600" dirty="0">
                          <a:effectLst/>
                        </a:rPr>
                        <a:t>normale</a:t>
                      </a:r>
                      <a:endParaRPr lang="fr-FR"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213995">
                        <a:spcAft>
                          <a:spcPts val="0"/>
                        </a:spcAft>
                        <a:tabLst>
                          <a:tab pos="2566670" algn="r"/>
                        </a:tabLst>
                      </a:pPr>
                      <a:r>
                        <a:rPr lang="fr-FR" sz="1600" dirty="0">
                          <a:effectLst/>
                        </a:rPr>
                        <a:t>8,3333E-04</a:t>
                      </a:r>
                      <a:endParaRPr lang="fr-FR"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213995">
                        <a:spcAft>
                          <a:spcPts val="0"/>
                        </a:spcAft>
                        <a:tabLst>
                          <a:tab pos="2566670" algn="r"/>
                        </a:tabLst>
                      </a:pPr>
                      <a:r>
                        <a:rPr lang="fr-FR" sz="1600" dirty="0">
                          <a:effectLst/>
                        </a:rPr>
                        <a:t>6,9444E-07</a:t>
                      </a:r>
                      <a:endParaRPr lang="fr-FR"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3199289"/>
                  </a:ext>
                </a:extLst>
              </a:tr>
              <a:tr h="363892">
                <a:tc vMerge="1">
                  <a:txBody>
                    <a:bodyPr/>
                    <a:lstStyle/>
                    <a:p>
                      <a:endParaRPr lang="fr-FR"/>
                    </a:p>
                  </a:txBody>
                  <a:tcPr/>
                </a:tc>
                <a:tc vMerge="1">
                  <a:txBody>
                    <a:bodyPr/>
                    <a:lstStyle/>
                    <a:p>
                      <a:endParaRPr lang="fr-FR"/>
                    </a:p>
                  </a:txBody>
                  <a:tcPr/>
                </a:tc>
                <a:tc>
                  <a:txBody>
                    <a:bodyPr/>
                    <a:lstStyle/>
                    <a:p>
                      <a:pPr marR="39370" algn="r">
                        <a:spcAft>
                          <a:spcPts val="0"/>
                        </a:spcAft>
                      </a:pPr>
                      <a:r>
                        <a:rPr lang="fr-FR" sz="1600" dirty="0">
                          <a:effectLst/>
                        </a:rPr>
                        <a:t>1,32514</a:t>
                      </a:r>
                      <a:endParaRPr lang="fr-FR"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R="75565" algn="r">
                        <a:spcAft>
                          <a:spcPts val="0"/>
                        </a:spcAft>
                      </a:pPr>
                      <a:r>
                        <a:rPr lang="fr-FR" sz="1600" dirty="0">
                          <a:effectLst/>
                        </a:rPr>
                        <a:t>totale</a:t>
                      </a:r>
                      <a:endParaRPr lang="fr-FR"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R="75565" algn="r">
                        <a:spcAft>
                          <a:spcPts val="0"/>
                        </a:spcAft>
                      </a:pPr>
                      <a:r>
                        <a:rPr lang="fr-FR" sz="1600" dirty="0">
                          <a:effectLst/>
                        </a:rPr>
                        <a:t>composition</a:t>
                      </a:r>
                      <a:endParaRPr lang="fr-FR"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Aft>
                          <a:spcPts val="0"/>
                        </a:spcAft>
                      </a:pPr>
                      <a:r>
                        <a:rPr lang="en-US" sz="1000" dirty="0">
                          <a:effectLst/>
                        </a:rPr>
                        <a:t> </a:t>
                      </a:r>
                      <a:endParaRPr lang="fr-FR"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spcAft>
                          <a:spcPts val="0"/>
                        </a:spcAft>
                      </a:pPr>
                      <a:r>
                        <a:rPr lang="en-US" sz="1000" dirty="0">
                          <a:effectLst/>
                        </a:rPr>
                        <a:t> </a:t>
                      </a:r>
                      <a:endParaRPr lang="fr-FR"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213995">
                        <a:spcAft>
                          <a:spcPts val="0"/>
                        </a:spcAft>
                        <a:tabLst>
                          <a:tab pos="2630805" algn="r"/>
                        </a:tabLst>
                      </a:pPr>
                      <a:r>
                        <a:rPr lang="fr-FR" sz="1600" dirty="0">
                          <a:effectLst/>
                        </a:rPr>
                        <a:t>4,2323E-03</a:t>
                      </a:r>
                      <a:endParaRPr lang="fr-FR"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213995">
                        <a:spcAft>
                          <a:spcPts val="0"/>
                        </a:spcAft>
                        <a:tabLst>
                          <a:tab pos="2630805" algn="r"/>
                        </a:tabLst>
                      </a:pPr>
                      <a:r>
                        <a:rPr lang="fr-FR" sz="1600" dirty="0">
                          <a:effectLst/>
                        </a:rPr>
                        <a:t>1,7912E-05</a:t>
                      </a:r>
                      <a:r>
                        <a:rPr lang="fr-FR" sz="1600" baseline="30000" dirty="0">
                          <a:effectLst/>
                        </a:rPr>
                        <a:t>1</a:t>
                      </a:r>
                      <a:endParaRPr lang="fr-FR"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415344522"/>
                  </a:ext>
                </a:extLst>
              </a:tr>
            </a:tbl>
          </a:graphicData>
        </a:graphic>
      </p:graphicFrame>
      <p:sp>
        <p:nvSpPr>
          <p:cNvPr id="9" name="ZoneTexte 8"/>
          <p:cNvSpPr txBox="1"/>
          <p:nvPr/>
        </p:nvSpPr>
        <p:spPr>
          <a:xfrm>
            <a:off x="762000" y="2040961"/>
            <a:ext cx="10578927" cy="615553"/>
          </a:xfrm>
          <a:prstGeom prst="rect">
            <a:avLst/>
          </a:prstGeom>
          <a:solidFill>
            <a:schemeClr val="bg1"/>
          </a:solidFill>
        </p:spPr>
        <p:txBody>
          <a:bodyPr wrap="square" lIns="0" tIns="0" rIns="0" bIns="0" rtlCol="0">
            <a:spAutoFit/>
          </a:bodyPr>
          <a:lstStyle/>
          <a:p>
            <a:r>
              <a:rPr lang="fr-FR" sz="2000" dirty="0"/>
              <a:t>Mesure de la longueur L réalisée 10 fois dans des conditions de répétabilité avec un capteur à affichage numérique de type X,XXX et de précision 0,005 m (donnée fiche technique)</a:t>
            </a:r>
            <a:endParaRPr lang="fr-FR" sz="2400" dirty="0"/>
          </a:p>
        </p:txBody>
      </p:sp>
      <p:sp>
        <p:nvSpPr>
          <p:cNvPr id="11" name="ZoneTexte 10"/>
          <p:cNvSpPr txBox="1"/>
          <p:nvPr/>
        </p:nvSpPr>
        <p:spPr>
          <a:xfrm>
            <a:off x="771525" y="2966847"/>
            <a:ext cx="10848975" cy="769441"/>
          </a:xfrm>
          <a:prstGeom prst="rect">
            <a:avLst/>
          </a:prstGeom>
          <a:solidFill>
            <a:schemeClr val="bg1"/>
          </a:solidFill>
        </p:spPr>
        <p:txBody>
          <a:bodyPr wrap="square" lIns="0" tIns="0" rIns="0" bIns="0" rtlCol="0">
            <a:spAutoFit/>
          </a:bodyPr>
          <a:lstStyle/>
          <a:p>
            <a:r>
              <a:rPr lang="fr-FR" sz="2000" dirty="0"/>
              <a:t>Le </a:t>
            </a:r>
            <a:r>
              <a:rPr lang="fr-FR" sz="2000" dirty="0" err="1"/>
              <a:t>mesurande</a:t>
            </a:r>
            <a:r>
              <a:rPr lang="fr-FR" sz="2000" dirty="0"/>
              <a:t> x admet 3 sources d'incertitude dues à : (1) la répétabilité, (2) l'affichage, (3) la précision,</a:t>
            </a:r>
          </a:p>
          <a:p>
            <a:pPr>
              <a:lnSpc>
                <a:spcPct val="150000"/>
              </a:lnSpc>
            </a:pPr>
            <a:r>
              <a:rPr lang="fr-FR" sz="2000" dirty="0"/>
              <a:t>alors          </a:t>
            </a:r>
            <a:r>
              <a:rPr lang="en-US" sz="2000" dirty="0">
                <a:latin typeface="Arial Narrow" pitchFamily="34" charset="0"/>
              </a:rPr>
              <a:t>u²(x) = u²</a:t>
            </a:r>
            <a:r>
              <a:rPr lang="en-US" sz="2000" baseline="-25000" dirty="0">
                <a:latin typeface="Arial Narrow" pitchFamily="34" charset="0"/>
              </a:rPr>
              <a:t>répétabilité</a:t>
            </a:r>
            <a:r>
              <a:rPr lang="en-US" sz="2000" dirty="0">
                <a:latin typeface="Arial Narrow" pitchFamily="34" charset="0"/>
              </a:rPr>
              <a:t>(x)  + u²</a:t>
            </a:r>
            <a:r>
              <a:rPr lang="en-US" sz="2000" baseline="-25000" dirty="0">
                <a:latin typeface="Arial Narrow" pitchFamily="34" charset="0"/>
              </a:rPr>
              <a:t>affichage</a:t>
            </a:r>
            <a:r>
              <a:rPr lang="en-US" sz="2000" dirty="0">
                <a:latin typeface="Arial Narrow" pitchFamily="34" charset="0"/>
              </a:rPr>
              <a:t>(x)  + u²</a:t>
            </a:r>
            <a:r>
              <a:rPr lang="en-US" sz="2000" baseline="-25000" dirty="0">
                <a:latin typeface="Arial Narrow" pitchFamily="34" charset="0"/>
              </a:rPr>
              <a:t>précision</a:t>
            </a:r>
            <a:r>
              <a:rPr lang="en-US" sz="2000" dirty="0">
                <a:latin typeface="Arial Narrow" pitchFamily="34" charset="0"/>
              </a:rPr>
              <a:t>(x) </a:t>
            </a:r>
            <a:endParaRPr lang="fr-FR" sz="2000" dirty="0"/>
          </a:p>
        </p:txBody>
      </p:sp>
      <p:sp>
        <p:nvSpPr>
          <p:cNvPr id="12" name="ZoneTexte 11"/>
          <p:cNvSpPr txBox="1"/>
          <p:nvPr/>
        </p:nvSpPr>
        <p:spPr>
          <a:xfrm>
            <a:off x="6024234" y="6364505"/>
            <a:ext cx="4888992" cy="307777"/>
          </a:xfrm>
          <a:prstGeom prst="rect">
            <a:avLst/>
          </a:prstGeom>
          <a:solidFill>
            <a:schemeClr val="bg1"/>
          </a:solidFill>
        </p:spPr>
        <p:txBody>
          <a:bodyPr wrap="square" lIns="0" tIns="0" rIns="0" bIns="0" rtlCol="0">
            <a:spAutoFit/>
          </a:bodyPr>
          <a:lstStyle/>
          <a:p>
            <a:r>
              <a:rPr lang="fr-FR" sz="2000" dirty="0"/>
              <a:t>2u(L) = 0,084.. m                   L = (1,33 </a:t>
            </a:r>
            <a:r>
              <a:rPr lang="fr-FR" sz="2000" dirty="0">
                <a:sym typeface="Symbol" panose="05050102010706020507" pitchFamily="18" charset="2"/>
              </a:rPr>
              <a:t> 0,08</a:t>
            </a:r>
            <a:r>
              <a:rPr lang="fr-FR" sz="2000" dirty="0"/>
              <a:t>) m</a:t>
            </a:r>
            <a:endParaRPr lang="fr-FR" sz="2400" dirty="0"/>
          </a:p>
        </p:txBody>
      </p:sp>
    </p:spTree>
    <p:extLst>
      <p:ext uri="{BB962C8B-B14F-4D97-AF65-F5344CB8AC3E}">
        <p14:creationId xmlns:p14="http://schemas.microsoft.com/office/powerpoint/2010/main" val="3775034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numéro de diapositive 5"/>
          <p:cNvSpPr>
            <a:spLocks noGrp="1"/>
          </p:cNvSpPr>
          <p:nvPr>
            <p:ph type="sldNum" sz="quarter" idx="12"/>
          </p:nvPr>
        </p:nvSpPr>
        <p:spPr/>
        <p:txBody>
          <a:bodyPr/>
          <a:lstStyle/>
          <a:p>
            <a:fld id="{7C59E55F-A350-4989-9404-8411324CBBDC}" type="slidenum">
              <a:rPr lang="fr-FR" smtClean="0"/>
              <a:pPr/>
              <a:t>46</a:t>
            </a:fld>
            <a:endParaRPr lang="fr-FR" dirty="0"/>
          </a:p>
        </p:txBody>
      </p:sp>
      <p:sp>
        <p:nvSpPr>
          <p:cNvPr id="10" name="Titre 5"/>
          <p:cNvSpPr txBox="1">
            <a:spLocks/>
          </p:cNvSpPr>
          <p:nvPr/>
        </p:nvSpPr>
        <p:spPr>
          <a:xfrm>
            <a:off x="397626" y="806211"/>
            <a:ext cx="10515600" cy="101948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chemeClr val="tx1"/>
                </a:solidFill>
                <a:latin typeface="Arial" panose="020B0604020202020204" pitchFamily="34" charset="0"/>
                <a:ea typeface="+mj-ea"/>
                <a:cs typeface="Arial" panose="020B0604020202020204" pitchFamily="34" charset="0"/>
              </a:defRPr>
            </a:lvl1pPr>
          </a:lstStyle>
          <a:p>
            <a:r>
              <a:rPr lang="fr-FR" dirty="0"/>
              <a:t>Identifier les sources d’incertitude</a:t>
            </a:r>
            <a:br>
              <a:rPr lang="fr-FR" dirty="0"/>
            </a:br>
            <a:r>
              <a:rPr lang="fr-FR" sz="2400" dirty="0">
                <a:solidFill>
                  <a:srgbClr val="FF2D80"/>
                </a:solidFill>
                <a:sym typeface="Wingdings" pitchFamily="2" charset="2"/>
              </a:rPr>
              <a:t>Exemple</a:t>
            </a:r>
            <a:endParaRPr lang="en-US" dirty="0"/>
          </a:p>
        </p:txBody>
      </p:sp>
      <p:sp>
        <p:nvSpPr>
          <p:cNvPr id="8" name="Espace réservé du numéro de diapositive 1"/>
          <p:cNvSpPr txBox="1">
            <a:spLocks/>
          </p:cNvSpPr>
          <p:nvPr/>
        </p:nvSpPr>
        <p:spPr>
          <a:xfrm>
            <a:off x="10446128" y="6526975"/>
            <a:ext cx="1905000" cy="457200"/>
          </a:xfrm>
          <a:prstGeom prst="rect">
            <a:avLst/>
          </a:prstGeom>
        </p:spPr>
        <p:txBody>
          <a:bodyPr vert="horz" lIns="91440" tIns="45720" rIns="91440" bIns="45720" rtlCol="0" anchor="ctr"/>
          <a:lstStyle>
            <a:defPPr>
              <a:defRPr lang="fr-FR"/>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15D0A08D-8BFD-4459-A74E-E14ECFA23658}" type="slidenum">
              <a:rPr lang="fr-FR" smtClean="0"/>
              <a:pPr>
                <a:defRPr/>
              </a:pPr>
              <a:t>46</a:t>
            </a:fld>
            <a:endParaRPr lang="fr-FR"/>
          </a:p>
        </p:txBody>
      </p:sp>
      <p:pic>
        <p:nvPicPr>
          <p:cNvPr id="13" name="Image 1"/>
          <p:cNvPicPr>
            <a:picLocks noChangeAspect="1" noChangeArrowheads="1"/>
          </p:cNvPicPr>
          <p:nvPr/>
        </p:nvPicPr>
        <p:blipFill>
          <a:blip r:embed="rId3">
            <a:extLst>
              <a:ext uri="{28A0092B-C50C-407E-A947-70E740481C1C}">
                <a14:useLocalDpi xmlns:a14="http://schemas.microsoft.com/office/drawing/2010/main" val="0"/>
              </a:ext>
            </a:extLst>
          </a:blip>
          <a:srcRect l="3503" t="33626" r="48169" b="25339"/>
          <a:stretch>
            <a:fillRect/>
          </a:stretch>
        </p:blipFill>
        <p:spPr bwMode="auto">
          <a:xfrm>
            <a:off x="4948190" y="3202764"/>
            <a:ext cx="7048500" cy="362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ZoneTexte 13"/>
          <p:cNvSpPr txBox="1"/>
          <p:nvPr/>
        </p:nvSpPr>
        <p:spPr>
          <a:xfrm>
            <a:off x="10054354" y="4709300"/>
            <a:ext cx="555625" cy="146050"/>
          </a:xfrm>
          <a:prstGeom prst="rect">
            <a:avLst/>
          </a:prstGeom>
          <a:solidFill>
            <a:schemeClr val="bg1"/>
          </a:solidFill>
        </p:spPr>
        <p:txBody>
          <a:bodyPr lIns="0" tIns="0" rIns="0" bIns="0">
            <a:spAutoFit/>
          </a:bodyPr>
          <a:lstStyle/>
          <a:p>
            <a:pPr>
              <a:defRPr/>
            </a:pPr>
            <a:r>
              <a:rPr lang="en-GB" sz="950" b="1" kern="1400" spc="30" dirty="0">
                <a:solidFill>
                  <a:srgbClr val="FF0000"/>
                </a:solidFill>
                <a:ea typeface="Verdana" pitchFamily="34" charset="0"/>
                <a:cs typeface="Verdana" pitchFamily="34" charset="0"/>
              </a:rPr>
              <a:t>moyen</a:t>
            </a:r>
          </a:p>
        </p:txBody>
      </p:sp>
      <p:sp>
        <p:nvSpPr>
          <p:cNvPr id="15" name="ZoneTexte 14"/>
          <p:cNvSpPr txBox="1"/>
          <p:nvPr/>
        </p:nvSpPr>
        <p:spPr>
          <a:xfrm>
            <a:off x="10681416" y="6580963"/>
            <a:ext cx="555625" cy="146050"/>
          </a:xfrm>
          <a:prstGeom prst="rect">
            <a:avLst/>
          </a:prstGeom>
          <a:solidFill>
            <a:schemeClr val="bg1"/>
          </a:solidFill>
        </p:spPr>
        <p:txBody>
          <a:bodyPr lIns="0" tIns="0" rIns="0" bIns="0">
            <a:spAutoFit/>
          </a:bodyPr>
          <a:lstStyle/>
          <a:p>
            <a:pPr>
              <a:defRPr/>
            </a:pPr>
            <a:r>
              <a:rPr lang="en-GB" sz="950" b="1" kern="1400" spc="30" dirty="0">
                <a:solidFill>
                  <a:schemeClr val="bg1">
                    <a:lumMod val="50000"/>
                  </a:schemeClr>
                </a:solidFill>
                <a:ea typeface="Verdana" pitchFamily="34" charset="0"/>
                <a:cs typeface="Verdana" pitchFamily="34" charset="0"/>
              </a:rPr>
              <a:t>moyen</a:t>
            </a:r>
          </a:p>
        </p:txBody>
      </p:sp>
      <p:sp>
        <p:nvSpPr>
          <p:cNvPr id="19" name="Rectangle 3"/>
          <p:cNvSpPr>
            <a:spLocks noChangeArrowheads="1"/>
          </p:cNvSpPr>
          <p:nvPr/>
        </p:nvSpPr>
        <p:spPr bwMode="auto">
          <a:xfrm>
            <a:off x="588121" y="2059661"/>
            <a:ext cx="8720137" cy="35548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buFontTx/>
              <a:buChar char="•"/>
              <a:defRPr/>
            </a:pPr>
            <a:r>
              <a:rPr lang="en-US" dirty="0">
                <a:latin typeface="Arial" charset="0"/>
              </a:rPr>
              <a:t> </a:t>
            </a:r>
            <a:r>
              <a:rPr lang="en-US" b="1" i="1" dirty="0">
                <a:latin typeface="Arial" charset="0"/>
              </a:rPr>
              <a:t>temps t</a:t>
            </a:r>
            <a:r>
              <a:rPr lang="en-US" dirty="0">
                <a:latin typeface="Arial" charset="0"/>
              </a:rPr>
              <a:t> : </a:t>
            </a:r>
            <a:r>
              <a:rPr lang="en-US" dirty="0" err="1">
                <a:latin typeface="Arial" charset="0"/>
              </a:rPr>
              <a:t>mesure</a:t>
            </a:r>
            <a:r>
              <a:rPr lang="en-US" dirty="0">
                <a:latin typeface="Arial" charset="0"/>
              </a:rPr>
              <a:t> issue du </a:t>
            </a:r>
            <a:r>
              <a:rPr lang="en-US" dirty="0" err="1">
                <a:latin typeface="Arial" charset="0"/>
              </a:rPr>
              <a:t>chronomètre</a:t>
            </a:r>
            <a:endParaRPr lang="en-US" dirty="0">
              <a:latin typeface="Arial" charset="0"/>
            </a:endParaRPr>
          </a:p>
          <a:p>
            <a:pPr>
              <a:defRPr/>
            </a:pPr>
            <a:endParaRPr lang="en-US" sz="600" dirty="0">
              <a:latin typeface="Arial" charset="0"/>
            </a:endParaRPr>
          </a:p>
          <a:p>
            <a:pPr>
              <a:spcAft>
                <a:spcPts val="600"/>
              </a:spcAft>
              <a:defRPr/>
            </a:pPr>
            <a:r>
              <a:rPr lang="en-US" dirty="0">
                <a:latin typeface="Arial" charset="0"/>
              </a:rPr>
              <a:t>	</a:t>
            </a:r>
            <a:r>
              <a:rPr lang="en-US" i="1" dirty="0">
                <a:solidFill>
                  <a:srgbClr val="FF2D80"/>
                </a:solidFill>
                <a:latin typeface="Arial" charset="0"/>
              </a:rPr>
              <a:t>2 sources </a:t>
            </a:r>
            <a:r>
              <a:rPr lang="en-US" i="1" dirty="0" err="1">
                <a:solidFill>
                  <a:srgbClr val="FF2D80"/>
                </a:solidFill>
                <a:latin typeface="Arial" charset="0"/>
              </a:rPr>
              <a:t>d’incertitude</a:t>
            </a:r>
            <a:r>
              <a:rPr lang="en-US" i="1" dirty="0">
                <a:solidFill>
                  <a:srgbClr val="FF2D80"/>
                </a:solidFill>
                <a:latin typeface="Arial" charset="0"/>
              </a:rPr>
              <a:t> </a:t>
            </a:r>
            <a:r>
              <a:rPr lang="en-US" i="1" dirty="0" err="1">
                <a:solidFill>
                  <a:srgbClr val="FF2D80"/>
                </a:solidFill>
                <a:latin typeface="Arial" charset="0"/>
              </a:rPr>
              <a:t>sur</a:t>
            </a:r>
            <a:r>
              <a:rPr lang="en-US" i="1" dirty="0">
                <a:solidFill>
                  <a:srgbClr val="FF2D80"/>
                </a:solidFill>
                <a:latin typeface="Arial" charset="0"/>
              </a:rPr>
              <a:t> le </a:t>
            </a:r>
            <a:r>
              <a:rPr lang="en-US" i="1" dirty="0" err="1">
                <a:solidFill>
                  <a:srgbClr val="FF2D80"/>
                </a:solidFill>
                <a:latin typeface="Arial" charset="0"/>
              </a:rPr>
              <a:t>paramètre</a:t>
            </a:r>
            <a:r>
              <a:rPr lang="en-US" i="1" dirty="0">
                <a:solidFill>
                  <a:srgbClr val="FF2D80"/>
                </a:solidFill>
                <a:latin typeface="Arial" charset="0"/>
              </a:rPr>
              <a:t> t</a:t>
            </a:r>
          </a:p>
          <a:p>
            <a:pPr lvl="2">
              <a:defRPr/>
            </a:pPr>
            <a:r>
              <a:rPr lang="en-US" sz="1600" dirty="0">
                <a:latin typeface="Arial" charset="0"/>
              </a:rPr>
              <a:t>&gt; </a:t>
            </a:r>
            <a:r>
              <a:rPr lang="en-US" sz="1600" dirty="0" err="1">
                <a:latin typeface="Arial" charset="0"/>
              </a:rPr>
              <a:t>caractéristiques</a:t>
            </a:r>
            <a:r>
              <a:rPr lang="en-US" sz="1600" dirty="0">
                <a:latin typeface="Arial" charset="0"/>
              </a:rPr>
              <a:t> du </a:t>
            </a:r>
            <a:r>
              <a:rPr lang="en-US" sz="1600" dirty="0" err="1">
                <a:latin typeface="Arial" charset="0"/>
              </a:rPr>
              <a:t>chronomètre</a:t>
            </a:r>
            <a:r>
              <a:rPr lang="en-US" sz="1600" dirty="0">
                <a:latin typeface="Arial" charset="0"/>
              </a:rPr>
              <a:t> </a:t>
            </a:r>
            <a:r>
              <a:rPr lang="en-US" sz="1600" dirty="0" err="1">
                <a:latin typeface="Arial" charset="0"/>
              </a:rPr>
              <a:t>Lextronic</a:t>
            </a:r>
            <a:r>
              <a:rPr lang="en-US" sz="1600" dirty="0">
                <a:latin typeface="Arial" charset="0"/>
              </a:rPr>
              <a:t>: </a:t>
            </a:r>
            <a:r>
              <a:rPr lang="en-US" sz="1600" i="1" dirty="0">
                <a:latin typeface="Arial" charset="0"/>
              </a:rPr>
              <a:t>“</a:t>
            </a:r>
            <a:r>
              <a:rPr lang="en-US" sz="1100" i="1" dirty="0" err="1">
                <a:latin typeface="Arial" charset="0"/>
              </a:rPr>
              <a:t>mesure</a:t>
            </a:r>
            <a:r>
              <a:rPr lang="en-US" sz="1100" i="1" dirty="0">
                <a:latin typeface="Arial" charset="0"/>
              </a:rPr>
              <a:t> au 1/1000 e de </a:t>
            </a:r>
            <a:r>
              <a:rPr lang="en-US" sz="1100" i="1" dirty="0" err="1">
                <a:latin typeface="Arial" charset="0"/>
              </a:rPr>
              <a:t>seconde</a:t>
            </a:r>
            <a:r>
              <a:rPr lang="en-US" sz="1400" i="1" dirty="0">
                <a:latin typeface="Arial" charset="0"/>
              </a:rPr>
              <a:t>”</a:t>
            </a:r>
          </a:p>
          <a:p>
            <a:pPr marL="1200150" lvl="2" indent="-285750">
              <a:buFont typeface="Wingdings" panose="05000000000000000000" pitchFamily="2" charset="2"/>
              <a:buChar char="Ø"/>
              <a:defRPr/>
            </a:pPr>
            <a:r>
              <a:rPr lang="en-US" sz="1600" dirty="0" err="1">
                <a:latin typeface="Arial" charset="0"/>
              </a:rPr>
              <a:t>processus</a:t>
            </a:r>
            <a:r>
              <a:rPr lang="en-US" sz="1600" dirty="0">
                <a:latin typeface="Arial" charset="0"/>
              </a:rPr>
              <a:t> de </a:t>
            </a:r>
            <a:r>
              <a:rPr lang="en-US" sz="1600" dirty="0" err="1">
                <a:latin typeface="Arial" charset="0"/>
              </a:rPr>
              <a:t>mesure</a:t>
            </a:r>
            <a:r>
              <a:rPr lang="en-US" sz="1600" dirty="0">
                <a:latin typeface="Arial" charset="0"/>
              </a:rPr>
              <a:t> : 3 </a:t>
            </a:r>
            <a:r>
              <a:rPr lang="en-US" sz="1600" dirty="0" err="1">
                <a:latin typeface="Arial" charset="0"/>
              </a:rPr>
              <a:t>mesures</a:t>
            </a:r>
            <a:r>
              <a:rPr lang="en-US" sz="1600" dirty="0">
                <a:latin typeface="Arial" charset="0"/>
              </a:rPr>
              <a:t> </a:t>
            </a:r>
            <a:r>
              <a:rPr lang="en-US" sz="1600" dirty="0" err="1">
                <a:latin typeface="Arial" charset="0"/>
              </a:rPr>
              <a:t>répétables</a:t>
            </a:r>
            <a:endParaRPr lang="en-US" sz="1600" dirty="0">
              <a:latin typeface="Arial" charset="0"/>
            </a:endParaRPr>
          </a:p>
          <a:p>
            <a:pPr marL="1200150" lvl="2" indent="-285750">
              <a:buFont typeface="Wingdings" panose="05000000000000000000" pitchFamily="2" charset="2"/>
              <a:buChar char="Ø"/>
              <a:defRPr/>
            </a:pPr>
            <a:endParaRPr lang="en-US" sz="1600" dirty="0">
              <a:latin typeface="Arial" charset="0"/>
            </a:endParaRPr>
          </a:p>
          <a:p>
            <a:pPr marL="1200150" lvl="2" indent="-285750">
              <a:buFont typeface="Wingdings" panose="05000000000000000000" pitchFamily="2" charset="2"/>
              <a:buChar char="Ø"/>
              <a:defRPr/>
            </a:pPr>
            <a:endParaRPr lang="en-US" sz="1600" dirty="0">
              <a:latin typeface="Arial" charset="0"/>
            </a:endParaRPr>
          </a:p>
          <a:p>
            <a:pPr>
              <a:buFontTx/>
              <a:buChar char="•"/>
              <a:defRPr/>
            </a:pPr>
            <a:r>
              <a:rPr lang="en-US" dirty="0">
                <a:latin typeface="Arial" charset="0"/>
              </a:rPr>
              <a:t> </a:t>
            </a:r>
            <a:r>
              <a:rPr lang="en-US" b="1" i="1" dirty="0" err="1">
                <a:latin typeface="Arial" charset="0"/>
              </a:rPr>
              <a:t>accélération</a:t>
            </a:r>
            <a:r>
              <a:rPr lang="en-US" b="1" i="1" dirty="0">
                <a:latin typeface="Arial" charset="0"/>
              </a:rPr>
              <a:t> de la </a:t>
            </a:r>
            <a:r>
              <a:rPr lang="en-US" b="1" i="1" dirty="0" err="1">
                <a:latin typeface="Arial" charset="0"/>
              </a:rPr>
              <a:t>pesanteur</a:t>
            </a:r>
            <a:r>
              <a:rPr lang="en-US" b="1" i="1" dirty="0">
                <a:latin typeface="Arial" charset="0"/>
              </a:rPr>
              <a:t> </a:t>
            </a:r>
            <a:r>
              <a:rPr lang="en-US" b="1" i="1" dirty="0">
                <a:latin typeface="+mj-lt"/>
              </a:rPr>
              <a:t>g</a:t>
            </a:r>
            <a:r>
              <a:rPr lang="en-US" baseline="-25000" dirty="0">
                <a:latin typeface="Arial" charset="0"/>
              </a:rPr>
              <a:t>  </a:t>
            </a:r>
            <a:r>
              <a:rPr lang="en-US" dirty="0">
                <a:latin typeface="Arial" charset="0"/>
              </a:rPr>
              <a:t>: </a:t>
            </a:r>
          </a:p>
          <a:p>
            <a:pPr>
              <a:defRPr/>
            </a:pPr>
            <a:endParaRPr lang="en-US" sz="300" i="1" dirty="0">
              <a:latin typeface="Arial" charset="0"/>
            </a:endParaRPr>
          </a:p>
          <a:p>
            <a:pPr>
              <a:spcAft>
                <a:spcPts val="600"/>
              </a:spcAft>
              <a:defRPr/>
            </a:pPr>
            <a:r>
              <a:rPr lang="en-US" i="1" dirty="0">
                <a:solidFill>
                  <a:schemeClr val="accent6"/>
                </a:solidFill>
                <a:latin typeface="Arial" charset="0"/>
              </a:rPr>
              <a:t>	</a:t>
            </a:r>
            <a:r>
              <a:rPr lang="en-US" i="1" dirty="0">
                <a:solidFill>
                  <a:srgbClr val="FF2D80"/>
                </a:solidFill>
                <a:latin typeface="Arial" charset="0"/>
              </a:rPr>
              <a:t>1 source </a:t>
            </a:r>
            <a:r>
              <a:rPr lang="en-US" i="1" dirty="0" err="1">
                <a:solidFill>
                  <a:srgbClr val="FF2D80"/>
                </a:solidFill>
                <a:latin typeface="Arial" charset="0"/>
              </a:rPr>
              <a:t>d’incertitude</a:t>
            </a:r>
            <a:r>
              <a:rPr lang="en-US" i="1" dirty="0">
                <a:solidFill>
                  <a:srgbClr val="FF2D80"/>
                </a:solidFill>
                <a:latin typeface="Arial" charset="0"/>
              </a:rPr>
              <a:t> </a:t>
            </a:r>
            <a:r>
              <a:rPr lang="en-US" i="1" dirty="0" err="1">
                <a:solidFill>
                  <a:srgbClr val="FF2D80"/>
                </a:solidFill>
                <a:latin typeface="Arial" charset="0"/>
              </a:rPr>
              <a:t>sur</a:t>
            </a:r>
            <a:r>
              <a:rPr lang="en-US" i="1" dirty="0">
                <a:solidFill>
                  <a:srgbClr val="FF2D80"/>
                </a:solidFill>
                <a:latin typeface="Arial" charset="0"/>
              </a:rPr>
              <a:t> le </a:t>
            </a:r>
            <a:r>
              <a:rPr lang="en-US" i="1" dirty="0" err="1">
                <a:solidFill>
                  <a:srgbClr val="FF2D80"/>
                </a:solidFill>
                <a:latin typeface="Arial" charset="0"/>
              </a:rPr>
              <a:t>paramètre</a:t>
            </a:r>
            <a:r>
              <a:rPr lang="en-US" i="1" dirty="0">
                <a:solidFill>
                  <a:srgbClr val="FF2D80"/>
                </a:solidFill>
                <a:latin typeface="Arial" charset="0"/>
              </a:rPr>
              <a:t> </a:t>
            </a:r>
            <a:r>
              <a:rPr lang="en-US" i="1" dirty="0">
                <a:solidFill>
                  <a:srgbClr val="FF2D80"/>
                </a:solidFill>
              </a:rPr>
              <a:t>g</a:t>
            </a:r>
          </a:p>
          <a:p>
            <a:pPr lvl="2">
              <a:defRPr/>
            </a:pPr>
            <a:r>
              <a:rPr lang="en-US" sz="1600" dirty="0">
                <a:latin typeface="Arial" charset="0"/>
              </a:rPr>
              <a:t>&gt; </a:t>
            </a:r>
            <a:r>
              <a:rPr lang="en-US" sz="1600" dirty="0" err="1">
                <a:latin typeface="Arial" charset="0"/>
              </a:rPr>
              <a:t>valeur</a:t>
            </a:r>
            <a:r>
              <a:rPr lang="en-US" sz="1600" dirty="0">
                <a:latin typeface="Arial" charset="0"/>
              </a:rPr>
              <a:t> </a:t>
            </a:r>
            <a:r>
              <a:rPr lang="en-US" sz="1600" dirty="0" err="1">
                <a:latin typeface="Arial" charset="0"/>
              </a:rPr>
              <a:t>arrondie</a:t>
            </a:r>
            <a:r>
              <a:rPr lang="en-US" sz="1600" dirty="0">
                <a:latin typeface="Arial" charset="0"/>
              </a:rPr>
              <a:t> </a:t>
            </a:r>
            <a:r>
              <a:rPr lang="en-US" sz="1600" dirty="0"/>
              <a:t>g</a:t>
            </a:r>
            <a:r>
              <a:rPr lang="en-US" sz="1600" dirty="0">
                <a:latin typeface="+mj-lt"/>
              </a:rPr>
              <a:t> </a:t>
            </a:r>
            <a:r>
              <a:rPr lang="en-US" sz="1600" dirty="0">
                <a:latin typeface="Arial" charset="0"/>
              </a:rPr>
              <a:t>= 9,81 m.s</a:t>
            </a:r>
            <a:r>
              <a:rPr lang="en-US" sz="1600" baseline="30000" dirty="0">
                <a:latin typeface="Arial" charset="0"/>
              </a:rPr>
              <a:t>-2 </a:t>
            </a:r>
          </a:p>
          <a:p>
            <a:pPr lvl="1">
              <a:buFont typeface="Arial" charset="0"/>
              <a:buChar char="−"/>
              <a:defRPr/>
            </a:pPr>
            <a:endParaRPr lang="en-US" dirty="0">
              <a:latin typeface="Arial" charset="0"/>
            </a:endParaRPr>
          </a:p>
          <a:p>
            <a:pPr lvl="1">
              <a:buFontTx/>
              <a:buChar char="•"/>
              <a:defRPr/>
            </a:pPr>
            <a:endParaRPr lang="en-US" dirty="0">
              <a:latin typeface="Arial" charset="0"/>
            </a:endParaRPr>
          </a:p>
          <a:p>
            <a:pPr lvl="1">
              <a:buFontTx/>
              <a:buChar char="•"/>
              <a:defRPr/>
            </a:pPr>
            <a:endParaRPr lang="en-US" dirty="0">
              <a:latin typeface="Arial" charset="0"/>
            </a:endParaRPr>
          </a:p>
        </p:txBody>
      </p:sp>
      <p:grpSp>
        <p:nvGrpSpPr>
          <p:cNvPr id="2" name="Groupe 1"/>
          <p:cNvGrpSpPr/>
          <p:nvPr/>
        </p:nvGrpSpPr>
        <p:grpSpPr>
          <a:xfrm>
            <a:off x="8128121" y="854124"/>
            <a:ext cx="2519418" cy="2411073"/>
            <a:chOff x="8553407" y="702557"/>
            <a:chExt cx="2727829" cy="2610522"/>
          </a:xfrm>
        </p:grpSpPr>
        <p:pic>
          <p:nvPicPr>
            <p:cNvPr id="11" name="Picture 7" descr="Chronomètre 1/1000 sec."/>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553407" y="1950728"/>
              <a:ext cx="838669" cy="12497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Line 9"/>
            <p:cNvSpPr>
              <a:spLocks noChangeShapeType="1"/>
            </p:cNvSpPr>
            <p:nvPr/>
          </p:nvSpPr>
          <p:spPr bwMode="auto">
            <a:xfrm>
              <a:off x="10753238" y="1345494"/>
              <a:ext cx="0" cy="1833127"/>
            </a:xfrm>
            <a:prstGeom prst="line">
              <a:avLst/>
            </a:prstGeom>
            <a:noFill/>
            <a:ln w="9525">
              <a:solidFill>
                <a:schemeClr val="tx1"/>
              </a:solidFill>
              <a:miter lim="800000"/>
              <a:headEnd type="arrow" w="med" len="me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GB"/>
            </a:p>
          </p:txBody>
        </p:sp>
        <p:sp>
          <p:nvSpPr>
            <p:cNvPr id="16" name="Text Box 10"/>
            <p:cNvSpPr txBox="1">
              <a:spLocks noChangeArrowheads="1"/>
            </p:cNvSpPr>
            <p:nvPr/>
          </p:nvSpPr>
          <p:spPr bwMode="auto">
            <a:xfrm>
              <a:off x="10779586" y="1960133"/>
              <a:ext cx="5016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spcBef>
                  <a:spcPct val="50000"/>
                </a:spcBef>
              </a:pPr>
              <a:r>
                <a:rPr lang="en-US">
                  <a:latin typeface="Times New Roman" pitchFamily="18" charset="0"/>
                </a:rPr>
                <a:t>h</a:t>
              </a:r>
            </a:p>
          </p:txBody>
        </p:sp>
        <p:pic>
          <p:nvPicPr>
            <p:cNvPr id="17"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542729" y="702557"/>
              <a:ext cx="404812" cy="642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 name="Image 17"/>
            <p:cNvPicPr>
              <a:picLocks noChangeAspect="1"/>
            </p:cNvPicPr>
            <p:nvPr/>
          </p:nvPicPr>
          <p:blipFill rotWithShape="1">
            <a:blip r:embed="rId6" cstate="print">
              <a:extLst>
                <a:ext uri="{28A0092B-C50C-407E-A947-70E740481C1C}">
                  <a14:useLocalDpi xmlns:a14="http://schemas.microsoft.com/office/drawing/2010/main" val="0"/>
                </a:ext>
              </a:extLst>
            </a:blip>
            <a:srcRect l="19534" r="21419"/>
            <a:stretch/>
          </p:blipFill>
          <p:spPr>
            <a:xfrm>
              <a:off x="9370453" y="1283845"/>
              <a:ext cx="1202194" cy="2029234"/>
            </a:xfrm>
            <a:prstGeom prst="rect">
              <a:avLst/>
            </a:prstGeom>
          </p:spPr>
        </p:pic>
      </p:grpSp>
    </p:spTree>
    <p:extLst>
      <p:ext uri="{BB962C8B-B14F-4D97-AF65-F5344CB8AC3E}">
        <p14:creationId xmlns:p14="http://schemas.microsoft.com/office/powerpoint/2010/main" val="146089492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GB" dirty="0"/>
              <a:t>Analyser les </a:t>
            </a:r>
            <a:r>
              <a:rPr lang="en-GB" dirty="0" err="1"/>
              <a:t>incertitudes</a:t>
            </a:r>
            <a:r>
              <a:rPr lang="en-GB" dirty="0"/>
              <a:t> </a:t>
            </a:r>
            <a:r>
              <a:rPr lang="en-GB" dirty="0" err="1"/>
              <a:t>prépondérantes</a:t>
            </a:r>
            <a:endParaRPr lang="en-GB" dirty="0"/>
          </a:p>
        </p:txBody>
      </p:sp>
      <p:sp>
        <p:nvSpPr>
          <p:cNvPr id="6" name="Espace réservé du numéro de diapositive 5"/>
          <p:cNvSpPr>
            <a:spLocks noGrp="1"/>
          </p:cNvSpPr>
          <p:nvPr>
            <p:ph type="sldNum" sz="quarter" idx="12"/>
          </p:nvPr>
        </p:nvSpPr>
        <p:spPr/>
        <p:txBody>
          <a:bodyPr/>
          <a:lstStyle/>
          <a:p>
            <a:fld id="{7C59E55F-A350-4989-9404-8411324CBBDC}" type="slidenum">
              <a:rPr lang="fr-FR" smtClean="0"/>
              <a:pPr/>
              <a:t>47</a:t>
            </a:fld>
            <a:endParaRPr lang="fr-FR" dirty="0"/>
          </a:p>
        </p:txBody>
      </p:sp>
      <p:sp>
        <p:nvSpPr>
          <p:cNvPr id="7" name="Rectangle 3" descr="Rectangle: Click to edit Master text styles&#10;Second level&#10;Third level&#10;Fourth level&#10;Fifth level"/>
          <p:cNvSpPr>
            <a:spLocks noChangeArrowheads="1"/>
          </p:cNvSpPr>
          <p:nvPr/>
        </p:nvSpPr>
        <p:spPr bwMode="auto">
          <a:xfrm>
            <a:off x="696297" y="1806669"/>
            <a:ext cx="10951912" cy="2079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eaLnBrk="0" hangingPunct="0">
              <a:lnSpc>
                <a:spcPct val="90000"/>
              </a:lnSpc>
              <a:spcBef>
                <a:spcPct val="20000"/>
              </a:spcBef>
              <a:buSzPct val="70000"/>
              <a:buFont typeface="Monotype Sorts" pitchFamily="2" charset="2"/>
              <a:buChar char="n"/>
            </a:pPr>
            <a:r>
              <a:rPr kumimoji="1" lang="fr-FR" sz="2400" dirty="0">
                <a:latin typeface="Arial" charset="0"/>
                <a:cs typeface="Times New Roman" pitchFamily="18" charset="0"/>
              </a:rPr>
              <a:t>La source prépondérante d’incertitude permet de savoir sur quelle source de quel paramètre agir pour minimiser l’incertitude globale sur l’expérience.</a:t>
            </a:r>
          </a:p>
          <a:p>
            <a:pPr eaLnBrk="0" hangingPunct="0">
              <a:lnSpc>
                <a:spcPct val="90000"/>
              </a:lnSpc>
              <a:spcBef>
                <a:spcPct val="20000"/>
              </a:spcBef>
              <a:buSzPct val="70000"/>
            </a:pPr>
            <a:endParaRPr kumimoji="1" lang="en-GB" sz="2400" dirty="0">
              <a:latin typeface="Arial" charset="0"/>
              <a:cs typeface="Times New Roman" pitchFamily="18" charset="0"/>
            </a:endParaRPr>
          </a:p>
          <a:p>
            <a:pPr marL="342900" indent="-342900" eaLnBrk="0" hangingPunct="0">
              <a:lnSpc>
                <a:spcPct val="90000"/>
              </a:lnSpc>
              <a:spcBef>
                <a:spcPct val="20000"/>
              </a:spcBef>
              <a:buSzPct val="70000"/>
              <a:buFont typeface="Monotype Sorts" pitchFamily="2" charset="2"/>
              <a:buChar char="n"/>
            </a:pPr>
            <a:r>
              <a:rPr kumimoji="1" lang="fr-FR" sz="2400" dirty="0">
                <a:latin typeface="Arial" charset="0"/>
                <a:cs typeface="Times New Roman" pitchFamily="18" charset="0"/>
              </a:rPr>
              <a:t>Elle correspond au terme le plus grand de la somme issue de la loi de propagation qui permet le calcul final de l’incertitude composée</a:t>
            </a:r>
          </a:p>
        </p:txBody>
      </p:sp>
      <p:sp>
        <p:nvSpPr>
          <p:cNvPr id="9" name="Oval 5"/>
          <p:cNvSpPr>
            <a:spLocks noChangeArrowheads="1"/>
          </p:cNvSpPr>
          <p:nvPr/>
        </p:nvSpPr>
        <p:spPr bwMode="auto">
          <a:xfrm>
            <a:off x="4151312" y="5644477"/>
            <a:ext cx="1234931" cy="444932"/>
          </a:xfrm>
          <a:prstGeom prst="ellipse">
            <a:avLst/>
          </a:prstGeom>
          <a:noFill/>
          <a:ln w="19050">
            <a:solidFill>
              <a:srgbClr val="FF2D8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 name="Text Box 6"/>
          <p:cNvSpPr txBox="1">
            <a:spLocks noChangeArrowheads="1"/>
          </p:cNvSpPr>
          <p:nvPr/>
        </p:nvSpPr>
        <p:spPr bwMode="auto">
          <a:xfrm>
            <a:off x="2347480" y="6282802"/>
            <a:ext cx="202723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spcBef>
                <a:spcPct val="50000"/>
              </a:spcBef>
            </a:pPr>
            <a:r>
              <a:rPr lang="fr-FR" sz="1600" dirty="0">
                <a:solidFill>
                  <a:srgbClr val="FF2D80"/>
                </a:solidFill>
                <a:latin typeface="Arial" charset="0"/>
              </a:rPr>
              <a:t>terme prépondérant </a:t>
            </a:r>
          </a:p>
        </p:txBody>
      </p:sp>
      <p:grpSp>
        <p:nvGrpSpPr>
          <p:cNvPr id="13" name="Group 55"/>
          <p:cNvGrpSpPr>
            <a:grpSpLocks/>
          </p:cNvGrpSpPr>
          <p:nvPr/>
        </p:nvGrpSpPr>
        <p:grpSpPr bwMode="auto">
          <a:xfrm>
            <a:off x="2649104" y="5677382"/>
            <a:ext cx="2616200" cy="409575"/>
            <a:chOff x="2910" y="3021"/>
            <a:chExt cx="1648" cy="258"/>
          </a:xfrm>
        </p:grpSpPr>
        <p:sp>
          <p:nvSpPr>
            <p:cNvPr id="14" name="Rectangle 14"/>
            <p:cNvSpPr>
              <a:spLocks noChangeArrowheads="1"/>
            </p:cNvSpPr>
            <p:nvPr/>
          </p:nvSpPr>
          <p:spPr bwMode="auto">
            <a:xfrm>
              <a:off x="4502" y="3033"/>
              <a:ext cx="56"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fr-FR" sz="1400">
                  <a:solidFill>
                    <a:srgbClr val="000000"/>
                  </a:solidFill>
                  <a:latin typeface="Times New Roman" pitchFamily="18" charset="0"/>
                </a:rPr>
                <a:t>5</a:t>
              </a:r>
              <a:endParaRPr lang="fr-FR"/>
            </a:p>
          </p:txBody>
        </p:sp>
        <p:sp>
          <p:nvSpPr>
            <p:cNvPr id="15" name="Rectangle 15"/>
            <p:cNvSpPr>
              <a:spLocks noChangeArrowheads="1"/>
            </p:cNvSpPr>
            <p:nvPr/>
          </p:nvSpPr>
          <p:spPr bwMode="auto">
            <a:xfrm>
              <a:off x="3672" y="3033"/>
              <a:ext cx="56"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fr-FR" sz="1400">
                  <a:solidFill>
                    <a:srgbClr val="000000"/>
                  </a:solidFill>
                  <a:latin typeface="Times New Roman" pitchFamily="18" charset="0"/>
                </a:rPr>
                <a:t>7</a:t>
              </a:r>
              <a:endParaRPr lang="fr-FR"/>
            </a:p>
          </p:txBody>
        </p:sp>
        <p:sp>
          <p:nvSpPr>
            <p:cNvPr id="16" name="Rectangle 23"/>
            <p:cNvSpPr>
              <a:spLocks noChangeArrowheads="1"/>
            </p:cNvSpPr>
            <p:nvPr/>
          </p:nvSpPr>
          <p:spPr bwMode="auto">
            <a:xfrm>
              <a:off x="4238" y="3049"/>
              <a:ext cx="192"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fr-FR">
                  <a:solidFill>
                    <a:srgbClr val="000000"/>
                  </a:solidFill>
                  <a:latin typeface="Times New Roman" pitchFamily="18" charset="0"/>
                </a:rPr>
                <a:t>10</a:t>
              </a:r>
              <a:endParaRPr lang="fr-FR"/>
            </a:p>
          </p:txBody>
        </p:sp>
        <p:sp>
          <p:nvSpPr>
            <p:cNvPr id="17" name="Rectangle 24"/>
            <p:cNvSpPr>
              <a:spLocks noChangeArrowheads="1"/>
            </p:cNvSpPr>
            <p:nvPr/>
          </p:nvSpPr>
          <p:spPr bwMode="auto">
            <a:xfrm>
              <a:off x="4030" y="3049"/>
              <a:ext cx="192"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fr-FR">
                  <a:solidFill>
                    <a:srgbClr val="000000"/>
                  </a:solidFill>
                  <a:latin typeface="Times New Roman" pitchFamily="18" charset="0"/>
                </a:rPr>
                <a:t>23</a:t>
              </a:r>
              <a:endParaRPr lang="fr-FR"/>
            </a:p>
          </p:txBody>
        </p:sp>
        <p:sp>
          <p:nvSpPr>
            <p:cNvPr id="18" name="Rectangle 25"/>
            <p:cNvSpPr>
              <a:spLocks noChangeArrowheads="1"/>
            </p:cNvSpPr>
            <p:nvPr/>
          </p:nvSpPr>
          <p:spPr bwMode="auto">
            <a:xfrm>
              <a:off x="3979" y="3049"/>
              <a:ext cx="48"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fr-FR">
                  <a:solidFill>
                    <a:srgbClr val="000000"/>
                  </a:solidFill>
                  <a:latin typeface="Times New Roman" pitchFamily="18" charset="0"/>
                </a:rPr>
                <a:t>,</a:t>
              </a:r>
              <a:endParaRPr lang="fr-FR"/>
            </a:p>
          </p:txBody>
        </p:sp>
        <p:sp>
          <p:nvSpPr>
            <p:cNvPr id="19" name="Rectangle 26"/>
            <p:cNvSpPr>
              <a:spLocks noChangeArrowheads="1"/>
            </p:cNvSpPr>
            <p:nvPr/>
          </p:nvSpPr>
          <p:spPr bwMode="auto">
            <a:xfrm>
              <a:off x="3901" y="3049"/>
              <a:ext cx="96"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fr-FR">
                  <a:solidFill>
                    <a:srgbClr val="000000"/>
                  </a:solidFill>
                  <a:latin typeface="Times New Roman" pitchFamily="18" charset="0"/>
                </a:rPr>
                <a:t>1</a:t>
              </a:r>
              <a:endParaRPr lang="fr-FR"/>
            </a:p>
          </p:txBody>
        </p:sp>
        <p:sp>
          <p:nvSpPr>
            <p:cNvPr id="20" name="Rectangle 27"/>
            <p:cNvSpPr>
              <a:spLocks noChangeArrowheads="1"/>
            </p:cNvSpPr>
            <p:nvPr/>
          </p:nvSpPr>
          <p:spPr bwMode="auto">
            <a:xfrm>
              <a:off x="3406" y="3049"/>
              <a:ext cx="192"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fr-FR">
                  <a:solidFill>
                    <a:srgbClr val="000000"/>
                  </a:solidFill>
                  <a:latin typeface="Times New Roman" pitchFamily="18" charset="0"/>
                </a:rPr>
                <a:t>10</a:t>
              </a:r>
              <a:endParaRPr lang="fr-FR"/>
            </a:p>
          </p:txBody>
        </p:sp>
        <p:sp>
          <p:nvSpPr>
            <p:cNvPr id="21" name="Rectangle 28"/>
            <p:cNvSpPr>
              <a:spLocks noChangeArrowheads="1"/>
            </p:cNvSpPr>
            <p:nvPr/>
          </p:nvSpPr>
          <p:spPr bwMode="auto">
            <a:xfrm>
              <a:off x="3193" y="3049"/>
              <a:ext cx="192"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fr-FR">
                  <a:solidFill>
                    <a:srgbClr val="000000"/>
                  </a:solidFill>
                  <a:latin typeface="Times New Roman" pitchFamily="18" charset="0"/>
                </a:rPr>
                <a:t>46</a:t>
              </a:r>
              <a:endParaRPr lang="fr-FR"/>
            </a:p>
          </p:txBody>
        </p:sp>
        <p:sp>
          <p:nvSpPr>
            <p:cNvPr id="22" name="Rectangle 29"/>
            <p:cNvSpPr>
              <a:spLocks noChangeArrowheads="1"/>
            </p:cNvSpPr>
            <p:nvPr/>
          </p:nvSpPr>
          <p:spPr bwMode="auto">
            <a:xfrm>
              <a:off x="3142" y="3049"/>
              <a:ext cx="48"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fr-FR">
                  <a:solidFill>
                    <a:srgbClr val="000000"/>
                  </a:solidFill>
                  <a:latin typeface="Times New Roman" pitchFamily="18" charset="0"/>
                </a:rPr>
                <a:t>,</a:t>
              </a:r>
              <a:endParaRPr lang="fr-FR"/>
            </a:p>
          </p:txBody>
        </p:sp>
        <p:sp>
          <p:nvSpPr>
            <p:cNvPr id="23" name="Rectangle 30"/>
            <p:cNvSpPr>
              <a:spLocks noChangeArrowheads="1"/>
            </p:cNvSpPr>
            <p:nvPr/>
          </p:nvSpPr>
          <p:spPr bwMode="auto">
            <a:xfrm>
              <a:off x="3055" y="3049"/>
              <a:ext cx="96"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fr-FR">
                  <a:solidFill>
                    <a:srgbClr val="000000"/>
                  </a:solidFill>
                  <a:latin typeface="Times New Roman" pitchFamily="18" charset="0"/>
                </a:rPr>
                <a:t>3</a:t>
              </a:r>
              <a:endParaRPr lang="fr-FR"/>
            </a:p>
          </p:txBody>
        </p:sp>
        <p:sp>
          <p:nvSpPr>
            <p:cNvPr id="24" name="Rectangle 38"/>
            <p:cNvSpPr>
              <a:spLocks noChangeArrowheads="1"/>
            </p:cNvSpPr>
            <p:nvPr/>
          </p:nvSpPr>
          <p:spPr bwMode="auto">
            <a:xfrm>
              <a:off x="4437" y="3021"/>
              <a:ext cx="61"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fr-FR" sz="1400">
                  <a:solidFill>
                    <a:srgbClr val="000000"/>
                  </a:solidFill>
                  <a:latin typeface="Symbol" pitchFamily="18" charset="2"/>
                </a:rPr>
                <a:t>-</a:t>
              </a:r>
              <a:endParaRPr lang="fr-FR"/>
            </a:p>
          </p:txBody>
        </p:sp>
        <p:sp>
          <p:nvSpPr>
            <p:cNvPr id="25" name="Rectangle 39"/>
            <p:cNvSpPr>
              <a:spLocks noChangeArrowheads="1"/>
            </p:cNvSpPr>
            <p:nvPr/>
          </p:nvSpPr>
          <p:spPr bwMode="auto">
            <a:xfrm>
              <a:off x="3606" y="3021"/>
              <a:ext cx="61"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fr-FR" sz="1400">
                  <a:solidFill>
                    <a:srgbClr val="000000"/>
                  </a:solidFill>
                  <a:latin typeface="Symbol" pitchFamily="18" charset="2"/>
                </a:rPr>
                <a:t>-</a:t>
              </a:r>
              <a:endParaRPr lang="fr-FR"/>
            </a:p>
          </p:txBody>
        </p:sp>
        <p:sp>
          <p:nvSpPr>
            <p:cNvPr id="26" name="Rectangle 40"/>
            <p:cNvSpPr>
              <a:spLocks noChangeArrowheads="1"/>
            </p:cNvSpPr>
            <p:nvPr/>
          </p:nvSpPr>
          <p:spPr bwMode="auto">
            <a:xfrm>
              <a:off x="3781" y="3027"/>
              <a:ext cx="105"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fr-FR">
                  <a:solidFill>
                    <a:srgbClr val="000000"/>
                  </a:solidFill>
                  <a:latin typeface="Symbol" pitchFamily="18" charset="2"/>
                </a:rPr>
                <a:t>+</a:t>
              </a:r>
              <a:endParaRPr lang="fr-FR"/>
            </a:p>
          </p:txBody>
        </p:sp>
        <p:sp>
          <p:nvSpPr>
            <p:cNvPr id="27" name="Rectangle 41"/>
            <p:cNvSpPr>
              <a:spLocks noChangeArrowheads="1"/>
            </p:cNvSpPr>
            <p:nvPr/>
          </p:nvSpPr>
          <p:spPr bwMode="auto">
            <a:xfrm>
              <a:off x="2910" y="3027"/>
              <a:ext cx="105"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fr-FR">
                  <a:solidFill>
                    <a:srgbClr val="000000"/>
                  </a:solidFill>
                  <a:latin typeface="Symbol" pitchFamily="18" charset="2"/>
                </a:rPr>
                <a:t>=</a:t>
              </a:r>
              <a:endParaRPr lang="fr-FR"/>
            </a:p>
          </p:txBody>
        </p:sp>
      </p:grpSp>
      <p:graphicFrame>
        <p:nvGraphicFramePr>
          <p:cNvPr id="28" name="Object 0"/>
          <p:cNvGraphicFramePr>
            <a:graphicFrameLocks noChangeAspect="1"/>
          </p:cNvGraphicFramePr>
          <p:nvPr>
            <p:extLst>
              <p:ext uri="{D42A27DB-BD31-4B8C-83A1-F6EECF244321}">
                <p14:modId xmlns:p14="http://schemas.microsoft.com/office/powerpoint/2010/main" val="4052794313"/>
              </p:ext>
            </p:extLst>
          </p:nvPr>
        </p:nvGraphicFramePr>
        <p:xfrm>
          <a:off x="1441017" y="4689957"/>
          <a:ext cx="3876675" cy="989012"/>
        </p:xfrm>
        <a:graphic>
          <a:graphicData uri="http://schemas.openxmlformats.org/presentationml/2006/ole">
            <mc:AlternateContent xmlns:mc="http://schemas.openxmlformats.org/markup-compatibility/2006">
              <mc:Choice xmlns:v="urn:schemas-microsoft-com:vml" Requires="v">
                <p:oleObj name="Equation" r:id="rId2" imgW="1993900" imgH="508000" progId="Equation.3">
                  <p:embed/>
                </p:oleObj>
              </mc:Choice>
              <mc:Fallback>
                <p:oleObj name="Equation" r:id="rId2" imgW="1993900" imgH="508000" progId="Equation.3">
                  <p:embed/>
                  <p:pic>
                    <p:nvPicPr>
                      <p:cNvPr id="28" name="Object 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1017" y="4689957"/>
                        <a:ext cx="3876675" cy="989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9" name="Rectangle 56"/>
          <p:cNvSpPr>
            <a:spLocks noChangeArrowheads="1"/>
          </p:cNvSpPr>
          <p:nvPr/>
        </p:nvSpPr>
        <p:spPr bwMode="auto">
          <a:xfrm>
            <a:off x="8572500" y="6160564"/>
            <a:ext cx="3619500" cy="58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fr-FR" sz="1600" dirty="0">
                <a:latin typeface="Arial" charset="0"/>
              </a:rPr>
              <a:t>agir sur la mesure de t pour améliorer la qualité de la mesure de h</a:t>
            </a:r>
          </a:p>
        </p:txBody>
      </p:sp>
      <p:sp>
        <p:nvSpPr>
          <p:cNvPr id="30" name="Rectangle 57"/>
          <p:cNvSpPr>
            <a:spLocks noChangeArrowheads="1"/>
          </p:cNvSpPr>
          <p:nvPr/>
        </p:nvSpPr>
        <p:spPr bwMode="auto">
          <a:xfrm>
            <a:off x="6227119" y="4867845"/>
            <a:ext cx="348932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fr-FR" sz="1600" i="1" dirty="0">
                <a:latin typeface="Arial" charset="0"/>
              </a:rPr>
              <a:t>t </a:t>
            </a:r>
            <a:r>
              <a:rPr lang="fr-FR" sz="1600" dirty="0">
                <a:latin typeface="Arial" charset="0"/>
              </a:rPr>
              <a:t>a deux sources d’incertitude</a:t>
            </a:r>
            <a:endParaRPr lang="fr-FR" sz="1600" dirty="0">
              <a:solidFill>
                <a:srgbClr val="FF0000"/>
              </a:solidFill>
              <a:latin typeface="Arial" charset="0"/>
            </a:endParaRPr>
          </a:p>
        </p:txBody>
      </p:sp>
      <p:sp>
        <p:nvSpPr>
          <p:cNvPr id="31" name="Rectangle 60"/>
          <p:cNvSpPr>
            <a:spLocks noChangeArrowheads="1"/>
          </p:cNvSpPr>
          <p:nvPr/>
        </p:nvSpPr>
        <p:spPr bwMode="auto">
          <a:xfrm>
            <a:off x="6215140" y="5233836"/>
            <a:ext cx="264477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50000"/>
              </a:spcBef>
            </a:pPr>
            <a:r>
              <a:rPr lang="fr-FR" sz="1600" i="1" dirty="0">
                <a:latin typeface="Arial" charset="0"/>
              </a:rPr>
              <a:t>u²(t) = u²</a:t>
            </a:r>
            <a:r>
              <a:rPr lang="fr-FR" sz="1600" i="1" baseline="-25000" dirty="0">
                <a:latin typeface="Arial Narrow" pitchFamily="34" charset="0"/>
              </a:rPr>
              <a:t>source1</a:t>
            </a:r>
            <a:r>
              <a:rPr lang="fr-FR" sz="1600" i="1" dirty="0">
                <a:latin typeface="Arial" charset="0"/>
              </a:rPr>
              <a:t>(t) + u²</a:t>
            </a:r>
            <a:r>
              <a:rPr lang="fr-FR" sz="1600" i="1" baseline="-25000" dirty="0">
                <a:latin typeface="Arial Narrow" pitchFamily="34" charset="0"/>
              </a:rPr>
              <a:t>source2</a:t>
            </a:r>
            <a:r>
              <a:rPr lang="fr-FR" sz="1600" i="1" dirty="0">
                <a:latin typeface="Arial" charset="0"/>
              </a:rPr>
              <a:t>(t)</a:t>
            </a:r>
            <a:r>
              <a:rPr lang="fr-FR" sz="1600" dirty="0">
                <a:latin typeface="Arial" charset="0"/>
              </a:rPr>
              <a:t> </a:t>
            </a:r>
          </a:p>
        </p:txBody>
      </p:sp>
      <p:sp>
        <p:nvSpPr>
          <p:cNvPr id="34" name="Rectangle 64"/>
          <p:cNvSpPr>
            <a:spLocks noChangeArrowheads="1"/>
          </p:cNvSpPr>
          <p:nvPr/>
        </p:nvSpPr>
        <p:spPr bwMode="auto">
          <a:xfrm>
            <a:off x="9498090" y="5010720"/>
            <a:ext cx="2401888" cy="830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fr-FR" sz="1600" dirty="0">
                <a:solidFill>
                  <a:srgbClr val="FF2D80"/>
                </a:solidFill>
                <a:latin typeface="Arial" charset="0"/>
              </a:rPr>
              <a:t>agir sur la source prépondérante pour améliorer l’expérience</a:t>
            </a:r>
          </a:p>
        </p:txBody>
      </p:sp>
      <p:sp>
        <p:nvSpPr>
          <p:cNvPr id="35" name="AutoShape 65"/>
          <p:cNvSpPr>
            <a:spLocks noChangeArrowheads="1"/>
          </p:cNvSpPr>
          <p:nvPr/>
        </p:nvSpPr>
        <p:spPr bwMode="auto">
          <a:xfrm>
            <a:off x="8861359" y="5310758"/>
            <a:ext cx="673100" cy="239713"/>
          </a:xfrm>
          <a:prstGeom prst="rightArrow">
            <a:avLst>
              <a:gd name="adj1" fmla="val 40398"/>
              <a:gd name="adj2" fmla="val 46357"/>
            </a:avLst>
          </a:prstGeom>
          <a:solidFill>
            <a:srgbClr val="FF2D80"/>
          </a:solidFill>
          <a:ln w="9525">
            <a:solidFill>
              <a:srgbClr val="FF2D80"/>
            </a:solidFill>
            <a:miter lim="800000"/>
            <a:headEnd/>
            <a:tailEnd/>
          </a:ln>
          <a:effectLst/>
        </p:spPr>
        <p:txBody>
          <a:bodyPr wrap="none" anchor="ctr"/>
          <a:lstStyle/>
          <a:p>
            <a:endParaRPr lang="fr-FR"/>
          </a:p>
        </p:txBody>
      </p:sp>
      <p:sp>
        <p:nvSpPr>
          <p:cNvPr id="36" name="Rectangle 20"/>
          <p:cNvSpPr>
            <a:spLocks noChangeArrowheads="1"/>
          </p:cNvSpPr>
          <p:nvPr/>
        </p:nvSpPr>
        <p:spPr bwMode="auto">
          <a:xfrm>
            <a:off x="913026" y="4209429"/>
            <a:ext cx="1439862"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fr-FR" sz="2000" dirty="0">
                <a:solidFill>
                  <a:srgbClr val="1B376D"/>
                </a:solidFill>
                <a:latin typeface="Arial" charset="0"/>
              </a:rPr>
              <a:t> Exemples </a:t>
            </a:r>
          </a:p>
        </p:txBody>
      </p:sp>
      <p:sp>
        <p:nvSpPr>
          <p:cNvPr id="37" name="Forme libre 36"/>
          <p:cNvSpPr/>
          <p:nvPr/>
        </p:nvSpPr>
        <p:spPr>
          <a:xfrm rot="9274700">
            <a:off x="4315808" y="6207558"/>
            <a:ext cx="538213" cy="150489"/>
          </a:xfrm>
          <a:custGeom>
            <a:avLst/>
            <a:gdLst>
              <a:gd name="connsiteX0" fmla="*/ 0 w 571584"/>
              <a:gd name="connsiteY0" fmla="*/ 127315 h 127315"/>
              <a:gd name="connsiteX1" fmla="*/ 342900 w 571584"/>
              <a:gd name="connsiteY1" fmla="*/ 2624 h 127315"/>
              <a:gd name="connsiteX2" fmla="*/ 498764 w 571584"/>
              <a:gd name="connsiteY2" fmla="*/ 23406 h 127315"/>
              <a:gd name="connsiteX3" fmla="*/ 540327 w 571584"/>
              <a:gd name="connsiteY3" fmla="*/ 44188 h 127315"/>
              <a:gd name="connsiteX4" fmla="*/ 571500 w 571584"/>
              <a:gd name="connsiteY4" fmla="*/ 64970 h 127315"/>
              <a:gd name="connsiteX0" fmla="*/ 0 w 571584"/>
              <a:gd name="connsiteY0" fmla="*/ 106402 h 106402"/>
              <a:gd name="connsiteX1" fmla="*/ 202406 w 571584"/>
              <a:gd name="connsiteY1" fmla="*/ 5523 h 106402"/>
              <a:gd name="connsiteX2" fmla="*/ 498764 w 571584"/>
              <a:gd name="connsiteY2" fmla="*/ 2493 h 106402"/>
              <a:gd name="connsiteX3" fmla="*/ 540327 w 571584"/>
              <a:gd name="connsiteY3" fmla="*/ 23275 h 106402"/>
              <a:gd name="connsiteX4" fmla="*/ 571500 w 571584"/>
              <a:gd name="connsiteY4" fmla="*/ 44057 h 106402"/>
              <a:gd name="connsiteX0" fmla="*/ 0 w 571584"/>
              <a:gd name="connsiteY0" fmla="*/ 105088 h 105088"/>
              <a:gd name="connsiteX1" fmla="*/ 202406 w 571584"/>
              <a:gd name="connsiteY1" fmla="*/ 4209 h 105088"/>
              <a:gd name="connsiteX2" fmla="*/ 498764 w 571584"/>
              <a:gd name="connsiteY2" fmla="*/ 1179 h 105088"/>
              <a:gd name="connsiteX3" fmla="*/ 540327 w 571584"/>
              <a:gd name="connsiteY3" fmla="*/ 21961 h 105088"/>
              <a:gd name="connsiteX4" fmla="*/ 571500 w 571584"/>
              <a:gd name="connsiteY4" fmla="*/ 42743 h 105088"/>
              <a:gd name="connsiteX0" fmla="*/ 0 w 571584"/>
              <a:gd name="connsiteY0" fmla="*/ 105088 h 105088"/>
              <a:gd name="connsiteX1" fmla="*/ 202406 w 571584"/>
              <a:gd name="connsiteY1" fmla="*/ 4209 h 105088"/>
              <a:gd name="connsiteX2" fmla="*/ 498764 w 571584"/>
              <a:gd name="connsiteY2" fmla="*/ 1179 h 105088"/>
              <a:gd name="connsiteX3" fmla="*/ 540327 w 571584"/>
              <a:gd name="connsiteY3" fmla="*/ 21961 h 105088"/>
              <a:gd name="connsiteX4" fmla="*/ 571500 w 571584"/>
              <a:gd name="connsiteY4" fmla="*/ 42743 h 105088"/>
              <a:gd name="connsiteX0" fmla="*/ 0 w 538246"/>
              <a:gd name="connsiteY0" fmla="*/ 143467 h 143467"/>
              <a:gd name="connsiteX1" fmla="*/ 169068 w 538246"/>
              <a:gd name="connsiteY1" fmla="*/ 11632 h 143467"/>
              <a:gd name="connsiteX2" fmla="*/ 465426 w 538246"/>
              <a:gd name="connsiteY2" fmla="*/ 8602 h 143467"/>
              <a:gd name="connsiteX3" fmla="*/ 506989 w 538246"/>
              <a:gd name="connsiteY3" fmla="*/ 29384 h 143467"/>
              <a:gd name="connsiteX4" fmla="*/ 538162 w 538246"/>
              <a:gd name="connsiteY4" fmla="*/ 50166 h 143467"/>
              <a:gd name="connsiteX0" fmla="*/ 0 w 538246"/>
              <a:gd name="connsiteY0" fmla="*/ 148830 h 148830"/>
              <a:gd name="connsiteX1" fmla="*/ 230980 w 538246"/>
              <a:gd name="connsiteY1" fmla="*/ 9851 h 148830"/>
              <a:gd name="connsiteX2" fmla="*/ 465426 w 538246"/>
              <a:gd name="connsiteY2" fmla="*/ 13965 h 148830"/>
              <a:gd name="connsiteX3" fmla="*/ 506989 w 538246"/>
              <a:gd name="connsiteY3" fmla="*/ 34747 h 148830"/>
              <a:gd name="connsiteX4" fmla="*/ 538162 w 538246"/>
              <a:gd name="connsiteY4" fmla="*/ 55529 h 148830"/>
              <a:gd name="connsiteX0" fmla="*/ 0 w 538246"/>
              <a:gd name="connsiteY0" fmla="*/ 144602 h 144602"/>
              <a:gd name="connsiteX1" fmla="*/ 230980 w 538246"/>
              <a:gd name="connsiteY1" fmla="*/ 5623 h 144602"/>
              <a:gd name="connsiteX2" fmla="*/ 465426 w 538246"/>
              <a:gd name="connsiteY2" fmla="*/ 9737 h 144602"/>
              <a:gd name="connsiteX3" fmla="*/ 506989 w 538246"/>
              <a:gd name="connsiteY3" fmla="*/ 30519 h 144602"/>
              <a:gd name="connsiteX4" fmla="*/ 538162 w 538246"/>
              <a:gd name="connsiteY4" fmla="*/ 51301 h 144602"/>
              <a:gd name="connsiteX0" fmla="*/ 0 w 538213"/>
              <a:gd name="connsiteY0" fmla="*/ 144602 h 144602"/>
              <a:gd name="connsiteX1" fmla="*/ 230980 w 538213"/>
              <a:gd name="connsiteY1" fmla="*/ 5623 h 144602"/>
              <a:gd name="connsiteX2" fmla="*/ 465426 w 538213"/>
              <a:gd name="connsiteY2" fmla="*/ 9737 h 144602"/>
              <a:gd name="connsiteX3" fmla="*/ 506989 w 538213"/>
              <a:gd name="connsiteY3" fmla="*/ 30519 h 144602"/>
              <a:gd name="connsiteX4" fmla="*/ 538162 w 538213"/>
              <a:gd name="connsiteY4" fmla="*/ 51301 h 144602"/>
              <a:gd name="connsiteX0" fmla="*/ 0 w 538213"/>
              <a:gd name="connsiteY0" fmla="*/ 150489 h 150489"/>
              <a:gd name="connsiteX1" fmla="*/ 230980 w 538213"/>
              <a:gd name="connsiteY1" fmla="*/ 11510 h 150489"/>
              <a:gd name="connsiteX2" fmla="*/ 465426 w 538213"/>
              <a:gd name="connsiteY2" fmla="*/ 15624 h 150489"/>
              <a:gd name="connsiteX3" fmla="*/ 506989 w 538213"/>
              <a:gd name="connsiteY3" fmla="*/ 36406 h 150489"/>
              <a:gd name="connsiteX4" fmla="*/ 538162 w 538213"/>
              <a:gd name="connsiteY4" fmla="*/ 57188 h 15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213" h="150489">
                <a:moveTo>
                  <a:pt x="0" y="150489"/>
                </a:moveTo>
                <a:cubicBezTo>
                  <a:pt x="52388" y="94637"/>
                  <a:pt x="151009" y="22786"/>
                  <a:pt x="230980" y="11510"/>
                </a:cubicBezTo>
                <a:cubicBezTo>
                  <a:pt x="322838" y="-1442"/>
                  <a:pt x="319413" y="-7575"/>
                  <a:pt x="465426" y="15624"/>
                </a:cubicBezTo>
                <a:cubicBezTo>
                  <a:pt x="511043" y="22872"/>
                  <a:pt x="423695" y="-3034"/>
                  <a:pt x="506989" y="36406"/>
                </a:cubicBezTo>
                <a:cubicBezTo>
                  <a:pt x="540873" y="52450"/>
                  <a:pt x="538162" y="34806"/>
                  <a:pt x="538162" y="57188"/>
                </a:cubicBezTo>
              </a:path>
            </a:pathLst>
          </a:custGeom>
          <a:noFill/>
          <a:ln w="22225">
            <a:solidFill>
              <a:srgbClr val="FF2D8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2" name="AutoShape 65"/>
          <p:cNvSpPr>
            <a:spLocks noChangeArrowheads="1"/>
          </p:cNvSpPr>
          <p:nvPr/>
        </p:nvSpPr>
        <p:spPr bwMode="auto">
          <a:xfrm rot="5400000">
            <a:off x="10454350" y="5908123"/>
            <a:ext cx="292170" cy="215249"/>
          </a:xfrm>
          <a:prstGeom prst="rightArrow">
            <a:avLst>
              <a:gd name="adj1" fmla="val 40398"/>
              <a:gd name="adj2" fmla="val 46357"/>
            </a:avLst>
          </a:prstGeom>
          <a:solidFill>
            <a:srgbClr val="FF2D80"/>
          </a:solidFill>
          <a:ln w="9525">
            <a:solidFill>
              <a:srgbClr val="FF2D80"/>
            </a:solidFill>
            <a:miter lim="800000"/>
            <a:headEnd/>
            <a:tailEnd/>
          </a:ln>
          <a:effectLst/>
        </p:spPr>
        <p:txBody>
          <a:bodyPr wrap="none" anchor="ctr"/>
          <a:lstStyle/>
          <a:p>
            <a:endParaRPr lang="fr-FR"/>
          </a:p>
        </p:txBody>
      </p:sp>
    </p:spTree>
    <p:extLst>
      <p:ext uri="{BB962C8B-B14F-4D97-AF65-F5344CB8AC3E}">
        <p14:creationId xmlns:p14="http://schemas.microsoft.com/office/powerpoint/2010/main" val="279694669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Evaluer la qualité d’une mesure</a:t>
            </a:r>
          </a:p>
        </p:txBody>
      </p:sp>
      <p:sp>
        <p:nvSpPr>
          <p:cNvPr id="4" name="Espace réservé du numéro de diapositive 3"/>
          <p:cNvSpPr>
            <a:spLocks noGrp="1"/>
          </p:cNvSpPr>
          <p:nvPr>
            <p:ph type="sldNum" sz="quarter" idx="12"/>
          </p:nvPr>
        </p:nvSpPr>
        <p:spPr/>
        <p:txBody>
          <a:bodyPr/>
          <a:lstStyle/>
          <a:p>
            <a:fld id="{7C59E55F-A350-4989-9404-8411324CBBDC}" type="slidenum">
              <a:rPr lang="fr-FR" smtClean="0"/>
              <a:pPr/>
              <a:t>48</a:t>
            </a:fld>
            <a:endParaRPr lang="fr-FR" dirty="0"/>
          </a:p>
        </p:txBody>
      </p:sp>
      <mc:AlternateContent xmlns:mc="http://schemas.openxmlformats.org/markup-compatibility/2006" xmlns:a14="http://schemas.microsoft.com/office/drawing/2010/main">
        <mc:Choice Requires="a14">
          <p:sp>
            <p:nvSpPr>
              <p:cNvPr id="8" name="Rectangle 13" descr="Rectangle: Click to edit Master text styles&#10;Second level&#10;Third level&#10;Fourth level&#10;Fifth level"/>
              <p:cNvSpPr>
                <a:spLocks noChangeArrowheads="1"/>
              </p:cNvSpPr>
              <p:nvPr/>
            </p:nvSpPr>
            <p:spPr bwMode="auto">
              <a:xfrm>
                <a:off x="613332" y="4833229"/>
                <a:ext cx="10936411" cy="1238943"/>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lstStyle/>
              <a:p>
                <a:pPr marL="342900" indent="-342900" eaLnBrk="0" hangingPunct="0">
                  <a:spcAft>
                    <a:spcPts val="600"/>
                  </a:spcAft>
                  <a:buClr>
                    <a:schemeClr val="accent1"/>
                  </a:buClr>
                  <a:buSzPct val="70000"/>
                  <a:buFont typeface="Monotype Sorts" pitchFamily="2" charset="2"/>
                  <a:buNone/>
                  <a:tabLst>
                    <a:tab pos="5995988" algn="l"/>
                  </a:tabLst>
                </a:pPr>
                <a:r>
                  <a:rPr kumimoji="1" lang="fr-FR" sz="1600" b="1" dirty="0">
                    <a:solidFill>
                      <a:srgbClr val="1B376D"/>
                    </a:solidFill>
                    <a:latin typeface="Handlee" panose="02000000000000000000" pitchFamily="2" charset="0"/>
                  </a:rPr>
                  <a:t>Exemple :  </a:t>
                </a:r>
              </a:p>
              <a:p>
                <a:pPr marL="342900" indent="-342900" eaLnBrk="0" hangingPunct="0">
                  <a:lnSpc>
                    <a:spcPct val="90000"/>
                  </a:lnSpc>
                  <a:spcBef>
                    <a:spcPct val="20000"/>
                  </a:spcBef>
                  <a:buClr>
                    <a:schemeClr val="accent1"/>
                  </a:buClr>
                  <a:buSzPct val="70000"/>
                  <a:buFont typeface="Monotype Sorts" pitchFamily="2" charset="2"/>
                  <a:buNone/>
                  <a:tabLst>
                    <a:tab pos="5995988" algn="l"/>
                  </a:tabLst>
                </a:pPr>
                <a:r>
                  <a:rPr kumimoji="1" lang="fr-FR" sz="1600" dirty="0">
                    <a:solidFill>
                      <a:srgbClr val="1B376D"/>
                    </a:solidFill>
                    <a:latin typeface="Handlee" panose="02000000000000000000" pitchFamily="2" charset="0"/>
                  </a:rPr>
                  <a:t>        Le résultat de mesure de la longueur d’une pièce est l = (2,52 </a:t>
                </a:r>
                <a14:m>
                  <m:oMath xmlns:m="http://schemas.openxmlformats.org/officeDocument/2006/math">
                    <m:r>
                      <a:rPr kumimoji="1" lang="fr-FR" sz="1600" b="0" dirty="0">
                        <a:solidFill>
                          <a:srgbClr val="1B376D"/>
                        </a:solidFill>
                        <a:latin typeface="Cambria Math" panose="02040503050406030204" pitchFamily="18" charset="0"/>
                        <a:sym typeface="Symbol" panose="05050102010706020507" pitchFamily="18" charset="2"/>
                      </a:rPr>
                      <m:t></m:t>
                    </m:r>
                  </m:oMath>
                </a14:m>
                <a:r>
                  <a:rPr kumimoji="1" lang="fr-FR" sz="1600" dirty="0">
                    <a:solidFill>
                      <a:srgbClr val="1B376D"/>
                    </a:solidFill>
                    <a:latin typeface="Handlee" panose="02000000000000000000" pitchFamily="2" charset="0"/>
                  </a:rPr>
                  <a:t> 0,04) m</a:t>
                </a:r>
              </a:p>
              <a:p>
                <a:pPr marL="342900" indent="-342900" eaLnBrk="0" hangingPunct="0">
                  <a:lnSpc>
                    <a:spcPct val="90000"/>
                  </a:lnSpc>
                  <a:spcBef>
                    <a:spcPct val="20000"/>
                  </a:spcBef>
                  <a:buClr>
                    <a:schemeClr val="accent1"/>
                  </a:buClr>
                  <a:buSzPct val="70000"/>
                  <a:buFont typeface="Monotype Sorts" pitchFamily="2" charset="2"/>
                  <a:buNone/>
                  <a:tabLst>
                    <a:tab pos="5995988" algn="l"/>
                  </a:tabLst>
                </a:pPr>
                <a:r>
                  <a:rPr kumimoji="1" lang="fr-FR" sz="1600" dirty="0">
                    <a:solidFill>
                      <a:srgbClr val="1B376D"/>
                    </a:solidFill>
                    <a:latin typeface="Handlee" panose="02000000000000000000" pitchFamily="2" charset="0"/>
                  </a:rPr>
                  <a:t>        L’incertitude relative est définit comme </a:t>
                </a:r>
                <a14:m>
                  <m:oMath xmlns:m="http://schemas.openxmlformats.org/officeDocument/2006/math">
                    <m:f>
                      <m:fPr>
                        <m:ctrlPr>
                          <a:rPr kumimoji="1" lang="fr-FR" sz="1600" i="1" smtClean="0">
                            <a:solidFill>
                              <a:srgbClr val="1B376D"/>
                            </a:solidFill>
                            <a:latin typeface="Cambria Math" panose="02040503050406030204" pitchFamily="18" charset="0"/>
                          </a:rPr>
                        </m:ctrlPr>
                      </m:fPr>
                      <m:num>
                        <m:r>
                          <a:rPr kumimoji="1" lang="fr-FR" sz="1600" b="0" i="1" smtClean="0">
                            <a:solidFill>
                              <a:srgbClr val="1B376D"/>
                            </a:solidFill>
                            <a:latin typeface="Cambria Math" panose="02040503050406030204" pitchFamily="18" charset="0"/>
                            <a:ea typeface="Cambria Math" panose="02040503050406030204" pitchFamily="18" charset="0"/>
                          </a:rPr>
                          <m:t>𝑈</m:t>
                        </m:r>
                        <m:r>
                          <a:rPr kumimoji="1" lang="fr-FR" sz="1600" b="0" i="1" smtClean="0">
                            <a:solidFill>
                              <a:srgbClr val="1B376D"/>
                            </a:solidFill>
                            <a:latin typeface="Cambria Math" panose="02040503050406030204" pitchFamily="18" charset="0"/>
                            <a:ea typeface="Cambria Math" panose="02040503050406030204" pitchFamily="18" charset="0"/>
                          </a:rPr>
                          <m:t>(</m:t>
                        </m:r>
                        <m:r>
                          <a:rPr kumimoji="1" lang="fr-FR" sz="1600" b="0" i="1" smtClean="0">
                            <a:solidFill>
                              <a:srgbClr val="1B376D"/>
                            </a:solidFill>
                            <a:latin typeface="Cambria Math" panose="02040503050406030204" pitchFamily="18" charset="0"/>
                            <a:ea typeface="Cambria Math" panose="02040503050406030204" pitchFamily="18" charset="0"/>
                          </a:rPr>
                          <m:t>𝑙</m:t>
                        </m:r>
                        <m:r>
                          <a:rPr kumimoji="1" lang="fr-FR" sz="1600" b="0" i="1" smtClean="0">
                            <a:solidFill>
                              <a:srgbClr val="1B376D"/>
                            </a:solidFill>
                            <a:latin typeface="Cambria Math" panose="02040503050406030204" pitchFamily="18" charset="0"/>
                            <a:ea typeface="Cambria Math" panose="02040503050406030204" pitchFamily="18" charset="0"/>
                          </a:rPr>
                          <m:t>)</m:t>
                        </m:r>
                      </m:num>
                      <m:den>
                        <m:r>
                          <a:rPr kumimoji="1" lang="fr-FR" sz="1600" b="0" i="1" smtClean="0">
                            <a:solidFill>
                              <a:srgbClr val="1B376D"/>
                            </a:solidFill>
                            <a:latin typeface="Cambria Math" panose="02040503050406030204" pitchFamily="18" charset="0"/>
                          </a:rPr>
                          <m:t>𝑙</m:t>
                        </m:r>
                      </m:den>
                    </m:f>
                    <m:r>
                      <a:rPr kumimoji="1" lang="fr-FR" sz="1600" b="0" i="1" smtClean="0">
                        <a:solidFill>
                          <a:srgbClr val="1B376D"/>
                        </a:solidFill>
                        <a:latin typeface="Cambria Math" panose="02040503050406030204" pitchFamily="18" charset="0"/>
                      </a:rPr>
                      <m:t>=</m:t>
                    </m:r>
                    <m:f>
                      <m:fPr>
                        <m:ctrlPr>
                          <a:rPr kumimoji="1" lang="fr-FR" sz="1600" i="1" smtClean="0">
                            <a:solidFill>
                              <a:srgbClr val="1B376D"/>
                            </a:solidFill>
                            <a:latin typeface="Cambria Math" panose="02040503050406030204" pitchFamily="18" charset="0"/>
                          </a:rPr>
                        </m:ctrlPr>
                      </m:fPr>
                      <m:num>
                        <m:r>
                          <a:rPr kumimoji="1" lang="fr-FR" sz="1600" b="0" i="1" smtClean="0">
                            <a:solidFill>
                              <a:srgbClr val="1B376D"/>
                            </a:solidFill>
                            <a:latin typeface="Cambria Math" panose="02040503050406030204" pitchFamily="18" charset="0"/>
                          </a:rPr>
                          <m:t>0,04</m:t>
                        </m:r>
                      </m:num>
                      <m:den>
                        <m:r>
                          <a:rPr kumimoji="1" lang="fr-FR" sz="1600" b="0" i="1" smtClean="0">
                            <a:solidFill>
                              <a:srgbClr val="1B376D"/>
                            </a:solidFill>
                            <a:latin typeface="Cambria Math" panose="02040503050406030204" pitchFamily="18" charset="0"/>
                          </a:rPr>
                          <m:t>2,52</m:t>
                        </m:r>
                      </m:den>
                    </m:f>
                  </m:oMath>
                </a14:m>
                <a:r>
                  <a:rPr kumimoji="1" lang="en-GB" sz="1600" dirty="0">
                    <a:solidFill>
                      <a:srgbClr val="1B376D"/>
                    </a:solidFill>
                    <a:latin typeface="Handlee" panose="02000000000000000000" pitchFamily="2" charset="0"/>
                  </a:rPr>
                  <a:t>= 0,016. </a:t>
                </a:r>
              </a:p>
              <a:p>
                <a:pPr marL="342900" indent="-342900" eaLnBrk="0" hangingPunct="0">
                  <a:lnSpc>
                    <a:spcPct val="90000"/>
                  </a:lnSpc>
                  <a:spcBef>
                    <a:spcPct val="20000"/>
                  </a:spcBef>
                  <a:buClr>
                    <a:schemeClr val="accent1"/>
                  </a:buClr>
                  <a:buSzPct val="70000"/>
                  <a:buFont typeface="Monotype Sorts" pitchFamily="2" charset="2"/>
                  <a:buNone/>
                  <a:tabLst>
                    <a:tab pos="5995988" algn="l"/>
                  </a:tabLst>
                </a:pPr>
                <a:r>
                  <a:rPr kumimoji="1" lang="en-GB" sz="1600" dirty="0">
                    <a:solidFill>
                      <a:srgbClr val="1B376D"/>
                    </a:solidFill>
                    <a:latin typeface="Handlee" panose="02000000000000000000" pitchFamily="2" charset="0"/>
                  </a:rPr>
                  <a:t>        On </a:t>
                </a:r>
                <a:r>
                  <a:rPr kumimoji="1" lang="en-GB" sz="1600" dirty="0" err="1">
                    <a:solidFill>
                      <a:srgbClr val="1B376D"/>
                    </a:solidFill>
                    <a:latin typeface="Handlee" panose="02000000000000000000" pitchFamily="2" charset="0"/>
                  </a:rPr>
                  <a:t>l’exprime</a:t>
                </a:r>
                <a:r>
                  <a:rPr kumimoji="1" lang="en-GB" sz="1600" dirty="0">
                    <a:solidFill>
                      <a:srgbClr val="1B376D"/>
                    </a:solidFill>
                    <a:latin typeface="Handlee" panose="02000000000000000000" pitchFamily="2" charset="0"/>
                  </a:rPr>
                  <a:t> </a:t>
                </a:r>
                <a:r>
                  <a:rPr kumimoji="1" lang="en-GB" sz="1600" dirty="0" err="1">
                    <a:solidFill>
                      <a:srgbClr val="1B376D"/>
                    </a:solidFill>
                    <a:latin typeface="Handlee" panose="02000000000000000000" pitchFamily="2" charset="0"/>
                  </a:rPr>
                  <a:t>souvent</a:t>
                </a:r>
                <a:r>
                  <a:rPr kumimoji="1" lang="en-GB" sz="1600" dirty="0">
                    <a:solidFill>
                      <a:srgbClr val="1B376D"/>
                    </a:solidFill>
                    <a:latin typeface="Handlee" panose="02000000000000000000" pitchFamily="2" charset="0"/>
                  </a:rPr>
                  <a:t> </a:t>
                </a:r>
                <a:r>
                  <a:rPr kumimoji="1" lang="en-GB" sz="1600" dirty="0" err="1">
                    <a:solidFill>
                      <a:srgbClr val="1B376D"/>
                    </a:solidFill>
                    <a:latin typeface="Handlee" panose="02000000000000000000" pitchFamily="2" charset="0"/>
                  </a:rPr>
                  <a:t>en</a:t>
                </a:r>
                <a:r>
                  <a:rPr kumimoji="1" lang="en-GB" sz="1600" dirty="0">
                    <a:solidFill>
                      <a:srgbClr val="1B376D"/>
                    </a:solidFill>
                    <a:latin typeface="Handlee" panose="02000000000000000000" pitchFamily="2" charset="0"/>
                  </a:rPr>
                  <a:t> </a:t>
                </a:r>
                <a:r>
                  <a:rPr kumimoji="1" lang="en-GB" sz="1600" dirty="0" err="1">
                    <a:solidFill>
                      <a:srgbClr val="1B376D"/>
                    </a:solidFill>
                    <a:latin typeface="Handlee" panose="02000000000000000000" pitchFamily="2" charset="0"/>
                  </a:rPr>
                  <a:t>pourcentage</a:t>
                </a:r>
                <a:r>
                  <a:rPr kumimoji="1" lang="en-GB" sz="1600" dirty="0">
                    <a:solidFill>
                      <a:srgbClr val="1B376D"/>
                    </a:solidFill>
                    <a:latin typeface="Handlee" panose="02000000000000000000" pitchFamily="2" charset="0"/>
                  </a:rPr>
                  <a:t> : </a:t>
                </a:r>
                <a14:m>
                  <m:oMath xmlns:m="http://schemas.openxmlformats.org/officeDocument/2006/math">
                    <m:f>
                      <m:fPr>
                        <m:ctrlPr>
                          <a:rPr kumimoji="1" lang="fr-FR" sz="1600" i="1">
                            <a:solidFill>
                              <a:srgbClr val="1B376D"/>
                            </a:solidFill>
                            <a:latin typeface="Cambria Math" panose="02040503050406030204" pitchFamily="18" charset="0"/>
                          </a:rPr>
                        </m:ctrlPr>
                      </m:fPr>
                      <m:num>
                        <m:r>
                          <a:rPr kumimoji="1" lang="fr-FR" sz="1600" b="0" i="1" smtClean="0">
                            <a:solidFill>
                              <a:srgbClr val="1B376D"/>
                            </a:solidFill>
                            <a:latin typeface="Cambria Math" panose="02040503050406030204" pitchFamily="18" charset="0"/>
                            <a:ea typeface="Cambria Math" panose="02040503050406030204" pitchFamily="18" charset="0"/>
                          </a:rPr>
                          <m:t>𝑈</m:t>
                        </m:r>
                        <m:r>
                          <a:rPr kumimoji="1" lang="fr-FR" sz="1600" b="0" i="1" smtClean="0">
                            <a:solidFill>
                              <a:srgbClr val="1B376D"/>
                            </a:solidFill>
                            <a:latin typeface="Cambria Math" panose="02040503050406030204" pitchFamily="18" charset="0"/>
                            <a:ea typeface="Cambria Math" panose="02040503050406030204" pitchFamily="18" charset="0"/>
                          </a:rPr>
                          <m:t>(</m:t>
                        </m:r>
                        <m:r>
                          <a:rPr kumimoji="1" lang="fr-FR" sz="1600" b="0" i="1">
                            <a:solidFill>
                              <a:srgbClr val="1B376D"/>
                            </a:solidFill>
                            <a:latin typeface="Cambria Math" panose="02040503050406030204" pitchFamily="18" charset="0"/>
                            <a:ea typeface="Cambria Math" panose="02040503050406030204" pitchFamily="18" charset="0"/>
                          </a:rPr>
                          <m:t>𝑙</m:t>
                        </m:r>
                        <m:r>
                          <a:rPr kumimoji="1" lang="fr-FR" sz="1600" b="0" i="1" smtClean="0">
                            <a:solidFill>
                              <a:srgbClr val="1B376D"/>
                            </a:solidFill>
                            <a:latin typeface="Cambria Math" panose="02040503050406030204" pitchFamily="18" charset="0"/>
                            <a:ea typeface="Cambria Math" panose="02040503050406030204" pitchFamily="18" charset="0"/>
                          </a:rPr>
                          <m:t>)</m:t>
                        </m:r>
                      </m:num>
                      <m:den>
                        <m:r>
                          <a:rPr kumimoji="1" lang="fr-FR" sz="1600" b="0" i="1">
                            <a:solidFill>
                              <a:srgbClr val="1B376D"/>
                            </a:solidFill>
                            <a:latin typeface="Cambria Math" panose="02040503050406030204" pitchFamily="18" charset="0"/>
                          </a:rPr>
                          <m:t>𝑙</m:t>
                        </m:r>
                      </m:den>
                    </m:f>
                    <m:r>
                      <a:rPr kumimoji="1" lang="fr-FR" sz="1600" b="0" i="1">
                        <a:solidFill>
                          <a:srgbClr val="1B376D"/>
                        </a:solidFill>
                        <a:latin typeface="Cambria Math" panose="02040503050406030204" pitchFamily="18" charset="0"/>
                      </a:rPr>
                      <m:t>=</m:t>
                    </m:r>
                  </m:oMath>
                </a14:m>
                <a:r>
                  <a:rPr kumimoji="1" lang="en-GB" sz="1600" dirty="0">
                    <a:solidFill>
                      <a:srgbClr val="1B376D"/>
                    </a:solidFill>
                    <a:latin typeface="Handlee" panose="02000000000000000000" pitchFamily="2" charset="0"/>
                  </a:rPr>
                  <a:t> 1,6%    Ce qui </a:t>
                </a:r>
                <a:r>
                  <a:rPr kumimoji="1" lang="en-GB" sz="1600" dirty="0" err="1">
                    <a:solidFill>
                      <a:srgbClr val="1B376D"/>
                    </a:solidFill>
                    <a:latin typeface="Handlee" panose="02000000000000000000" pitchFamily="2" charset="0"/>
                  </a:rPr>
                  <a:t>signifie</a:t>
                </a:r>
                <a:r>
                  <a:rPr kumimoji="1" lang="en-GB" sz="1600" dirty="0">
                    <a:solidFill>
                      <a:srgbClr val="1B376D"/>
                    </a:solidFill>
                    <a:latin typeface="Handlee" panose="02000000000000000000" pitchFamily="2" charset="0"/>
                  </a:rPr>
                  <a:t> que </a:t>
                </a:r>
                <a:r>
                  <a:rPr kumimoji="1" lang="en-GB" sz="1600" dirty="0" err="1">
                    <a:solidFill>
                      <a:srgbClr val="1B376D"/>
                    </a:solidFill>
                    <a:latin typeface="Handlee" panose="02000000000000000000" pitchFamily="2" charset="0"/>
                  </a:rPr>
                  <a:t>l’on</a:t>
                </a:r>
                <a:r>
                  <a:rPr kumimoji="1" lang="en-GB" sz="1600" dirty="0">
                    <a:solidFill>
                      <a:srgbClr val="1B376D"/>
                    </a:solidFill>
                    <a:latin typeface="Handlee" panose="02000000000000000000" pitchFamily="2" charset="0"/>
                  </a:rPr>
                  <a:t> </a:t>
                </a:r>
                <a:r>
                  <a:rPr kumimoji="1" lang="en-GB" sz="1600" dirty="0" err="1">
                    <a:solidFill>
                      <a:srgbClr val="1B376D"/>
                    </a:solidFill>
                    <a:latin typeface="Handlee" panose="02000000000000000000" pitchFamily="2" charset="0"/>
                  </a:rPr>
                  <a:t>connait</a:t>
                </a:r>
                <a:r>
                  <a:rPr kumimoji="1" lang="en-GB" sz="1600" dirty="0">
                    <a:solidFill>
                      <a:srgbClr val="1B376D"/>
                    </a:solidFill>
                    <a:latin typeface="Handlee" panose="02000000000000000000" pitchFamily="2" charset="0"/>
                  </a:rPr>
                  <a:t> l à 1,6 % </a:t>
                </a:r>
                <a:r>
                  <a:rPr kumimoji="1" lang="en-GB" sz="1600" dirty="0" err="1">
                    <a:solidFill>
                      <a:srgbClr val="1B376D"/>
                    </a:solidFill>
                    <a:latin typeface="Handlee" panose="02000000000000000000" pitchFamily="2" charset="0"/>
                  </a:rPr>
                  <a:t>près</a:t>
                </a:r>
                <a:endParaRPr kumimoji="1" lang="en-GB" sz="1600" dirty="0">
                  <a:solidFill>
                    <a:srgbClr val="1B376D"/>
                  </a:solidFill>
                  <a:latin typeface="Handlee" panose="02000000000000000000" pitchFamily="2" charset="0"/>
                </a:endParaRPr>
              </a:p>
            </p:txBody>
          </p:sp>
        </mc:Choice>
        <mc:Fallback xmlns="">
          <p:sp>
            <p:nvSpPr>
              <p:cNvPr id="8" name="Rectangle 13" descr="Rectangle: Click to edit Master text styles&#10;Second level&#10;Third level&#10;Fourth level&#10;Fifth level"/>
              <p:cNvSpPr>
                <a:spLocks noRot="1" noChangeAspect="1" noMove="1" noResize="1" noEditPoints="1" noAdjustHandles="1" noChangeArrowheads="1" noChangeShapeType="1" noTextEdit="1"/>
              </p:cNvSpPr>
              <p:nvPr/>
            </p:nvSpPr>
            <p:spPr bwMode="auto">
              <a:xfrm>
                <a:off x="613332" y="4833229"/>
                <a:ext cx="10936411" cy="1238943"/>
              </a:xfrm>
              <a:prstGeom prst="rect">
                <a:avLst/>
              </a:prstGeom>
              <a:blipFill>
                <a:blip r:embed="rId2"/>
                <a:stretch>
                  <a:fillRect l="-334" t="-985" b="-24631"/>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fr-FR">
                    <a:noFill/>
                  </a:rPr>
                  <a:t> </a:t>
                </a:r>
              </a:p>
            </p:txBody>
          </p:sp>
        </mc:Fallback>
      </mc:AlternateContent>
      <p:sp>
        <p:nvSpPr>
          <p:cNvPr id="9" name="Espace réservé du contenu 2"/>
          <p:cNvSpPr txBox="1">
            <a:spLocks/>
          </p:cNvSpPr>
          <p:nvPr/>
        </p:nvSpPr>
        <p:spPr>
          <a:xfrm>
            <a:off x="613332" y="2229372"/>
            <a:ext cx="9948336" cy="781297"/>
          </a:xfrm>
          <a:prstGeom prst="rect">
            <a:avLst/>
          </a:prstGeom>
        </p:spPr>
        <p:txBody>
          <a:bodyPr vert="horz" lIns="91440" tIns="45720" rIns="91440" bIns="45720" rtlCol="0">
            <a:normAutofit/>
          </a:bodyPr>
          <a:lstStyle>
            <a:lvl1pPr marL="355600" indent="-355600" algn="just" defTabSz="914400" rtl="0" eaLnBrk="1" latinLnBrk="0" hangingPunct="1">
              <a:lnSpc>
                <a:spcPct val="90000"/>
              </a:lnSpc>
              <a:spcBef>
                <a:spcPts val="1000"/>
              </a:spcBef>
              <a:buClr>
                <a:srgbClr val="15376D"/>
              </a:buClr>
              <a:buSzPct val="85000"/>
              <a:buFont typeface="Wingdings" panose="05000000000000000000" pitchFamily="2" charset="2"/>
              <a:buChar char="§"/>
              <a:defRPr lang="fr-FR" sz="2000" kern="1200" dirty="0" smtClean="0">
                <a:solidFill>
                  <a:schemeClr val="tx1"/>
                </a:solidFill>
                <a:latin typeface="Arial MT" panose="020B0604020202020204" pitchFamily="34" charset="0"/>
                <a:ea typeface="+mn-ea"/>
                <a:cs typeface="+mn-cs"/>
              </a:defRPr>
            </a:lvl1pPr>
            <a:lvl2pPr marL="787400" indent="-3429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fr-FR" sz="1600" kern="1200" dirty="0" smtClean="0">
                <a:solidFill>
                  <a:schemeClr val="tx1"/>
                </a:solidFill>
                <a:latin typeface="Arial MT" panose="020B0604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dirty="0"/>
              <a:t>Pour avoir une idée de la qualité d’une mesure, on peut calculer son incertitude relative en pourcentage:</a:t>
            </a:r>
          </a:p>
        </p:txBody>
      </p:sp>
      <mc:AlternateContent xmlns:mc="http://schemas.openxmlformats.org/markup-compatibility/2006" xmlns:a14="http://schemas.microsoft.com/office/drawing/2010/main">
        <mc:Choice Requires="a14">
          <p:sp>
            <p:nvSpPr>
              <p:cNvPr id="5" name="ZoneTexte 4"/>
              <p:cNvSpPr txBox="1"/>
              <p:nvPr/>
            </p:nvSpPr>
            <p:spPr>
              <a:xfrm>
                <a:off x="3749250" y="2905259"/>
                <a:ext cx="3308764" cy="835586"/>
              </a:xfrm>
              <a:prstGeom prst="rect">
                <a:avLst/>
              </a:prstGeom>
              <a:noFill/>
              <a:ln w="28575">
                <a:solidFill>
                  <a:srgbClr val="FF2D80"/>
                </a:solidFill>
              </a:ln>
            </p:spPr>
            <p:txBody>
              <a:bodyPr wrap="none" lIns="108000" tIns="108000" rIns="108000" bIns="108000" rtlCol="0">
                <a:spAutoFit/>
              </a:bodyPr>
              <a:lstStyle/>
              <a:p>
                <a:pPr/>
                <a14:m>
                  <m:oMathPara xmlns:m="http://schemas.openxmlformats.org/officeDocument/2006/math">
                    <m:oMathParaPr>
                      <m:jc m:val="centerGroup"/>
                    </m:oMathParaPr>
                    <m:oMath xmlns:m="http://schemas.openxmlformats.org/officeDocument/2006/math">
                      <m:r>
                        <a:rPr lang="fr-FR" sz="2000" b="0" i="1" smtClean="0">
                          <a:solidFill>
                            <a:schemeClr val="tx1"/>
                          </a:solidFill>
                          <a:latin typeface="Cambria Math" panose="02040503050406030204" pitchFamily="18" charset="0"/>
                        </a:rPr>
                        <m:t>𝐼𝑛𝑐𝑒𝑟𝑡𝑖𝑡𝑢𝑑𝑒</m:t>
                      </m:r>
                      <m:r>
                        <a:rPr lang="fr-FR" sz="2000" b="0" i="1" smtClean="0">
                          <a:solidFill>
                            <a:schemeClr val="tx1"/>
                          </a:solidFill>
                          <a:latin typeface="Cambria Math" panose="02040503050406030204" pitchFamily="18" charset="0"/>
                        </a:rPr>
                        <m:t> </m:t>
                      </m:r>
                      <m:r>
                        <a:rPr lang="fr-FR" sz="2000" b="0" i="1" smtClean="0">
                          <a:solidFill>
                            <a:schemeClr val="tx1"/>
                          </a:solidFill>
                          <a:latin typeface="Cambria Math" panose="02040503050406030204" pitchFamily="18" charset="0"/>
                        </a:rPr>
                        <m:t>𝑟𝑒𝑙𝑎𝑡𝑖𝑣𝑒</m:t>
                      </m:r>
                      <m:r>
                        <a:rPr lang="fr-FR" sz="2000" b="0" i="1" smtClean="0">
                          <a:solidFill>
                            <a:schemeClr val="tx1"/>
                          </a:solidFill>
                          <a:latin typeface="Cambria Math" panose="02040503050406030204" pitchFamily="18" charset="0"/>
                        </a:rPr>
                        <m:t>= </m:t>
                      </m:r>
                      <m:f>
                        <m:fPr>
                          <m:ctrlPr>
                            <a:rPr lang="fr-FR" sz="2000" b="0" i="1" smtClean="0">
                              <a:solidFill>
                                <a:schemeClr val="tx1"/>
                              </a:solidFill>
                              <a:latin typeface="Cambria Math" panose="02040503050406030204" pitchFamily="18" charset="0"/>
                            </a:rPr>
                          </m:ctrlPr>
                        </m:fPr>
                        <m:num>
                          <m:r>
                            <a:rPr lang="fr-FR" sz="2000" b="0" i="1" smtClean="0">
                              <a:solidFill>
                                <a:schemeClr val="tx1"/>
                              </a:solidFill>
                              <a:latin typeface="Cambria Math" panose="02040503050406030204" pitchFamily="18" charset="0"/>
                            </a:rPr>
                            <m:t>𝑈</m:t>
                          </m:r>
                        </m:num>
                        <m:den>
                          <m:d>
                            <m:dPr>
                              <m:begChr m:val="|"/>
                              <m:endChr m:val="|"/>
                              <m:ctrlPr>
                                <a:rPr lang="fr-FR" sz="2000" b="0" i="1" smtClean="0">
                                  <a:solidFill>
                                    <a:schemeClr val="tx1"/>
                                  </a:solidFill>
                                  <a:latin typeface="Cambria Math" panose="02040503050406030204" pitchFamily="18" charset="0"/>
                                </a:rPr>
                              </m:ctrlPr>
                            </m:dPr>
                            <m:e>
                              <m:r>
                                <a:rPr lang="fr-FR" sz="2000" b="0" i="1" smtClean="0">
                                  <a:solidFill>
                                    <a:schemeClr val="tx1"/>
                                  </a:solidFill>
                                  <a:latin typeface="Cambria Math" panose="02040503050406030204" pitchFamily="18" charset="0"/>
                                </a:rPr>
                                <m:t>𝑥</m:t>
                              </m:r>
                            </m:e>
                          </m:d>
                        </m:den>
                      </m:f>
                    </m:oMath>
                  </m:oMathPara>
                </a14:m>
                <a:endParaRPr lang="fr-FR" sz="2000" dirty="0">
                  <a:solidFill>
                    <a:schemeClr val="tx1"/>
                  </a:solidFill>
                  <a:latin typeface="cmr10" panose="020B0500000000000000" pitchFamily="34" charset="0"/>
                </a:endParaRPr>
              </a:p>
            </p:txBody>
          </p:sp>
        </mc:Choice>
        <mc:Fallback xmlns="">
          <p:sp>
            <p:nvSpPr>
              <p:cNvPr id="5" name="ZoneTexte 4"/>
              <p:cNvSpPr txBox="1">
                <a:spLocks noRot="1" noChangeAspect="1" noMove="1" noResize="1" noEditPoints="1" noAdjustHandles="1" noChangeArrowheads="1" noChangeShapeType="1" noTextEdit="1"/>
              </p:cNvSpPr>
              <p:nvPr/>
            </p:nvSpPr>
            <p:spPr>
              <a:xfrm>
                <a:off x="3749250" y="2905259"/>
                <a:ext cx="3308764" cy="835586"/>
              </a:xfrm>
              <a:prstGeom prst="rect">
                <a:avLst/>
              </a:prstGeom>
              <a:blipFill>
                <a:blip r:embed="rId3"/>
                <a:stretch>
                  <a:fillRect/>
                </a:stretch>
              </a:blipFill>
              <a:ln w="28575">
                <a:solidFill>
                  <a:srgbClr val="FF2D80"/>
                </a:solidFill>
              </a:ln>
            </p:spPr>
            <p:txBody>
              <a:bodyPr/>
              <a:lstStyle/>
              <a:p>
                <a:r>
                  <a:rPr lang="fr-FR">
                    <a:noFill/>
                  </a:rPr>
                  <a:t> </a:t>
                </a:r>
              </a:p>
            </p:txBody>
          </p:sp>
        </mc:Fallback>
      </mc:AlternateContent>
      <p:sp>
        <p:nvSpPr>
          <p:cNvPr id="10" name="Titre 5"/>
          <p:cNvSpPr txBox="1">
            <a:spLocks/>
          </p:cNvSpPr>
          <p:nvPr/>
        </p:nvSpPr>
        <p:spPr>
          <a:xfrm>
            <a:off x="486377" y="1744400"/>
            <a:ext cx="10515600" cy="47687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chemeClr val="tx1"/>
                </a:solidFill>
                <a:latin typeface="Arial" panose="020B0604020202020204" pitchFamily="34" charset="0"/>
                <a:ea typeface="+mj-ea"/>
                <a:cs typeface="Arial" panose="020B0604020202020204" pitchFamily="34" charset="0"/>
              </a:defRPr>
            </a:lvl1pPr>
          </a:lstStyle>
          <a:p>
            <a:r>
              <a:rPr lang="fr-FR" sz="2400" dirty="0">
                <a:solidFill>
                  <a:srgbClr val="FF2D80"/>
                </a:solidFill>
                <a:sym typeface="Wingdings" pitchFamily="2" charset="2"/>
              </a:rPr>
              <a:t>Incertitude relative</a:t>
            </a:r>
            <a:endParaRPr lang="en-US" dirty="0"/>
          </a:p>
        </p:txBody>
      </p:sp>
    </p:spTree>
    <p:extLst>
      <p:ext uri="{BB962C8B-B14F-4D97-AF65-F5344CB8AC3E}">
        <p14:creationId xmlns:p14="http://schemas.microsoft.com/office/powerpoint/2010/main" val="328133732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Comparaison de résultats entre eux</a:t>
            </a:r>
            <a:endParaRPr lang="en-GB" dirty="0"/>
          </a:p>
        </p:txBody>
      </p:sp>
      <p:sp>
        <p:nvSpPr>
          <p:cNvPr id="6" name="Espace réservé du numéro de diapositive 5"/>
          <p:cNvSpPr>
            <a:spLocks noGrp="1"/>
          </p:cNvSpPr>
          <p:nvPr>
            <p:ph type="sldNum" sz="quarter" idx="12"/>
          </p:nvPr>
        </p:nvSpPr>
        <p:spPr/>
        <p:txBody>
          <a:bodyPr/>
          <a:lstStyle/>
          <a:p>
            <a:fld id="{7C59E55F-A350-4989-9404-8411324CBBDC}" type="slidenum">
              <a:rPr lang="fr-FR" smtClean="0"/>
              <a:pPr/>
              <a:t>49</a:t>
            </a:fld>
            <a:endParaRPr lang="fr-FR" dirty="0"/>
          </a:p>
        </p:txBody>
      </p:sp>
      <p:sp>
        <p:nvSpPr>
          <p:cNvPr id="7" name="Titre 5"/>
          <p:cNvSpPr txBox="1">
            <a:spLocks/>
          </p:cNvSpPr>
          <p:nvPr/>
        </p:nvSpPr>
        <p:spPr>
          <a:xfrm>
            <a:off x="698150" y="4590570"/>
            <a:ext cx="4581421" cy="66736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chemeClr val="tx1"/>
                </a:solidFill>
                <a:latin typeface="Arial" panose="020B0604020202020204" pitchFamily="34" charset="0"/>
                <a:ea typeface="+mj-ea"/>
                <a:cs typeface="Arial" panose="020B0604020202020204" pitchFamily="34" charset="0"/>
              </a:defRPr>
            </a:lvl1pPr>
          </a:lstStyle>
          <a:p>
            <a:pPr marL="342900" indent="-342900">
              <a:buFont typeface="Arial" panose="020B0604020202020204" pitchFamily="34" charset="0"/>
              <a:buChar char="•"/>
            </a:pPr>
            <a:r>
              <a:rPr lang="fr-FR" sz="2000" b="0" dirty="0"/>
              <a:t>Comparaison entre valeur expérimentale et valeur théorique :</a:t>
            </a:r>
            <a:endParaRPr lang="en-US" sz="2000" b="0" dirty="0"/>
          </a:p>
        </p:txBody>
      </p:sp>
      <p:sp>
        <p:nvSpPr>
          <p:cNvPr id="9" name="Titre 5"/>
          <p:cNvSpPr txBox="1">
            <a:spLocks/>
          </p:cNvSpPr>
          <p:nvPr/>
        </p:nvSpPr>
        <p:spPr>
          <a:xfrm>
            <a:off x="720287" y="5644809"/>
            <a:ext cx="4984596" cy="10383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chemeClr val="tx1"/>
                </a:solidFill>
                <a:latin typeface="Arial" panose="020B0604020202020204" pitchFamily="34" charset="0"/>
                <a:ea typeface="+mj-ea"/>
                <a:cs typeface="Arial" panose="020B0604020202020204" pitchFamily="34" charset="0"/>
              </a:defRPr>
            </a:lvl1pPr>
          </a:lstStyle>
          <a:p>
            <a:pPr marL="342900" indent="-342900">
              <a:buFont typeface="Arial" panose="020B0604020202020204" pitchFamily="34" charset="0"/>
              <a:buChar char="•"/>
            </a:pPr>
            <a:r>
              <a:rPr lang="fr-FR" sz="2000" b="0" dirty="0">
                <a:sym typeface="Wingdings" pitchFamily="2" charset="2"/>
              </a:rPr>
              <a:t>Ecart relatif :</a:t>
            </a:r>
            <a:endParaRPr lang="en-US" sz="2000" b="0" dirty="0"/>
          </a:p>
        </p:txBody>
      </p:sp>
      <mc:AlternateContent xmlns:mc="http://schemas.openxmlformats.org/markup-compatibility/2006" xmlns:a14="http://schemas.microsoft.com/office/drawing/2010/main">
        <mc:Choice Requires="a14">
          <p:sp>
            <p:nvSpPr>
              <p:cNvPr id="11" name="ZoneTexte 10"/>
              <p:cNvSpPr txBox="1"/>
              <p:nvPr/>
            </p:nvSpPr>
            <p:spPr>
              <a:xfrm>
                <a:off x="5470973" y="5704324"/>
                <a:ext cx="1610102" cy="919309"/>
              </a:xfrm>
              <a:prstGeom prst="rect">
                <a:avLst/>
              </a:prstGeom>
              <a:noFill/>
              <a:ln w="28575">
                <a:solidFill>
                  <a:srgbClr val="FF2D80"/>
                </a:solidFill>
              </a:ln>
            </p:spPr>
            <p:txBody>
              <a:bodyPr wrap="none" lIns="72000" tIns="180000" rIns="72000" bIns="180000" rtlCol="0">
                <a:spAutoFit/>
              </a:bodyPr>
              <a:lstStyle/>
              <a:p>
                <a:pPr/>
                <a14:m>
                  <m:oMathPara xmlns:m="http://schemas.openxmlformats.org/officeDocument/2006/math">
                    <m:oMathParaPr>
                      <m:jc m:val="centerGroup"/>
                    </m:oMathParaPr>
                    <m:oMath xmlns:m="http://schemas.openxmlformats.org/officeDocument/2006/math">
                      <m:r>
                        <a:rPr lang="fr-FR" sz="1600" b="0" i="1" smtClean="0">
                          <a:solidFill>
                            <a:schemeClr val="tx1"/>
                          </a:solidFill>
                          <a:latin typeface="Cambria Math" panose="02040503050406030204" pitchFamily="18" charset="0"/>
                        </a:rPr>
                        <m:t>𝐸</m:t>
                      </m:r>
                      <m:r>
                        <a:rPr lang="fr-FR" sz="1600" b="0" i="1" smtClean="0">
                          <a:solidFill>
                            <a:schemeClr val="tx1"/>
                          </a:solidFill>
                          <a:latin typeface="Cambria Math" panose="02040503050406030204" pitchFamily="18" charset="0"/>
                        </a:rPr>
                        <m:t>= </m:t>
                      </m:r>
                      <m:d>
                        <m:dPr>
                          <m:begChr m:val="|"/>
                          <m:endChr m:val="|"/>
                          <m:ctrlPr>
                            <a:rPr lang="fr-FR" sz="1600" b="0" i="1" smtClean="0">
                              <a:solidFill>
                                <a:schemeClr val="tx1"/>
                              </a:solidFill>
                              <a:latin typeface="Cambria Math" panose="02040503050406030204" pitchFamily="18" charset="0"/>
                            </a:rPr>
                          </m:ctrlPr>
                        </m:dPr>
                        <m:e>
                          <m:r>
                            <a:rPr lang="fr-FR" sz="1600" b="0" i="1" smtClean="0">
                              <a:solidFill>
                                <a:schemeClr val="tx1"/>
                              </a:solidFill>
                              <a:latin typeface="Cambria Math" panose="02040503050406030204" pitchFamily="18" charset="0"/>
                            </a:rPr>
                            <m:t> </m:t>
                          </m:r>
                          <m:f>
                            <m:fPr>
                              <m:ctrlPr>
                                <a:rPr lang="fr-FR" sz="1600" b="0" i="1" smtClean="0">
                                  <a:solidFill>
                                    <a:schemeClr val="tx1"/>
                                  </a:solidFill>
                                  <a:latin typeface="Cambria Math" panose="02040503050406030204" pitchFamily="18" charset="0"/>
                                </a:rPr>
                              </m:ctrlPr>
                            </m:fPr>
                            <m:num>
                              <m:sSub>
                                <m:sSubPr>
                                  <m:ctrlPr>
                                    <a:rPr lang="fr-FR" sz="1600" b="0" i="1" smtClean="0">
                                      <a:solidFill>
                                        <a:schemeClr val="tx1"/>
                                      </a:solidFill>
                                      <a:latin typeface="Cambria Math" panose="02040503050406030204" pitchFamily="18" charset="0"/>
                                    </a:rPr>
                                  </m:ctrlPr>
                                </m:sSubPr>
                                <m:e>
                                  <m:r>
                                    <a:rPr lang="fr-FR" sz="1600" b="0" i="1" smtClean="0">
                                      <a:solidFill>
                                        <a:schemeClr val="tx1"/>
                                      </a:solidFill>
                                      <a:latin typeface="Cambria Math" panose="02040503050406030204" pitchFamily="18" charset="0"/>
                                    </a:rPr>
                                    <m:t>𝑥</m:t>
                                  </m:r>
                                </m:e>
                                <m:sub>
                                  <m:r>
                                    <a:rPr lang="fr-FR" sz="1600" b="0" i="1" smtClean="0">
                                      <a:solidFill>
                                        <a:schemeClr val="tx1"/>
                                      </a:solidFill>
                                      <a:latin typeface="Cambria Math" panose="02040503050406030204" pitchFamily="18" charset="0"/>
                                    </a:rPr>
                                    <m:t>𝑟</m:t>
                                  </m:r>
                                  <m:r>
                                    <a:rPr lang="fr-FR" sz="1600" b="0" i="1" smtClean="0">
                                      <a:solidFill>
                                        <a:schemeClr val="tx1"/>
                                      </a:solidFill>
                                      <a:latin typeface="Cambria Math" panose="02040503050406030204" pitchFamily="18" charset="0"/>
                                    </a:rPr>
                                    <m:t>é</m:t>
                                  </m:r>
                                  <m:r>
                                    <a:rPr lang="fr-FR" sz="1600" b="0" i="1" smtClean="0">
                                      <a:solidFill>
                                        <a:schemeClr val="tx1"/>
                                      </a:solidFill>
                                      <a:latin typeface="Cambria Math" panose="02040503050406030204" pitchFamily="18" charset="0"/>
                                    </a:rPr>
                                    <m:t>𝑓</m:t>
                                  </m:r>
                                </m:sub>
                              </m:sSub>
                              <m:r>
                                <a:rPr lang="fr-FR" sz="1600" b="0" i="1" smtClean="0">
                                  <a:solidFill>
                                    <a:schemeClr val="tx1"/>
                                  </a:solidFill>
                                  <a:latin typeface="Cambria Math" panose="02040503050406030204" pitchFamily="18" charset="0"/>
                                </a:rPr>
                                <m:t>−</m:t>
                              </m:r>
                              <m:r>
                                <a:rPr lang="fr-FR" sz="1600" b="0" i="1" smtClean="0">
                                  <a:solidFill>
                                    <a:schemeClr val="tx1"/>
                                  </a:solidFill>
                                  <a:latin typeface="Cambria Math" panose="02040503050406030204" pitchFamily="18" charset="0"/>
                                </a:rPr>
                                <m:t>𝑥</m:t>
                              </m:r>
                            </m:num>
                            <m:den>
                              <m:sSub>
                                <m:sSubPr>
                                  <m:ctrlPr>
                                    <a:rPr lang="fr-FR" sz="1600" i="1">
                                      <a:latin typeface="Cambria Math" panose="02040503050406030204" pitchFamily="18" charset="0"/>
                                    </a:rPr>
                                  </m:ctrlPr>
                                </m:sSubPr>
                                <m:e>
                                  <m:r>
                                    <a:rPr lang="fr-FR" sz="1600" i="1">
                                      <a:latin typeface="Cambria Math" panose="02040503050406030204" pitchFamily="18" charset="0"/>
                                    </a:rPr>
                                    <m:t>𝑥</m:t>
                                  </m:r>
                                </m:e>
                                <m:sub>
                                  <m:r>
                                    <a:rPr lang="fr-FR" sz="1600" i="1">
                                      <a:latin typeface="Cambria Math" panose="02040503050406030204" pitchFamily="18" charset="0"/>
                                    </a:rPr>
                                    <m:t>𝑟</m:t>
                                  </m:r>
                                  <m:r>
                                    <a:rPr lang="fr-FR" sz="1600" i="1">
                                      <a:latin typeface="Cambria Math" panose="02040503050406030204" pitchFamily="18" charset="0"/>
                                    </a:rPr>
                                    <m:t>é</m:t>
                                  </m:r>
                                  <m:r>
                                    <a:rPr lang="fr-FR" sz="1600" i="1">
                                      <a:latin typeface="Cambria Math" panose="02040503050406030204" pitchFamily="18" charset="0"/>
                                    </a:rPr>
                                    <m:t>𝑓</m:t>
                                  </m:r>
                                </m:sub>
                              </m:sSub>
                            </m:den>
                          </m:f>
                          <m:r>
                            <a:rPr lang="fr-FR" sz="1600" b="0" i="1" smtClean="0">
                              <a:latin typeface="Cambria Math" panose="02040503050406030204" pitchFamily="18" charset="0"/>
                            </a:rPr>
                            <m:t> </m:t>
                          </m:r>
                        </m:e>
                      </m:d>
                    </m:oMath>
                  </m:oMathPara>
                </a14:m>
                <a:endParaRPr lang="fr-FR" sz="1600" dirty="0">
                  <a:solidFill>
                    <a:schemeClr val="tx1"/>
                  </a:solidFill>
                  <a:latin typeface="cmr10" panose="020B0500000000000000" pitchFamily="34" charset="0"/>
                </a:endParaRPr>
              </a:p>
            </p:txBody>
          </p:sp>
        </mc:Choice>
        <mc:Fallback xmlns="">
          <p:sp>
            <p:nvSpPr>
              <p:cNvPr id="11" name="ZoneTexte 10"/>
              <p:cNvSpPr txBox="1">
                <a:spLocks noRot="1" noChangeAspect="1" noMove="1" noResize="1" noEditPoints="1" noAdjustHandles="1" noChangeArrowheads="1" noChangeShapeType="1" noTextEdit="1"/>
              </p:cNvSpPr>
              <p:nvPr/>
            </p:nvSpPr>
            <p:spPr>
              <a:xfrm>
                <a:off x="5470973" y="5704324"/>
                <a:ext cx="1610102" cy="919309"/>
              </a:xfrm>
              <a:prstGeom prst="rect">
                <a:avLst/>
              </a:prstGeom>
              <a:blipFill>
                <a:blip r:embed="rId2"/>
                <a:stretch>
                  <a:fillRect/>
                </a:stretch>
              </a:blipFill>
              <a:ln w="28575">
                <a:solidFill>
                  <a:srgbClr val="FF2D80"/>
                </a:solidFill>
              </a:ln>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3" name="ZoneTexte 12"/>
              <p:cNvSpPr txBox="1"/>
              <p:nvPr/>
            </p:nvSpPr>
            <p:spPr>
              <a:xfrm>
                <a:off x="5470973" y="4465605"/>
                <a:ext cx="5748735" cy="911358"/>
              </a:xfrm>
              <a:prstGeom prst="rect">
                <a:avLst/>
              </a:prstGeom>
              <a:noFill/>
              <a:ln w="28575">
                <a:solidFill>
                  <a:srgbClr val="FF2D80"/>
                </a:solidFill>
              </a:ln>
            </p:spPr>
            <p:txBody>
              <a:bodyPr wrap="none" lIns="72000" tIns="180000" rIns="72000" bIns="180000" rtlCol="0">
                <a:spAutoFit/>
              </a:bodyPr>
              <a:lstStyle/>
              <a:p>
                <a:pPr/>
                <a14:m>
                  <m:oMathPara xmlns:m="http://schemas.openxmlformats.org/officeDocument/2006/math">
                    <m:oMathParaPr>
                      <m:jc m:val="centerGroup"/>
                    </m:oMathParaPr>
                    <m:oMath xmlns:m="http://schemas.openxmlformats.org/officeDocument/2006/math">
                      <m:r>
                        <a:rPr lang="fr-FR" sz="1600" b="0" i="1" smtClean="0">
                          <a:solidFill>
                            <a:schemeClr val="tx1"/>
                          </a:solidFill>
                          <a:latin typeface="Cambria Math" panose="02040503050406030204" pitchFamily="18" charset="0"/>
                        </a:rPr>
                        <m:t>𝑃𝑜𝑢𝑟𝑐𝑒𝑛𝑡𝑎𝑔𝑒</m:t>
                      </m:r>
                      <m:r>
                        <a:rPr lang="fr-FR" sz="1600" b="0" i="1" smtClean="0">
                          <a:solidFill>
                            <a:schemeClr val="tx1"/>
                          </a:solidFill>
                          <a:latin typeface="Cambria Math" panose="02040503050406030204" pitchFamily="18" charset="0"/>
                        </a:rPr>
                        <m:t> </m:t>
                      </m:r>
                      <m:sSup>
                        <m:sSupPr>
                          <m:ctrlPr>
                            <a:rPr lang="fr-FR" sz="1600" b="0" i="1" smtClean="0">
                              <a:solidFill>
                                <a:schemeClr val="tx1"/>
                              </a:solidFill>
                              <a:latin typeface="Cambria Math" panose="02040503050406030204" pitchFamily="18" charset="0"/>
                            </a:rPr>
                          </m:ctrlPr>
                        </m:sSupPr>
                        <m:e>
                          <m:r>
                            <a:rPr lang="fr-FR" sz="1600" b="0" i="1" smtClean="0">
                              <a:solidFill>
                                <a:schemeClr val="tx1"/>
                              </a:solidFill>
                              <a:latin typeface="Cambria Math" panose="02040503050406030204" pitchFamily="18" charset="0"/>
                            </a:rPr>
                            <m:t>𝑑</m:t>
                          </m:r>
                        </m:e>
                        <m:sup>
                          <m:r>
                            <a:rPr lang="fr-FR" sz="1600" b="0" i="1" smtClean="0">
                              <a:solidFill>
                                <a:schemeClr val="tx1"/>
                              </a:solidFill>
                              <a:latin typeface="Cambria Math" panose="02040503050406030204" pitchFamily="18" charset="0"/>
                            </a:rPr>
                            <m:t>′</m:t>
                          </m:r>
                        </m:sup>
                      </m:sSup>
                      <m:r>
                        <a:rPr lang="fr-FR" sz="1600" b="0" i="1" smtClean="0">
                          <a:solidFill>
                            <a:schemeClr val="tx1"/>
                          </a:solidFill>
                          <a:latin typeface="Cambria Math" panose="02040503050406030204" pitchFamily="18" charset="0"/>
                        </a:rPr>
                        <m:t>𝑒𝑟𝑟𝑒𝑢𝑟</m:t>
                      </m:r>
                      <m:r>
                        <a:rPr lang="fr-FR" sz="1600" b="0" i="1" smtClean="0">
                          <a:solidFill>
                            <a:schemeClr val="tx1"/>
                          </a:solidFill>
                          <a:latin typeface="Cambria Math" panose="02040503050406030204" pitchFamily="18" charset="0"/>
                        </a:rPr>
                        <m:t>= </m:t>
                      </m:r>
                      <m:d>
                        <m:dPr>
                          <m:begChr m:val="|"/>
                          <m:endChr m:val="|"/>
                          <m:ctrlPr>
                            <a:rPr lang="fr-FR" sz="1600" b="0" i="1" smtClean="0">
                              <a:solidFill>
                                <a:schemeClr val="tx1"/>
                              </a:solidFill>
                              <a:latin typeface="Cambria Math" panose="02040503050406030204" pitchFamily="18" charset="0"/>
                            </a:rPr>
                          </m:ctrlPr>
                        </m:dPr>
                        <m:e>
                          <m:f>
                            <m:fPr>
                              <m:ctrlPr>
                                <a:rPr lang="fr-FR" sz="1600" b="0" i="1" smtClean="0">
                                  <a:solidFill>
                                    <a:schemeClr val="tx1"/>
                                  </a:solidFill>
                                  <a:latin typeface="Cambria Math" panose="02040503050406030204" pitchFamily="18" charset="0"/>
                                </a:rPr>
                              </m:ctrlPr>
                            </m:fPr>
                            <m:num>
                              <m:r>
                                <a:rPr lang="fr-FR" sz="1600" b="0" i="1" smtClean="0">
                                  <a:solidFill>
                                    <a:schemeClr val="tx1"/>
                                  </a:solidFill>
                                  <a:latin typeface="Cambria Math" panose="02040503050406030204" pitchFamily="18" charset="0"/>
                                </a:rPr>
                                <m:t>𝑣𝑎𝑙𝑒𝑢𝑟</m:t>
                              </m:r>
                              <m:r>
                                <a:rPr lang="fr-FR" sz="1600" b="0" i="1" smtClean="0">
                                  <a:solidFill>
                                    <a:schemeClr val="tx1"/>
                                  </a:solidFill>
                                  <a:latin typeface="Cambria Math" panose="02040503050406030204" pitchFamily="18" charset="0"/>
                                </a:rPr>
                                <m:t> </m:t>
                              </m:r>
                              <m:r>
                                <a:rPr lang="fr-FR" sz="1600" b="0" i="1" smtClean="0">
                                  <a:solidFill>
                                    <a:schemeClr val="tx1"/>
                                  </a:solidFill>
                                  <a:latin typeface="Cambria Math" panose="02040503050406030204" pitchFamily="18" charset="0"/>
                                </a:rPr>
                                <m:t>𝑒𝑥𝑝</m:t>
                              </m:r>
                              <m:r>
                                <a:rPr lang="fr-FR" sz="1600" b="0" i="1" smtClean="0">
                                  <a:solidFill>
                                    <a:schemeClr val="tx1"/>
                                  </a:solidFill>
                                  <a:latin typeface="Cambria Math" panose="02040503050406030204" pitchFamily="18" charset="0"/>
                                </a:rPr>
                                <m:t>−</m:t>
                              </m:r>
                              <m:r>
                                <a:rPr lang="fr-FR" sz="1600" b="0" i="1" smtClean="0">
                                  <a:solidFill>
                                    <a:schemeClr val="tx1"/>
                                  </a:solidFill>
                                  <a:latin typeface="Cambria Math" panose="02040503050406030204" pitchFamily="18" charset="0"/>
                                </a:rPr>
                                <m:t>𝑣𝑎𝑙𝑒𝑢𝑟</m:t>
                              </m:r>
                              <m:r>
                                <a:rPr lang="fr-FR" sz="1600" b="0" i="1" smtClean="0">
                                  <a:solidFill>
                                    <a:schemeClr val="tx1"/>
                                  </a:solidFill>
                                  <a:latin typeface="Cambria Math" panose="02040503050406030204" pitchFamily="18" charset="0"/>
                                </a:rPr>
                                <m:t> </m:t>
                              </m:r>
                              <m:r>
                                <a:rPr lang="fr-FR" sz="1600" b="0" i="1" smtClean="0">
                                  <a:solidFill>
                                    <a:schemeClr val="tx1"/>
                                  </a:solidFill>
                                  <a:latin typeface="Cambria Math" panose="02040503050406030204" pitchFamily="18" charset="0"/>
                                </a:rPr>
                                <m:t>𝑡h</m:t>
                              </m:r>
                              <m:r>
                                <a:rPr lang="fr-FR" sz="1600" b="0" i="1" smtClean="0">
                                  <a:solidFill>
                                    <a:schemeClr val="tx1"/>
                                  </a:solidFill>
                                  <a:latin typeface="Cambria Math" panose="02040503050406030204" pitchFamily="18" charset="0"/>
                                </a:rPr>
                                <m:t>é</m:t>
                              </m:r>
                              <m:r>
                                <a:rPr lang="fr-FR" sz="1600" b="0" i="1" smtClean="0">
                                  <a:solidFill>
                                    <a:schemeClr val="tx1"/>
                                  </a:solidFill>
                                  <a:latin typeface="Cambria Math" panose="02040503050406030204" pitchFamily="18" charset="0"/>
                                </a:rPr>
                                <m:t>𝑜</m:t>
                              </m:r>
                            </m:num>
                            <m:den>
                              <m:r>
                                <a:rPr lang="fr-FR" sz="1600" b="0" i="1" smtClean="0">
                                  <a:latin typeface="Cambria Math" panose="02040503050406030204" pitchFamily="18" charset="0"/>
                                </a:rPr>
                                <m:t>𝑣𝑎𝑙𝑒𝑢𝑟</m:t>
                              </m:r>
                              <m:r>
                                <a:rPr lang="fr-FR" sz="1600" b="0" i="1" smtClean="0">
                                  <a:latin typeface="Cambria Math" panose="02040503050406030204" pitchFamily="18" charset="0"/>
                                </a:rPr>
                                <m:t> </m:t>
                              </m:r>
                              <m:r>
                                <a:rPr lang="fr-FR" sz="1600" b="0" i="1" smtClean="0">
                                  <a:latin typeface="Cambria Math" panose="02040503050406030204" pitchFamily="18" charset="0"/>
                                </a:rPr>
                                <m:t>𝑡h</m:t>
                              </m:r>
                              <m:r>
                                <a:rPr lang="fr-FR" sz="1600" b="0" i="1" smtClean="0">
                                  <a:latin typeface="Cambria Math" panose="02040503050406030204" pitchFamily="18" charset="0"/>
                                </a:rPr>
                                <m:t>é</m:t>
                              </m:r>
                              <m:r>
                                <a:rPr lang="fr-FR" sz="1600" b="0" i="1" smtClean="0">
                                  <a:latin typeface="Cambria Math" panose="02040503050406030204" pitchFamily="18" charset="0"/>
                                </a:rPr>
                                <m:t>𝑜</m:t>
                              </m:r>
                            </m:den>
                          </m:f>
                        </m:e>
                      </m:d>
                      <m:r>
                        <a:rPr lang="fr-FR" sz="1600" b="0" i="0" smtClean="0">
                          <a:solidFill>
                            <a:schemeClr val="tx1"/>
                          </a:solidFill>
                          <a:latin typeface="Cambria Math" panose="02040503050406030204" pitchFamily="18" charset="0"/>
                        </a:rPr>
                        <m:t> </m:t>
                      </m:r>
                      <m:r>
                        <m:rPr>
                          <m:sty m:val="p"/>
                        </m:rPr>
                        <a:rPr lang="fr-FR" sz="1600" b="0" i="0" smtClean="0">
                          <a:solidFill>
                            <a:schemeClr val="tx1"/>
                          </a:solidFill>
                          <a:latin typeface="Cambria Math" panose="02040503050406030204" pitchFamily="18" charset="0"/>
                        </a:rPr>
                        <m:t>x</m:t>
                      </m:r>
                      <m:r>
                        <a:rPr lang="fr-FR" sz="1600" b="0" i="0" smtClean="0">
                          <a:solidFill>
                            <a:schemeClr val="tx1"/>
                          </a:solidFill>
                          <a:latin typeface="Cambria Math" panose="02040503050406030204" pitchFamily="18" charset="0"/>
                        </a:rPr>
                        <m:t> 100%</m:t>
                      </m:r>
                    </m:oMath>
                  </m:oMathPara>
                </a14:m>
                <a:endParaRPr lang="fr-FR" sz="1600" dirty="0">
                  <a:solidFill>
                    <a:schemeClr val="tx1"/>
                  </a:solidFill>
                  <a:latin typeface="cmr10" panose="020B0500000000000000" pitchFamily="34" charset="0"/>
                </a:endParaRPr>
              </a:p>
            </p:txBody>
          </p:sp>
        </mc:Choice>
        <mc:Fallback xmlns="">
          <p:sp>
            <p:nvSpPr>
              <p:cNvPr id="13" name="ZoneTexte 12"/>
              <p:cNvSpPr txBox="1">
                <a:spLocks noRot="1" noChangeAspect="1" noMove="1" noResize="1" noEditPoints="1" noAdjustHandles="1" noChangeArrowheads="1" noChangeShapeType="1" noTextEdit="1"/>
              </p:cNvSpPr>
              <p:nvPr/>
            </p:nvSpPr>
            <p:spPr>
              <a:xfrm>
                <a:off x="5470973" y="4465605"/>
                <a:ext cx="5748735" cy="911358"/>
              </a:xfrm>
              <a:prstGeom prst="rect">
                <a:avLst/>
              </a:prstGeom>
              <a:blipFill>
                <a:blip r:embed="rId3"/>
                <a:stretch>
                  <a:fillRect/>
                </a:stretch>
              </a:blipFill>
              <a:ln w="28575">
                <a:solidFill>
                  <a:srgbClr val="FF2D80"/>
                </a:solidFill>
              </a:ln>
            </p:spPr>
            <p:txBody>
              <a:bodyPr/>
              <a:lstStyle/>
              <a:p>
                <a:r>
                  <a:rPr lang="fr-FR">
                    <a:noFill/>
                  </a:rPr>
                  <a:t> </a:t>
                </a:r>
              </a:p>
            </p:txBody>
          </p:sp>
        </mc:Fallback>
      </mc:AlternateContent>
      <p:sp>
        <p:nvSpPr>
          <p:cNvPr id="20" name="ZoneTexte 19"/>
          <p:cNvSpPr txBox="1"/>
          <p:nvPr/>
        </p:nvSpPr>
        <p:spPr>
          <a:xfrm>
            <a:off x="1379463" y="3819601"/>
            <a:ext cx="2459000" cy="338554"/>
          </a:xfrm>
          <a:prstGeom prst="rect">
            <a:avLst/>
          </a:prstGeom>
          <a:noFill/>
        </p:spPr>
        <p:txBody>
          <a:bodyPr wrap="square" rtlCol="0">
            <a:spAutoFit/>
          </a:bodyPr>
          <a:lstStyle/>
          <a:p>
            <a:r>
              <a:rPr lang="fr-FR" sz="1600" dirty="0">
                <a:latin typeface="Handlee" panose="02000000000000000000" pitchFamily="2" charset="0"/>
              </a:rPr>
              <a:t>Comparaison impossible</a:t>
            </a:r>
          </a:p>
        </p:txBody>
      </p:sp>
      <p:sp>
        <p:nvSpPr>
          <p:cNvPr id="21" name="ZoneTexte 20"/>
          <p:cNvSpPr txBox="1"/>
          <p:nvPr/>
        </p:nvSpPr>
        <p:spPr>
          <a:xfrm>
            <a:off x="4628560" y="3819601"/>
            <a:ext cx="2459000" cy="338554"/>
          </a:xfrm>
          <a:prstGeom prst="rect">
            <a:avLst/>
          </a:prstGeom>
          <a:noFill/>
        </p:spPr>
        <p:txBody>
          <a:bodyPr wrap="square" rtlCol="0">
            <a:spAutoFit/>
          </a:bodyPr>
          <a:lstStyle/>
          <a:p>
            <a:r>
              <a:rPr lang="fr-FR" sz="1600" dirty="0">
                <a:latin typeface="Handlee" panose="02000000000000000000" pitchFamily="2" charset="0"/>
              </a:rPr>
              <a:t>Différence significative</a:t>
            </a:r>
          </a:p>
        </p:txBody>
      </p:sp>
      <p:sp>
        <p:nvSpPr>
          <p:cNvPr id="22" name="ZoneTexte 21"/>
          <p:cNvSpPr txBox="1"/>
          <p:nvPr/>
        </p:nvSpPr>
        <p:spPr>
          <a:xfrm>
            <a:off x="8183636" y="3819601"/>
            <a:ext cx="2727262" cy="338554"/>
          </a:xfrm>
          <a:prstGeom prst="rect">
            <a:avLst/>
          </a:prstGeom>
          <a:noFill/>
        </p:spPr>
        <p:txBody>
          <a:bodyPr wrap="square" rtlCol="0">
            <a:spAutoFit/>
          </a:bodyPr>
          <a:lstStyle/>
          <a:p>
            <a:r>
              <a:rPr lang="fr-FR" sz="1600" dirty="0">
                <a:latin typeface="Handlee" panose="02000000000000000000" pitchFamily="2" charset="0"/>
              </a:rPr>
              <a:t>Différence non significative</a:t>
            </a:r>
          </a:p>
        </p:txBody>
      </p:sp>
      <p:pic>
        <p:nvPicPr>
          <p:cNvPr id="23" name="Image 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21402" y="2013468"/>
            <a:ext cx="2058652" cy="1765414"/>
          </a:xfrm>
          <a:prstGeom prst="rect">
            <a:avLst/>
          </a:prstGeom>
        </p:spPr>
      </p:pic>
      <p:pic>
        <p:nvPicPr>
          <p:cNvPr id="24" name="Image 2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397995" y="2013469"/>
            <a:ext cx="2058652" cy="1765414"/>
          </a:xfrm>
          <a:prstGeom prst="rect">
            <a:avLst/>
          </a:prstGeom>
        </p:spPr>
      </p:pic>
      <p:pic>
        <p:nvPicPr>
          <p:cNvPr id="25" name="Image 2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495096" y="2013468"/>
            <a:ext cx="2058652" cy="1765414"/>
          </a:xfrm>
          <a:prstGeom prst="rect">
            <a:avLst/>
          </a:prstGeom>
        </p:spPr>
      </p:pic>
      <p:sp>
        <p:nvSpPr>
          <p:cNvPr id="26" name="ZoneTexte 25"/>
          <p:cNvSpPr txBox="1"/>
          <p:nvPr/>
        </p:nvSpPr>
        <p:spPr>
          <a:xfrm>
            <a:off x="9708342" y="1629870"/>
            <a:ext cx="1887900" cy="307777"/>
          </a:xfrm>
          <a:prstGeom prst="rect">
            <a:avLst/>
          </a:prstGeom>
          <a:noFill/>
        </p:spPr>
        <p:txBody>
          <a:bodyPr wrap="square" rtlCol="0">
            <a:spAutoFit/>
          </a:bodyPr>
          <a:lstStyle/>
          <a:p>
            <a:r>
              <a:rPr lang="fr-FR" sz="1400" dirty="0">
                <a:latin typeface="Handlee" panose="02000000000000000000" pitchFamily="2" charset="0"/>
              </a:rPr>
              <a:t>incertitude</a:t>
            </a:r>
          </a:p>
        </p:txBody>
      </p:sp>
      <p:cxnSp>
        <p:nvCxnSpPr>
          <p:cNvPr id="31" name="Connecteur droit avec flèche 30"/>
          <p:cNvCxnSpPr/>
          <p:nvPr/>
        </p:nvCxnSpPr>
        <p:spPr>
          <a:xfrm flipH="1">
            <a:off x="9036424" y="1879273"/>
            <a:ext cx="943216" cy="42694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Connecteur droit avec flèche 32"/>
          <p:cNvCxnSpPr/>
          <p:nvPr/>
        </p:nvCxnSpPr>
        <p:spPr>
          <a:xfrm flipH="1">
            <a:off x="9821032" y="1879273"/>
            <a:ext cx="158608" cy="677958"/>
          </a:xfrm>
          <a:prstGeom prst="straightConnector1">
            <a:avLst/>
          </a:prstGeom>
          <a:ln>
            <a:solidFill>
              <a:schemeClr val="tx1"/>
            </a:solidFill>
            <a:headEnd w="sm" len="med"/>
            <a:tailEnd type="triangle"/>
          </a:ln>
        </p:spPr>
        <p:style>
          <a:lnRef idx="1">
            <a:schemeClr val="accent1"/>
          </a:lnRef>
          <a:fillRef idx="0">
            <a:schemeClr val="accent1"/>
          </a:fillRef>
          <a:effectRef idx="0">
            <a:schemeClr val="accent1"/>
          </a:effectRef>
          <a:fontRef idx="minor">
            <a:schemeClr val="tx1"/>
          </a:fontRef>
        </p:style>
      </p:cxnSp>
      <p:sp>
        <p:nvSpPr>
          <p:cNvPr id="34" name="Titre 5"/>
          <p:cNvSpPr txBox="1">
            <a:spLocks/>
          </p:cNvSpPr>
          <p:nvPr/>
        </p:nvSpPr>
        <p:spPr>
          <a:xfrm>
            <a:off x="7336081" y="6232650"/>
            <a:ext cx="3577145" cy="41027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chemeClr val="tx1"/>
                </a:solidFill>
                <a:latin typeface="Arial" panose="020B0604020202020204" pitchFamily="34" charset="0"/>
                <a:ea typeface="+mj-ea"/>
                <a:cs typeface="Arial" panose="020B0604020202020204" pitchFamily="34" charset="0"/>
              </a:defRPr>
            </a:lvl1pPr>
          </a:lstStyle>
          <a:p>
            <a:r>
              <a:rPr lang="fr-FR" sz="1600" b="0" dirty="0">
                <a:latin typeface="Handlee" panose="02000000000000000000" pitchFamily="2" charset="0"/>
                <a:ea typeface="+mn-ea"/>
                <a:cs typeface="+mn-cs"/>
              </a:rPr>
              <a:t>si une valeur de référence est connue</a:t>
            </a:r>
            <a:endParaRPr lang="en-US" sz="1800" b="0" dirty="0"/>
          </a:p>
        </p:txBody>
      </p:sp>
      <p:sp>
        <p:nvSpPr>
          <p:cNvPr id="18" name="Titre 5"/>
          <p:cNvSpPr txBox="1">
            <a:spLocks/>
          </p:cNvSpPr>
          <p:nvPr/>
        </p:nvSpPr>
        <p:spPr>
          <a:xfrm>
            <a:off x="698150" y="1346108"/>
            <a:ext cx="9060129" cy="66736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chemeClr val="tx1"/>
                </a:solidFill>
                <a:latin typeface="Arial" panose="020B0604020202020204" pitchFamily="34" charset="0"/>
                <a:ea typeface="+mj-ea"/>
                <a:cs typeface="Arial" panose="020B0604020202020204" pitchFamily="34" charset="0"/>
              </a:defRPr>
            </a:lvl1pPr>
          </a:lstStyle>
          <a:p>
            <a:pPr marL="342900" indent="-342900">
              <a:buFont typeface="Arial" panose="020B0604020202020204" pitchFamily="34" charset="0"/>
              <a:buChar char="•"/>
            </a:pPr>
            <a:r>
              <a:rPr lang="fr-FR" sz="2000" b="0" dirty="0"/>
              <a:t>Seule la prise en compte des incertitudes permet une comparaison</a:t>
            </a:r>
          </a:p>
        </p:txBody>
      </p:sp>
      <p:cxnSp>
        <p:nvCxnSpPr>
          <p:cNvPr id="35" name="Connecteur droit 34"/>
          <p:cNvCxnSpPr/>
          <p:nvPr/>
        </p:nvCxnSpPr>
        <p:spPr>
          <a:xfrm flipH="1">
            <a:off x="9036424" y="2593090"/>
            <a:ext cx="727881"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6" name="Connecteur droit 35"/>
          <p:cNvCxnSpPr/>
          <p:nvPr/>
        </p:nvCxnSpPr>
        <p:spPr>
          <a:xfrm flipH="1">
            <a:off x="9036424" y="2786130"/>
            <a:ext cx="784608"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56440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llipse 1"/>
          <p:cNvSpPr/>
          <p:nvPr/>
        </p:nvSpPr>
        <p:spPr bwMode="auto">
          <a:xfrm>
            <a:off x="4807735" y="1765368"/>
            <a:ext cx="2639687" cy="2639424"/>
          </a:xfrm>
          <a:prstGeom prst="ellipse">
            <a:avLst/>
          </a:prstGeom>
          <a:solidFill>
            <a:srgbClr val="FF2D80"/>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fontAlgn="base">
              <a:spcBef>
                <a:spcPct val="0"/>
              </a:spcBef>
              <a:spcAft>
                <a:spcPct val="0"/>
              </a:spcAft>
            </a:pPr>
            <a:endParaRPr lang="en-GB" sz="2400">
              <a:latin typeface="Tahoma" pitchFamily="34" charset="0"/>
            </a:endParaRPr>
          </a:p>
        </p:txBody>
      </p:sp>
      <p:sp>
        <p:nvSpPr>
          <p:cNvPr id="35842" name="Rectangle 2"/>
          <p:cNvSpPr>
            <a:spLocks noGrp="1" noChangeArrowheads="1"/>
          </p:cNvSpPr>
          <p:nvPr>
            <p:ph type="title"/>
          </p:nvPr>
        </p:nvSpPr>
        <p:spPr>
          <a:noFill/>
        </p:spPr>
        <p:txBody>
          <a:bodyPr>
            <a:normAutofit/>
          </a:bodyPr>
          <a:lstStyle/>
          <a:p>
            <a:r>
              <a:rPr lang="fr-FR" dirty="0"/>
              <a:t>Analyse dimensionnelle</a:t>
            </a:r>
          </a:p>
        </p:txBody>
      </p:sp>
      <p:sp>
        <p:nvSpPr>
          <p:cNvPr id="35843" name="Rectangle 3"/>
          <p:cNvSpPr>
            <a:spLocks noGrp="1" noChangeArrowheads="1"/>
          </p:cNvSpPr>
          <p:nvPr>
            <p:ph idx="1"/>
          </p:nvPr>
        </p:nvSpPr>
        <p:spPr>
          <a:xfrm>
            <a:off x="546754" y="1836002"/>
            <a:ext cx="4295724" cy="2144327"/>
          </a:xfrm>
        </p:spPr>
        <p:txBody>
          <a:bodyPr>
            <a:normAutofit fontScale="92500" lnSpcReduction="10000"/>
          </a:bodyPr>
          <a:lstStyle/>
          <a:p>
            <a:r>
              <a:rPr lang="fr-FR" sz="1600" dirty="0">
                <a:latin typeface="Arial" panose="020B0604020202020204" pitchFamily="34" charset="0"/>
                <a:cs typeface="Arial" panose="020B0604020202020204" pitchFamily="34" charset="0"/>
              </a:rPr>
              <a:t>Deux</a:t>
            </a:r>
            <a:r>
              <a:rPr lang="fr-FR" sz="1600" dirty="0">
                <a:solidFill>
                  <a:srgbClr val="FF2D80"/>
                </a:solidFill>
                <a:latin typeface="Arial" panose="020B0604020202020204" pitchFamily="34" charset="0"/>
                <a:cs typeface="Arial" panose="020B0604020202020204" pitchFamily="34" charset="0"/>
              </a:rPr>
              <a:t> </a:t>
            </a:r>
            <a:r>
              <a:rPr lang="fr-FR" sz="1600" dirty="0">
                <a:latin typeface="Arial" panose="020B0604020202020204" pitchFamily="34" charset="0"/>
                <a:cs typeface="Arial" panose="020B0604020202020204" pitchFamily="34" charset="0"/>
              </a:rPr>
              <a:t>grandeurs sont </a:t>
            </a:r>
            <a:r>
              <a:rPr lang="fr-FR" sz="1600" b="1" dirty="0">
                <a:solidFill>
                  <a:srgbClr val="FF2D80"/>
                </a:solidFill>
                <a:latin typeface="Arial" panose="020B0604020202020204" pitchFamily="34" charset="0"/>
                <a:cs typeface="Arial" panose="020B0604020202020204" pitchFamily="34" charset="0"/>
              </a:rPr>
              <a:t>homogènes</a:t>
            </a:r>
            <a:r>
              <a:rPr lang="fr-FR" sz="1600" dirty="0">
                <a:latin typeface="Arial" panose="020B0604020202020204" pitchFamily="34" charset="0"/>
                <a:cs typeface="Arial" panose="020B0604020202020204" pitchFamily="34" charset="0"/>
              </a:rPr>
              <a:t> </a:t>
            </a:r>
            <a:br>
              <a:rPr lang="fr-FR" sz="1600" dirty="0">
                <a:latin typeface="Arial" panose="020B0604020202020204" pitchFamily="34" charset="0"/>
                <a:cs typeface="Arial" panose="020B0604020202020204" pitchFamily="34" charset="0"/>
              </a:rPr>
            </a:br>
            <a:r>
              <a:rPr lang="fr-FR" sz="1600" dirty="0">
                <a:latin typeface="Arial" panose="020B0604020202020204" pitchFamily="34" charset="0"/>
                <a:cs typeface="Arial" panose="020B0604020202020204" pitchFamily="34" charset="0"/>
              </a:rPr>
              <a:t>signifie que leurs dimensions sont égales</a:t>
            </a:r>
            <a:endParaRPr lang="fr-FR" sz="1600" dirty="0">
              <a:latin typeface="Arial" panose="020B0604020202020204" pitchFamily="34" charset="0"/>
              <a:cs typeface="Arial" panose="020B0604020202020204" pitchFamily="34" charset="0"/>
              <a:sym typeface="Wingdings" pitchFamily="2" charset="2"/>
            </a:endParaRPr>
          </a:p>
          <a:p>
            <a:endParaRPr lang="fr-FR" sz="1600" dirty="0">
              <a:latin typeface="Arial" panose="020B0604020202020204" pitchFamily="34" charset="0"/>
              <a:cs typeface="Arial" panose="020B0604020202020204" pitchFamily="34" charset="0"/>
            </a:endParaRPr>
          </a:p>
          <a:p>
            <a:r>
              <a:rPr lang="fr-FR" sz="1600" dirty="0">
                <a:latin typeface="Arial" panose="020B0604020202020204" pitchFamily="34" charset="0"/>
                <a:cs typeface="Arial" panose="020B0604020202020204" pitchFamily="34" charset="0"/>
              </a:rPr>
              <a:t>L’analyse dimensionnelle permet :</a:t>
            </a:r>
          </a:p>
          <a:p>
            <a:pPr lvl="1"/>
            <a:r>
              <a:rPr lang="fr-FR" sz="1400" dirty="0">
                <a:latin typeface="Arial" panose="020B0604020202020204" pitchFamily="34" charset="0"/>
                <a:cs typeface="Arial" panose="020B0604020202020204" pitchFamily="34" charset="0"/>
              </a:rPr>
              <a:t>de savoir si une expression est homogène</a:t>
            </a:r>
          </a:p>
          <a:p>
            <a:pPr lvl="1"/>
            <a:r>
              <a:rPr lang="fr-FR" sz="1400" dirty="0">
                <a:latin typeface="Arial" panose="020B0604020202020204" pitchFamily="34" charset="0"/>
                <a:cs typeface="Arial" panose="020B0604020202020204" pitchFamily="34" charset="0"/>
              </a:rPr>
              <a:t>de retrouver la dimension d’une grandeur </a:t>
            </a:r>
          </a:p>
          <a:p>
            <a:pPr marL="0" lvl="1" indent="0" algn="just">
              <a:spcBef>
                <a:spcPts val="1000"/>
              </a:spcBef>
              <a:buClr>
                <a:srgbClr val="15376D"/>
              </a:buClr>
              <a:buSzPct val="85000"/>
              <a:buNone/>
            </a:pPr>
            <a:endParaRPr lang="fr-FR" sz="1600" dirty="0">
              <a:latin typeface="Arial" panose="020B0604020202020204" pitchFamily="34" charset="0"/>
              <a:cs typeface="Arial" panose="020B0604020202020204" pitchFamily="34" charset="0"/>
            </a:endParaRPr>
          </a:p>
          <a:p>
            <a:pPr marL="355600" lvl="1" indent="-355600" algn="just">
              <a:spcBef>
                <a:spcPts val="1000"/>
              </a:spcBef>
              <a:buClr>
                <a:srgbClr val="15376D"/>
              </a:buClr>
              <a:buSzPct val="85000"/>
              <a:buFont typeface="Wingdings" panose="05000000000000000000" pitchFamily="2" charset="2"/>
              <a:buChar char="§"/>
            </a:pPr>
            <a:r>
              <a:rPr lang="fr-FR" sz="1600" dirty="0">
                <a:latin typeface="Arial" panose="020B0604020202020204" pitchFamily="34" charset="0"/>
                <a:cs typeface="Arial" panose="020B0604020202020204" pitchFamily="34" charset="0"/>
              </a:rPr>
              <a:t>Angle : unité radian mais pas de dimension</a:t>
            </a:r>
          </a:p>
        </p:txBody>
      </p:sp>
      <p:sp>
        <p:nvSpPr>
          <p:cNvPr id="28" name="Rectangle 29"/>
          <p:cNvSpPr>
            <a:spLocks noGrp="1" noChangeArrowheads="1"/>
          </p:cNvSpPr>
          <p:nvPr>
            <p:ph type="sldNum" sz="quarter" idx="12"/>
          </p:nvPr>
        </p:nvSpPr>
        <p:spPr/>
        <p:txBody>
          <a:bodyPr/>
          <a:lstStyle/>
          <a:p>
            <a:pPr>
              <a:defRPr/>
            </a:pPr>
            <a:fld id="{20F05124-00ED-4A86-986F-7D6874244A37}" type="slidenum">
              <a:rPr lang="fr-FR"/>
              <a:pPr>
                <a:defRPr/>
              </a:pPr>
              <a:t>5</a:t>
            </a:fld>
            <a:endParaRPr lang="fr-FR"/>
          </a:p>
        </p:txBody>
      </p:sp>
      <p:sp>
        <p:nvSpPr>
          <p:cNvPr id="1554436" name="Text Box 4"/>
          <p:cNvSpPr txBox="1">
            <a:spLocks noChangeArrowheads="1"/>
          </p:cNvSpPr>
          <p:nvPr/>
        </p:nvSpPr>
        <p:spPr bwMode="auto">
          <a:xfrm>
            <a:off x="320122" y="4931374"/>
            <a:ext cx="6518275" cy="11310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marL="457200" lvl="1">
              <a:spcBef>
                <a:spcPts val="300"/>
              </a:spcBef>
              <a:spcAft>
                <a:spcPts val="300"/>
              </a:spcAft>
            </a:pPr>
            <a:r>
              <a:rPr lang="fr-FR" sz="1600" b="1" dirty="0">
                <a:solidFill>
                  <a:srgbClr val="1B376D"/>
                </a:solidFill>
                <a:latin typeface="Arial" charset="0"/>
              </a:rPr>
              <a:t>Exemples :</a:t>
            </a:r>
          </a:p>
          <a:p>
            <a:pPr marL="179388" indent="-179388" eaLnBrk="1" hangingPunct="1">
              <a:spcBef>
                <a:spcPct val="50000"/>
              </a:spcBef>
              <a:buFontTx/>
              <a:buAutoNum type="alphaLcParenR"/>
            </a:pPr>
            <a:r>
              <a:rPr lang="fr-FR" sz="1400" dirty="0">
                <a:solidFill>
                  <a:srgbClr val="1B376D"/>
                </a:solidFill>
                <a:latin typeface="Arial" charset="0"/>
                <a:cs typeface="Arial" charset="0"/>
              </a:rPr>
              <a:t>Vérifier par une analyse dimensionnelle le résultat littéral suivant : </a:t>
            </a:r>
            <a:br>
              <a:rPr lang="fr-FR" sz="1400" dirty="0">
                <a:solidFill>
                  <a:srgbClr val="1B376D"/>
                </a:solidFill>
                <a:latin typeface="Arial" charset="0"/>
                <a:cs typeface="Arial" charset="0"/>
              </a:rPr>
            </a:br>
            <a:r>
              <a:rPr lang="fr-FR" sz="1400" dirty="0">
                <a:solidFill>
                  <a:srgbClr val="1B376D"/>
                </a:solidFill>
                <a:latin typeface="Arial" charset="0"/>
                <a:cs typeface="Arial" charset="0"/>
              </a:rPr>
              <a:t>x = ½ g t² + v t  où x est une distance, t un temps, v une vitesse et</a:t>
            </a:r>
            <a:br>
              <a:rPr lang="fr-FR" sz="1400" dirty="0">
                <a:solidFill>
                  <a:srgbClr val="1B376D"/>
                </a:solidFill>
                <a:latin typeface="Arial" charset="0"/>
                <a:cs typeface="Arial" charset="0"/>
              </a:rPr>
            </a:br>
            <a:r>
              <a:rPr lang="fr-FR" sz="1400" dirty="0">
                <a:solidFill>
                  <a:srgbClr val="1B376D"/>
                </a:solidFill>
                <a:latin typeface="Arial" charset="0"/>
                <a:cs typeface="Arial" charset="0"/>
              </a:rPr>
              <a:t>g l’accélération de la pesanteur</a:t>
            </a:r>
          </a:p>
        </p:txBody>
      </p:sp>
      <p:sp>
        <p:nvSpPr>
          <p:cNvPr id="35868" name="Text Box 29"/>
          <p:cNvSpPr txBox="1">
            <a:spLocks noChangeArrowheads="1"/>
          </p:cNvSpPr>
          <p:nvPr/>
        </p:nvSpPr>
        <p:spPr bwMode="auto">
          <a:xfrm>
            <a:off x="4485541" y="2299914"/>
            <a:ext cx="2869416" cy="216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2400">
                <a:solidFill>
                  <a:schemeClr val="tx1"/>
                </a:solidFill>
                <a:latin typeface="Tahoma" pitchFamily="34" charset="0"/>
              </a:defRPr>
            </a:lvl1pPr>
            <a:lvl2pPr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lvl="1" algn="ctr">
              <a:spcBef>
                <a:spcPct val="20000"/>
              </a:spcBef>
            </a:pPr>
            <a:r>
              <a:rPr kumimoji="1" lang="fr-FR" sz="1800" i="1" dirty="0">
                <a:solidFill>
                  <a:schemeClr val="bg1"/>
                </a:solidFill>
                <a:latin typeface="+mn-lt"/>
              </a:rPr>
              <a:t>La dimension de toute grandeur </a:t>
            </a:r>
            <a:br>
              <a:rPr kumimoji="1" lang="fr-FR" sz="1800" i="1" dirty="0">
                <a:solidFill>
                  <a:schemeClr val="bg1"/>
                </a:solidFill>
                <a:latin typeface="+mn-lt"/>
              </a:rPr>
            </a:br>
            <a:r>
              <a:rPr kumimoji="1" lang="fr-FR" sz="1800" i="1" dirty="0">
                <a:solidFill>
                  <a:schemeClr val="bg1"/>
                </a:solidFill>
                <a:latin typeface="+mn-lt"/>
              </a:rPr>
              <a:t>peut s’exprimer exclusivement à partir </a:t>
            </a:r>
            <a:br>
              <a:rPr kumimoji="1" lang="fr-FR" sz="1800" i="1" dirty="0">
                <a:solidFill>
                  <a:schemeClr val="bg1"/>
                </a:solidFill>
                <a:latin typeface="+mn-lt"/>
              </a:rPr>
            </a:br>
            <a:r>
              <a:rPr kumimoji="1" lang="fr-FR" sz="1800" i="1" dirty="0">
                <a:solidFill>
                  <a:schemeClr val="bg1"/>
                </a:solidFill>
                <a:latin typeface="+mn-lt"/>
              </a:rPr>
              <a:t>des dimensions des </a:t>
            </a:r>
            <a:r>
              <a:rPr kumimoji="1" lang="fr-FR" sz="1800" b="1" i="1" dirty="0">
                <a:solidFill>
                  <a:schemeClr val="bg1"/>
                </a:solidFill>
                <a:latin typeface="+mn-lt"/>
              </a:rPr>
              <a:t>7 unités de base.</a:t>
            </a:r>
          </a:p>
          <a:p>
            <a:pPr algn="ctr" eaLnBrk="1" hangingPunct="1">
              <a:spcBef>
                <a:spcPct val="50000"/>
              </a:spcBef>
            </a:pPr>
            <a:endParaRPr lang="en-US" sz="1800" i="1" dirty="0"/>
          </a:p>
        </p:txBody>
      </p:sp>
      <p:graphicFrame>
        <p:nvGraphicFramePr>
          <p:cNvPr id="9" name="Group 256"/>
          <p:cNvGraphicFramePr>
            <a:graphicFrameLocks/>
          </p:cNvGraphicFramePr>
          <p:nvPr>
            <p:extLst>
              <p:ext uri="{D42A27DB-BD31-4B8C-83A1-F6EECF244321}">
                <p14:modId xmlns:p14="http://schemas.microsoft.com/office/powerpoint/2010/main" val="578396498"/>
              </p:ext>
            </p:extLst>
          </p:nvPr>
        </p:nvGraphicFramePr>
        <p:xfrm>
          <a:off x="7576354" y="1599403"/>
          <a:ext cx="4488647" cy="2791653"/>
        </p:xfrm>
        <a:graphic>
          <a:graphicData uri="http://schemas.openxmlformats.org/drawingml/2006/table">
            <a:tbl>
              <a:tblPr/>
              <a:tblGrid>
                <a:gridCol w="1639290">
                  <a:extLst>
                    <a:ext uri="{9D8B030D-6E8A-4147-A177-3AD203B41FA5}">
                      <a16:colId xmlns:a16="http://schemas.microsoft.com/office/drawing/2014/main" val="20000"/>
                    </a:ext>
                  </a:extLst>
                </a:gridCol>
                <a:gridCol w="1143756">
                  <a:extLst>
                    <a:ext uri="{9D8B030D-6E8A-4147-A177-3AD203B41FA5}">
                      <a16:colId xmlns:a16="http://schemas.microsoft.com/office/drawing/2014/main" val="20001"/>
                    </a:ext>
                  </a:extLst>
                </a:gridCol>
                <a:gridCol w="762504">
                  <a:extLst>
                    <a:ext uri="{9D8B030D-6E8A-4147-A177-3AD203B41FA5}">
                      <a16:colId xmlns:a16="http://schemas.microsoft.com/office/drawing/2014/main" val="20002"/>
                    </a:ext>
                  </a:extLst>
                </a:gridCol>
                <a:gridCol w="943097">
                  <a:extLst>
                    <a:ext uri="{9D8B030D-6E8A-4147-A177-3AD203B41FA5}">
                      <a16:colId xmlns:a16="http://schemas.microsoft.com/office/drawing/2014/main" val="20003"/>
                    </a:ext>
                  </a:extLst>
                </a:gridCol>
              </a:tblGrid>
              <a:tr h="270608">
                <a:tc>
                  <a:txBody>
                    <a:bodyPr/>
                    <a:lstStyle/>
                    <a:p>
                      <a:pPr marL="342900" marR="0" lvl="0" indent="-342900" algn="l" defTabSz="914400" rtl="0" eaLnBrk="0" fontAlgn="base" latinLnBrk="0" hangingPunct="0">
                        <a:lnSpc>
                          <a:spcPct val="100000"/>
                        </a:lnSpc>
                        <a:spcBef>
                          <a:spcPct val="0"/>
                        </a:spcBef>
                        <a:spcAft>
                          <a:spcPct val="0"/>
                        </a:spcAft>
                        <a:buClr>
                          <a:schemeClr val="accent1"/>
                        </a:buClr>
                        <a:buSzPct val="70000"/>
                        <a:buFont typeface="Monotype Sorts" pitchFamily="2" charset="2"/>
                        <a:buNone/>
                        <a:tabLst/>
                      </a:pPr>
                      <a:r>
                        <a:rPr kumimoji="1" lang="fr-FR" sz="1200" b="1" i="1" u="none" strike="noStrike" cap="none" normalizeH="0" baseline="0" dirty="0">
                          <a:ln>
                            <a:noFill/>
                          </a:ln>
                          <a:solidFill>
                            <a:schemeClr val="tx2"/>
                          </a:solidFill>
                          <a:effectLst/>
                          <a:latin typeface="Arial" charset="0"/>
                          <a:ea typeface="Times New Roman" pitchFamily="18" charset="0"/>
                          <a:cs typeface="Arial" charset="0"/>
                        </a:rPr>
                        <a:t>Grandeur</a:t>
                      </a:r>
                      <a:endParaRPr kumimoji="1" lang="fr-FR" sz="1200" b="1" i="0" u="none" strike="noStrike" cap="none" normalizeH="0" baseline="0" dirty="0">
                        <a:ln>
                          <a:noFill/>
                        </a:ln>
                        <a:solidFill>
                          <a:schemeClr val="tx2"/>
                        </a:solidFill>
                        <a:effectLst/>
                        <a:latin typeface="Arial" charset="0"/>
                        <a:ea typeface="Times New Roman" pitchFamily="18" charset="0"/>
                        <a:cs typeface="Arial" charset="0"/>
                      </a:endParaRPr>
                    </a:p>
                  </a:txBody>
                  <a:tcPr marL="36000" marR="0" marT="36000" marB="36000" horzOverflow="overflow">
                    <a:lnL w="12700" cap="flat" cmpd="sng" algn="ctr">
                      <a:solidFill>
                        <a:schemeClr val="tx1"/>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Pct val="70000"/>
                        <a:buFont typeface="Monotype Sorts" pitchFamily="2" charset="2"/>
                        <a:buNone/>
                        <a:tabLst/>
                      </a:pPr>
                      <a:r>
                        <a:rPr kumimoji="1" lang="fr-FR" sz="1200" b="1" i="1" u="none" strike="noStrike" cap="none" normalizeH="0" baseline="0" dirty="0">
                          <a:ln>
                            <a:noFill/>
                          </a:ln>
                          <a:solidFill>
                            <a:schemeClr val="tx2"/>
                          </a:solidFill>
                          <a:effectLst/>
                          <a:latin typeface="Arial" charset="0"/>
                          <a:ea typeface="Times New Roman" pitchFamily="18" charset="0"/>
                          <a:cs typeface="Arial" charset="0"/>
                        </a:rPr>
                        <a:t>Nom de l'unité</a:t>
                      </a:r>
                      <a:endParaRPr kumimoji="1" lang="fr-FR" sz="1200" b="1" i="0" u="none" strike="noStrike" cap="none" normalizeH="0" baseline="0" dirty="0">
                        <a:ln>
                          <a:noFill/>
                        </a:ln>
                        <a:solidFill>
                          <a:schemeClr val="tx2"/>
                        </a:solidFill>
                        <a:effectLst/>
                        <a:latin typeface="Arial" charset="0"/>
                        <a:ea typeface="Times New Roman" pitchFamily="18" charset="0"/>
                        <a:cs typeface="Arial" charset="0"/>
                      </a:endParaRPr>
                    </a:p>
                  </a:txBody>
                  <a:tcPr marL="36000" marR="36000" marT="36000" marB="36000"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Pct val="70000"/>
                        <a:buFont typeface="Monotype Sorts" pitchFamily="2" charset="2"/>
                        <a:buNone/>
                        <a:tabLst/>
                      </a:pPr>
                      <a:r>
                        <a:rPr kumimoji="1" lang="fr-FR" sz="1200" b="1" i="1" u="none" strike="noStrike" cap="none" normalizeH="0" baseline="0" dirty="0">
                          <a:ln>
                            <a:noFill/>
                          </a:ln>
                          <a:solidFill>
                            <a:schemeClr val="tx2"/>
                          </a:solidFill>
                          <a:effectLst/>
                          <a:latin typeface="Arial" charset="0"/>
                          <a:ea typeface="Times New Roman" pitchFamily="18" charset="0"/>
                          <a:cs typeface="Arial" charset="0"/>
                        </a:rPr>
                        <a:t>Symbole</a:t>
                      </a:r>
                      <a:endParaRPr kumimoji="1" lang="fr-FR" sz="1200" b="1" i="0" u="none" strike="noStrike" cap="none" normalizeH="0" baseline="0" dirty="0">
                        <a:ln>
                          <a:noFill/>
                        </a:ln>
                        <a:solidFill>
                          <a:schemeClr val="tx2"/>
                        </a:solidFill>
                        <a:effectLst/>
                        <a:latin typeface="Arial" charset="0"/>
                        <a:ea typeface="Times New Roman" pitchFamily="18" charset="0"/>
                        <a:cs typeface="Arial" charset="0"/>
                      </a:endParaRPr>
                    </a:p>
                  </a:txBody>
                  <a:tcPr marL="36000" marR="36000" marT="36000" marB="36000"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Pct val="70000"/>
                        <a:buFont typeface="Monotype Sorts" pitchFamily="2" charset="2"/>
                        <a:buNone/>
                        <a:tabLst/>
                      </a:pPr>
                      <a:r>
                        <a:rPr kumimoji="1" lang="fr-FR" sz="1200" b="1" i="1" u="none" strike="noStrike" cap="none" normalizeH="0" baseline="0" dirty="0">
                          <a:ln>
                            <a:noFill/>
                          </a:ln>
                          <a:solidFill>
                            <a:schemeClr val="tx2"/>
                          </a:solidFill>
                          <a:effectLst/>
                          <a:latin typeface="Arial" charset="0"/>
                          <a:ea typeface="Times New Roman" pitchFamily="18" charset="0"/>
                          <a:cs typeface="Arial" charset="0"/>
                        </a:rPr>
                        <a:t>Dimension</a:t>
                      </a:r>
                      <a:endParaRPr kumimoji="1" lang="fr-FR" sz="1200" b="1" i="0" u="none" strike="noStrike" cap="none" normalizeH="0" baseline="0" dirty="0">
                        <a:ln>
                          <a:noFill/>
                        </a:ln>
                        <a:solidFill>
                          <a:schemeClr val="tx2"/>
                        </a:solidFill>
                        <a:effectLst/>
                        <a:latin typeface="Arial" charset="0"/>
                        <a:ea typeface="Times New Roman" pitchFamily="18" charset="0"/>
                        <a:cs typeface="Arial" charset="0"/>
                      </a:endParaRPr>
                    </a:p>
                  </a:txBody>
                  <a:tcPr marL="36000" marR="36000" marT="36000" marB="36000" horzOverflow="overflow">
                    <a:lnL w="9525"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04721">
                <a:tc>
                  <a:txBody>
                    <a:bodyPr/>
                    <a:lstStyle/>
                    <a:p>
                      <a:pPr marL="0" marR="0" lvl="0" indent="-342900" algn="l" defTabSz="914400" rtl="0" eaLnBrk="0" fontAlgn="base" latinLnBrk="0" hangingPunct="0">
                        <a:lnSpc>
                          <a:spcPct val="100000"/>
                        </a:lnSpc>
                        <a:spcBef>
                          <a:spcPct val="0"/>
                        </a:spcBef>
                        <a:spcAft>
                          <a:spcPct val="0"/>
                        </a:spcAft>
                        <a:buClr>
                          <a:schemeClr val="accent1"/>
                        </a:buClr>
                        <a:buSzPct val="70000"/>
                        <a:buFont typeface="Monotype Sorts" pitchFamily="2" charset="2"/>
                        <a:buNone/>
                        <a:tabLst/>
                      </a:pPr>
                      <a:r>
                        <a:rPr kumimoji="1" lang="fr-FR" sz="1400" b="0" i="0" u="none" strike="noStrike" cap="none" normalizeH="0" baseline="0" dirty="0">
                          <a:ln>
                            <a:noFill/>
                          </a:ln>
                          <a:solidFill>
                            <a:schemeClr val="tx1"/>
                          </a:solidFill>
                          <a:effectLst/>
                          <a:latin typeface="+mn-lt"/>
                          <a:ea typeface="Times New Roman" pitchFamily="18" charset="0"/>
                          <a:cs typeface="Arial" charset="0"/>
                        </a:rPr>
                        <a:t> Longueur</a:t>
                      </a:r>
                    </a:p>
                  </a:txBody>
                  <a:tcPr marL="36000" marR="0" marT="36000" marB="36000" horzOverflow="overflow">
                    <a:lnL w="12700" cap="flat" cmpd="sng" algn="ctr">
                      <a:solidFill>
                        <a:schemeClr val="tx1"/>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Pct val="70000"/>
                        <a:buFont typeface="Monotype Sorts" pitchFamily="2" charset="2"/>
                        <a:buNone/>
                        <a:tabLst/>
                      </a:pPr>
                      <a:r>
                        <a:rPr kumimoji="1" lang="fr-FR" sz="1400" b="0" i="0" u="none" strike="noStrike" cap="none" normalizeH="0" baseline="0" dirty="0">
                          <a:ln>
                            <a:noFill/>
                          </a:ln>
                          <a:solidFill>
                            <a:schemeClr val="tx1"/>
                          </a:solidFill>
                          <a:effectLst/>
                          <a:latin typeface="+mn-lt"/>
                          <a:ea typeface="Times New Roman" pitchFamily="18" charset="0"/>
                          <a:cs typeface="Arial" charset="0"/>
                        </a:rPr>
                        <a:t>mètre</a:t>
                      </a:r>
                    </a:p>
                  </a:txBody>
                  <a:tcPr marL="36000" marR="36000" marT="36000" marB="36000"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Pct val="70000"/>
                        <a:buFont typeface="Monotype Sorts" pitchFamily="2" charset="2"/>
                        <a:buNone/>
                        <a:tabLst/>
                      </a:pPr>
                      <a:r>
                        <a:rPr kumimoji="1" lang="fr-FR" sz="1400" b="0" i="0" u="none" strike="noStrike" cap="none" normalizeH="0" baseline="0" dirty="0">
                          <a:ln>
                            <a:noFill/>
                          </a:ln>
                          <a:solidFill>
                            <a:schemeClr val="tx1"/>
                          </a:solidFill>
                          <a:effectLst/>
                          <a:latin typeface="+mn-lt"/>
                          <a:ea typeface="Times New Roman" pitchFamily="18" charset="0"/>
                          <a:cs typeface="Arial" charset="0"/>
                        </a:rPr>
                        <a:t>m</a:t>
                      </a:r>
                    </a:p>
                  </a:txBody>
                  <a:tcPr marL="36000" marR="36000" marT="36000" marB="36000"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Pct val="70000"/>
                        <a:buFont typeface="Monotype Sorts" pitchFamily="2" charset="2"/>
                        <a:buNone/>
                        <a:tabLst/>
                      </a:pPr>
                      <a:r>
                        <a:rPr kumimoji="1" lang="fr-FR" sz="1400" b="0" i="0" u="none" strike="noStrike" cap="none" normalizeH="0" baseline="0" dirty="0">
                          <a:ln>
                            <a:noFill/>
                          </a:ln>
                          <a:solidFill>
                            <a:schemeClr val="tx1"/>
                          </a:solidFill>
                          <a:effectLst/>
                          <a:latin typeface="+mn-lt"/>
                          <a:ea typeface="Times New Roman" pitchFamily="18" charset="0"/>
                          <a:cs typeface="Arial" charset="0"/>
                        </a:rPr>
                        <a:t>L</a:t>
                      </a:r>
                    </a:p>
                  </a:txBody>
                  <a:tcPr marL="36000" marR="36000" marT="36000" marB="36000" horzOverflow="overflow">
                    <a:lnL w="9525"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04721">
                <a:tc>
                  <a:txBody>
                    <a:bodyPr/>
                    <a:lstStyle/>
                    <a:p>
                      <a:pPr marL="0" marR="0" lvl="0" indent="-342900" algn="l" defTabSz="914400" rtl="0" eaLnBrk="0" fontAlgn="base" latinLnBrk="0" hangingPunct="0">
                        <a:lnSpc>
                          <a:spcPct val="100000"/>
                        </a:lnSpc>
                        <a:spcBef>
                          <a:spcPct val="0"/>
                        </a:spcBef>
                        <a:spcAft>
                          <a:spcPct val="0"/>
                        </a:spcAft>
                        <a:buClr>
                          <a:schemeClr val="accent1"/>
                        </a:buClr>
                        <a:buSzPct val="70000"/>
                        <a:buFont typeface="Monotype Sorts" pitchFamily="2" charset="2"/>
                        <a:buNone/>
                        <a:tabLst/>
                      </a:pPr>
                      <a:r>
                        <a:rPr kumimoji="1" lang="fr-FR" sz="1400" b="0" i="0" u="none" strike="noStrike" cap="none" normalizeH="0" baseline="0" dirty="0">
                          <a:ln>
                            <a:noFill/>
                          </a:ln>
                          <a:solidFill>
                            <a:schemeClr val="tx1"/>
                          </a:solidFill>
                          <a:effectLst/>
                          <a:latin typeface="+mn-lt"/>
                          <a:ea typeface="Times New Roman" pitchFamily="18" charset="0"/>
                          <a:cs typeface="Arial" charset="0"/>
                        </a:rPr>
                        <a:t> Masse</a:t>
                      </a:r>
                    </a:p>
                  </a:txBody>
                  <a:tcPr marL="36000" marR="0" marT="36000" marB="36000" horzOverflow="overflow">
                    <a:lnL w="12700" cap="flat" cmpd="sng" algn="ctr">
                      <a:solidFill>
                        <a:schemeClr val="tx1"/>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Pct val="70000"/>
                        <a:buFont typeface="Monotype Sorts" pitchFamily="2" charset="2"/>
                        <a:buNone/>
                        <a:tabLst/>
                      </a:pPr>
                      <a:r>
                        <a:rPr kumimoji="1" lang="fr-FR" sz="1400" b="0" i="0" u="none" strike="noStrike" cap="none" normalizeH="0" baseline="0" dirty="0">
                          <a:ln>
                            <a:noFill/>
                          </a:ln>
                          <a:solidFill>
                            <a:schemeClr val="tx1"/>
                          </a:solidFill>
                          <a:effectLst/>
                          <a:latin typeface="+mn-lt"/>
                          <a:ea typeface="Times New Roman" pitchFamily="18" charset="0"/>
                          <a:cs typeface="Arial" charset="0"/>
                        </a:rPr>
                        <a:t>kilogramme</a:t>
                      </a:r>
                    </a:p>
                  </a:txBody>
                  <a:tcPr marL="36000" marR="36000" marT="36000" marB="36000"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Pct val="70000"/>
                        <a:buFont typeface="Monotype Sorts" pitchFamily="2" charset="2"/>
                        <a:buNone/>
                        <a:tabLst/>
                      </a:pPr>
                      <a:r>
                        <a:rPr kumimoji="1" lang="fr-FR" sz="1400" b="0" i="0" u="none" strike="noStrike" cap="none" normalizeH="0" baseline="0">
                          <a:ln>
                            <a:noFill/>
                          </a:ln>
                          <a:solidFill>
                            <a:schemeClr val="tx1"/>
                          </a:solidFill>
                          <a:effectLst/>
                          <a:latin typeface="+mn-lt"/>
                          <a:ea typeface="Times New Roman" pitchFamily="18" charset="0"/>
                          <a:cs typeface="Arial" charset="0"/>
                        </a:rPr>
                        <a:t>kg</a:t>
                      </a:r>
                    </a:p>
                  </a:txBody>
                  <a:tcPr marL="36000" marR="36000" marT="36000" marB="36000"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Pct val="70000"/>
                        <a:buFont typeface="Monotype Sorts" pitchFamily="2" charset="2"/>
                        <a:buNone/>
                        <a:tabLst/>
                        <a:defRPr/>
                      </a:pPr>
                      <a:r>
                        <a:rPr kumimoji="1" lang="fr-FR" sz="1400" b="0" i="0" u="none" strike="noStrike" cap="none" normalizeH="0" baseline="0" dirty="0">
                          <a:ln>
                            <a:noFill/>
                          </a:ln>
                          <a:solidFill>
                            <a:schemeClr val="tx1"/>
                          </a:solidFill>
                          <a:effectLst/>
                          <a:latin typeface="+mn-lt"/>
                          <a:ea typeface="Times New Roman" pitchFamily="18" charset="0"/>
                          <a:cs typeface="Arial" charset="0"/>
                        </a:rPr>
                        <a:t>M</a:t>
                      </a:r>
                    </a:p>
                  </a:txBody>
                  <a:tcPr marL="36000" marR="36000" marT="36000" marB="36000" horzOverflow="overflow">
                    <a:lnL w="9525"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04721">
                <a:tc>
                  <a:txBody>
                    <a:bodyPr/>
                    <a:lstStyle/>
                    <a:p>
                      <a:pPr marL="0" marR="0" lvl="0" indent="-342900" algn="l" defTabSz="914400" rtl="0" eaLnBrk="0" fontAlgn="base" latinLnBrk="0" hangingPunct="0">
                        <a:lnSpc>
                          <a:spcPct val="100000"/>
                        </a:lnSpc>
                        <a:spcBef>
                          <a:spcPct val="0"/>
                        </a:spcBef>
                        <a:spcAft>
                          <a:spcPct val="0"/>
                        </a:spcAft>
                        <a:buClr>
                          <a:schemeClr val="accent1"/>
                        </a:buClr>
                        <a:buSzPct val="70000"/>
                        <a:buFont typeface="Monotype Sorts" pitchFamily="2" charset="2"/>
                        <a:buNone/>
                        <a:tabLst/>
                      </a:pPr>
                      <a:r>
                        <a:rPr kumimoji="1" lang="fr-FR" sz="1400" b="0" i="0" u="none" strike="noStrike" cap="none" normalizeH="0" baseline="0" dirty="0">
                          <a:ln>
                            <a:noFill/>
                          </a:ln>
                          <a:solidFill>
                            <a:schemeClr val="tx1"/>
                          </a:solidFill>
                          <a:effectLst/>
                          <a:latin typeface="+mn-lt"/>
                          <a:ea typeface="Times New Roman" pitchFamily="18" charset="0"/>
                          <a:cs typeface="Arial" charset="0"/>
                        </a:rPr>
                        <a:t> Temps</a:t>
                      </a:r>
                    </a:p>
                  </a:txBody>
                  <a:tcPr marL="36000" marR="0" marT="36000" marB="36000" horzOverflow="overflow">
                    <a:lnL w="12700" cap="flat" cmpd="sng" algn="ctr">
                      <a:solidFill>
                        <a:schemeClr val="tx1"/>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Pct val="70000"/>
                        <a:buFont typeface="Monotype Sorts" pitchFamily="2" charset="2"/>
                        <a:buNone/>
                        <a:tabLst/>
                      </a:pPr>
                      <a:r>
                        <a:rPr kumimoji="1" lang="fr-FR" sz="1400" b="0" i="0" u="none" strike="noStrike" cap="none" normalizeH="0" baseline="0" dirty="0">
                          <a:ln>
                            <a:noFill/>
                          </a:ln>
                          <a:solidFill>
                            <a:schemeClr val="tx1"/>
                          </a:solidFill>
                          <a:effectLst/>
                          <a:latin typeface="+mn-lt"/>
                          <a:ea typeface="Times New Roman" pitchFamily="18" charset="0"/>
                          <a:cs typeface="Arial" charset="0"/>
                        </a:rPr>
                        <a:t>seconde</a:t>
                      </a:r>
                    </a:p>
                  </a:txBody>
                  <a:tcPr marL="36000" marR="36000" marT="36000" marB="36000"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Pct val="70000"/>
                        <a:buFont typeface="Monotype Sorts" pitchFamily="2" charset="2"/>
                        <a:buNone/>
                        <a:tabLst/>
                      </a:pPr>
                      <a:r>
                        <a:rPr kumimoji="1" lang="fr-FR" sz="1400" b="0" i="0" u="none" strike="noStrike" cap="none" normalizeH="0" baseline="0">
                          <a:ln>
                            <a:noFill/>
                          </a:ln>
                          <a:solidFill>
                            <a:schemeClr val="tx1"/>
                          </a:solidFill>
                          <a:effectLst/>
                          <a:latin typeface="+mn-lt"/>
                          <a:ea typeface="Times New Roman" pitchFamily="18" charset="0"/>
                          <a:cs typeface="Arial" charset="0"/>
                        </a:rPr>
                        <a:t>s</a:t>
                      </a:r>
                    </a:p>
                  </a:txBody>
                  <a:tcPr marL="36000" marR="36000" marT="36000" marB="36000"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Pct val="70000"/>
                        <a:buFont typeface="Monotype Sorts" pitchFamily="2" charset="2"/>
                        <a:buNone/>
                        <a:tabLst/>
                        <a:defRPr/>
                      </a:pPr>
                      <a:r>
                        <a:rPr kumimoji="1" lang="fr-FR" sz="1400" b="0" i="0" u="none" strike="noStrike" cap="none" normalizeH="0" baseline="0" dirty="0">
                          <a:ln>
                            <a:noFill/>
                          </a:ln>
                          <a:solidFill>
                            <a:schemeClr val="tx1"/>
                          </a:solidFill>
                          <a:effectLst/>
                          <a:latin typeface="+mn-lt"/>
                          <a:ea typeface="Times New Roman" pitchFamily="18" charset="0"/>
                          <a:cs typeface="Arial" charset="0"/>
                        </a:rPr>
                        <a:t>T</a:t>
                      </a:r>
                    </a:p>
                  </a:txBody>
                  <a:tcPr marL="36000" marR="36000" marT="36000" marB="36000" horzOverflow="overflow">
                    <a:lnL w="9525"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04721">
                <a:tc>
                  <a:txBody>
                    <a:bodyPr/>
                    <a:lstStyle/>
                    <a:p>
                      <a:pPr marL="0" marR="0" lvl="0" indent="-342900" algn="l" defTabSz="914400" rtl="0" eaLnBrk="0" fontAlgn="base" latinLnBrk="0" hangingPunct="0">
                        <a:lnSpc>
                          <a:spcPct val="100000"/>
                        </a:lnSpc>
                        <a:spcBef>
                          <a:spcPct val="0"/>
                        </a:spcBef>
                        <a:spcAft>
                          <a:spcPct val="0"/>
                        </a:spcAft>
                        <a:buClr>
                          <a:schemeClr val="accent1"/>
                        </a:buClr>
                        <a:buSzPct val="70000"/>
                        <a:buFont typeface="Monotype Sorts" pitchFamily="2" charset="2"/>
                        <a:buNone/>
                        <a:tabLst/>
                      </a:pPr>
                      <a:r>
                        <a:rPr kumimoji="1" lang="fr-FR" sz="1400" b="0" i="0" u="none" strike="noStrike" cap="none" normalizeH="0" baseline="0" dirty="0">
                          <a:ln>
                            <a:noFill/>
                          </a:ln>
                          <a:solidFill>
                            <a:schemeClr val="tx1"/>
                          </a:solidFill>
                          <a:effectLst/>
                          <a:latin typeface="+mn-lt"/>
                          <a:ea typeface="Times New Roman" pitchFamily="18" charset="0"/>
                          <a:cs typeface="Arial" charset="0"/>
                        </a:rPr>
                        <a:t> Intensité du courant électrique</a:t>
                      </a:r>
                    </a:p>
                  </a:txBody>
                  <a:tcPr marL="36000" marR="0" marT="36000" marB="36000" horzOverflow="overflow">
                    <a:lnL w="12700" cap="flat" cmpd="sng" algn="ctr">
                      <a:solidFill>
                        <a:schemeClr val="tx1"/>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Pct val="70000"/>
                        <a:buFont typeface="Monotype Sorts" pitchFamily="2" charset="2"/>
                        <a:buNone/>
                        <a:tabLst/>
                      </a:pPr>
                      <a:r>
                        <a:rPr kumimoji="1" lang="en-GB" sz="1400" b="0" i="0" u="none" strike="noStrike" cap="none" normalizeH="0" baseline="0" dirty="0" err="1">
                          <a:ln>
                            <a:noFill/>
                          </a:ln>
                          <a:solidFill>
                            <a:schemeClr val="tx1"/>
                          </a:solidFill>
                          <a:effectLst/>
                          <a:latin typeface="+mn-lt"/>
                          <a:ea typeface="Times New Roman" pitchFamily="18" charset="0"/>
                          <a:cs typeface="Arial" charset="0"/>
                        </a:rPr>
                        <a:t>ampère</a:t>
                      </a:r>
                      <a:endParaRPr kumimoji="1" lang="en-GB" sz="1400" b="0" i="0" u="none" strike="noStrike" cap="none" normalizeH="0" baseline="0" dirty="0">
                        <a:ln>
                          <a:noFill/>
                        </a:ln>
                        <a:solidFill>
                          <a:schemeClr val="tx1"/>
                        </a:solidFill>
                        <a:effectLst/>
                        <a:latin typeface="+mn-lt"/>
                        <a:ea typeface="Times New Roman" pitchFamily="18" charset="0"/>
                        <a:cs typeface="Arial" charset="0"/>
                      </a:endParaRPr>
                    </a:p>
                  </a:txBody>
                  <a:tcPr marL="36000" marR="36000" marT="36000" marB="36000"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Pct val="70000"/>
                        <a:buFont typeface="Monotype Sorts" pitchFamily="2" charset="2"/>
                        <a:buNone/>
                        <a:tabLst/>
                      </a:pPr>
                      <a:r>
                        <a:rPr kumimoji="1" lang="en-GB" sz="1400" b="0" i="0" u="none" strike="noStrike" cap="none" normalizeH="0" baseline="0" dirty="0">
                          <a:ln>
                            <a:noFill/>
                          </a:ln>
                          <a:solidFill>
                            <a:schemeClr val="tx1"/>
                          </a:solidFill>
                          <a:effectLst/>
                          <a:latin typeface="+mn-lt"/>
                          <a:ea typeface="Times New Roman" pitchFamily="18" charset="0"/>
                          <a:cs typeface="Arial" charset="0"/>
                        </a:rPr>
                        <a:t>A</a:t>
                      </a:r>
                    </a:p>
                  </a:txBody>
                  <a:tcPr marL="36000" marR="36000" marT="36000" marB="36000"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Pct val="70000"/>
                        <a:buFont typeface="Monotype Sorts" pitchFamily="2" charset="2"/>
                        <a:buNone/>
                        <a:tabLst/>
                      </a:pPr>
                      <a:r>
                        <a:rPr kumimoji="1" lang="fr-FR" sz="1400" b="0" i="0" u="none" strike="noStrike" cap="none" normalizeH="0" baseline="0" dirty="0">
                          <a:ln>
                            <a:noFill/>
                          </a:ln>
                          <a:solidFill>
                            <a:schemeClr val="tx1"/>
                          </a:solidFill>
                          <a:effectLst/>
                          <a:latin typeface="+mn-lt"/>
                          <a:ea typeface="Times New Roman" pitchFamily="18" charset="0"/>
                          <a:cs typeface="Arial" charset="0"/>
                        </a:rPr>
                        <a:t>I</a:t>
                      </a:r>
                    </a:p>
                  </a:txBody>
                  <a:tcPr marL="36000" marR="36000" marT="36000" marB="36000" horzOverflow="overflow">
                    <a:lnL w="9525"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04721">
                <a:tc>
                  <a:txBody>
                    <a:bodyPr/>
                    <a:lstStyle/>
                    <a:p>
                      <a:pPr marL="0" marR="0" lvl="0" indent="-342900" algn="l" defTabSz="914400" rtl="0" eaLnBrk="0" fontAlgn="base" latinLnBrk="0" hangingPunct="0">
                        <a:lnSpc>
                          <a:spcPct val="100000"/>
                        </a:lnSpc>
                        <a:spcBef>
                          <a:spcPct val="0"/>
                        </a:spcBef>
                        <a:spcAft>
                          <a:spcPct val="0"/>
                        </a:spcAft>
                        <a:buClr>
                          <a:schemeClr val="accent1"/>
                        </a:buClr>
                        <a:buSzPct val="70000"/>
                        <a:buFont typeface="Monotype Sorts" pitchFamily="2" charset="2"/>
                        <a:buNone/>
                        <a:tabLst/>
                      </a:pPr>
                      <a:r>
                        <a:rPr kumimoji="1" lang="fr-FR" sz="1400" b="0" i="0" u="none" strike="noStrike" cap="none" normalizeH="0" baseline="0" dirty="0">
                          <a:ln>
                            <a:noFill/>
                          </a:ln>
                          <a:solidFill>
                            <a:schemeClr val="tx1"/>
                          </a:solidFill>
                          <a:effectLst/>
                          <a:latin typeface="+mn-lt"/>
                          <a:ea typeface="Times New Roman" pitchFamily="18" charset="0"/>
                          <a:cs typeface="Arial" charset="0"/>
                        </a:rPr>
                        <a:t> Température thermodynamique</a:t>
                      </a:r>
                    </a:p>
                  </a:txBody>
                  <a:tcPr marL="36000" marR="0" marT="36000" marB="36000" horzOverflow="overflow">
                    <a:lnL w="12700" cap="flat" cmpd="sng" algn="ctr">
                      <a:solidFill>
                        <a:schemeClr val="tx1"/>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Pct val="70000"/>
                        <a:buFont typeface="Monotype Sorts" pitchFamily="2" charset="2"/>
                        <a:buNone/>
                        <a:tabLst/>
                      </a:pPr>
                      <a:r>
                        <a:rPr kumimoji="1" lang="de-DE" sz="1400" b="0" i="0" u="none" strike="noStrike" cap="none" normalizeH="0" baseline="0" dirty="0" err="1">
                          <a:ln>
                            <a:noFill/>
                          </a:ln>
                          <a:solidFill>
                            <a:schemeClr val="tx1"/>
                          </a:solidFill>
                          <a:effectLst/>
                          <a:latin typeface="+mn-lt"/>
                          <a:ea typeface="Times New Roman" pitchFamily="18" charset="0"/>
                          <a:cs typeface="Arial" charset="0"/>
                        </a:rPr>
                        <a:t>kelvin</a:t>
                      </a:r>
                      <a:endParaRPr kumimoji="1" lang="de-DE" sz="1400" b="0" i="0" u="none" strike="noStrike" cap="none" normalizeH="0" baseline="0" dirty="0">
                        <a:ln>
                          <a:noFill/>
                        </a:ln>
                        <a:solidFill>
                          <a:schemeClr val="tx1"/>
                        </a:solidFill>
                        <a:effectLst/>
                        <a:latin typeface="+mn-lt"/>
                        <a:ea typeface="Times New Roman" pitchFamily="18" charset="0"/>
                        <a:cs typeface="Arial" charset="0"/>
                      </a:endParaRPr>
                    </a:p>
                  </a:txBody>
                  <a:tcPr marL="36000" marR="36000" marT="36000" marB="36000"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Pct val="70000"/>
                        <a:buFont typeface="Monotype Sorts" pitchFamily="2" charset="2"/>
                        <a:buNone/>
                        <a:tabLst/>
                      </a:pPr>
                      <a:r>
                        <a:rPr kumimoji="1" lang="de-DE" sz="1400" b="0" i="0" u="none" strike="noStrike" cap="none" normalizeH="0" baseline="0" dirty="0">
                          <a:ln>
                            <a:noFill/>
                          </a:ln>
                          <a:solidFill>
                            <a:schemeClr val="tx1"/>
                          </a:solidFill>
                          <a:effectLst/>
                          <a:latin typeface="+mn-lt"/>
                          <a:ea typeface="Times New Roman" pitchFamily="18" charset="0"/>
                          <a:cs typeface="Arial" charset="0"/>
                        </a:rPr>
                        <a:t>K</a:t>
                      </a:r>
                    </a:p>
                  </a:txBody>
                  <a:tcPr marL="36000" marR="36000" marT="36000" marB="36000"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Pct val="70000"/>
                        <a:buFont typeface="Monotype Sorts" pitchFamily="2" charset="2"/>
                        <a:buNone/>
                        <a:tabLst/>
                      </a:pPr>
                      <a:r>
                        <a:rPr kumimoji="1" lang="fr-FR" sz="1400" b="0" i="0" u="none" strike="noStrike" cap="none" normalizeH="0" baseline="0" dirty="0">
                          <a:ln>
                            <a:noFill/>
                          </a:ln>
                          <a:solidFill>
                            <a:schemeClr val="tx1"/>
                          </a:solidFill>
                          <a:effectLst/>
                          <a:latin typeface="+mn-lt"/>
                          <a:ea typeface="Times New Roman" pitchFamily="18" charset="0"/>
                          <a:cs typeface="Arial" charset="0"/>
                          <a:sym typeface="Symbol" pitchFamily="18" charset="2"/>
                        </a:rPr>
                        <a:t></a:t>
                      </a:r>
                    </a:p>
                  </a:txBody>
                  <a:tcPr marL="36000" marR="36000" marT="36000" marB="36000" horzOverflow="overflow">
                    <a:lnL w="9525"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04721">
                <a:tc>
                  <a:txBody>
                    <a:bodyPr/>
                    <a:lstStyle/>
                    <a:p>
                      <a:pPr marL="0" marR="0" lvl="0" indent="-342900" algn="l" defTabSz="914400" rtl="0" eaLnBrk="0" fontAlgn="base" latinLnBrk="0" hangingPunct="0">
                        <a:lnSpc>
                          <a:spcPct val="100000"/>
                        </a:lnSpc>
                        <a:spcBef>
                          <a:spcPct val="0"/>
                        </a:spcBef>
                        <a:spcAft>
                          <a:spcPct val="0"/>
                        </a:spcAft>
                        <a:buClr>
                          <a:schemeClr val="accent1"/>
                        </a:buClr>
                        <a:buSzPct val="70000"/>
                        <a:buFont typeface="Monotype Sorts" pitchFamily="2" charset="2"/>
                        <a:buNone/>
                        <a:tabLst/>
                      </a:pPr>
                      <a:r>
                        <a:rPr kumimoji="1" lang="fr-FR" sz="1400" b="0" i="0" u="none" strike="noStrike" cap="none" normalizeH="0" baseline="0" dirty="0">
                          <a:ln>
                            <a:noFill/>
                          </a:ln>
                          <a:solidFill>
                            <a:schemeClr val="tx1"/>
                          </a:solidFill>
                          <a:effectLst/>
                          <a:latin typeface="+mn-lt"/>
                          <a:ea typeface="Times New Roman" pitchFamily="18" charset="0"/>
                          <a:cs typeface="Arial" charset="0"/>
                        </a:rPr>
                        <a:t> Quantité de matière</a:t>
                      </a:r>
                    </a:p>
                  </a:txBody>
                  <a:tcPr marL="36000" marR="0" marT="36000" marB="36000" horzOverflow="overflow">
                    <a:lnL w="12700" cap="flat" cmpd="sng" algn="ctr">
                      <a:solidFill>
                        <a:schemeClr val="tx1"/>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Pct val="70000"/>
                        <a:buFont typeface="Monotype Sorts" pitchFamily="2" charset="2"/>
                        <a:buNone/>
                        <a:tabLst/>
                      </a:pPr>
                      <a:r>
                        <a:rPr kumimoji="1" lang="nl-NL" sz="1400" b="0" i="0" u="none" strike="noStrike" cap="none" normalizeH="0" baseline="0" dirty="0" err="1">
                          <a:ln>
                            <a:noFill/>
                          </a:ln>
                          <a:solidFill>
                            <a:schemeClr val="tx1"/>
                          </a:solidFill>
                          <a:effectLst/>
                          <a:latin typeface="+mn-lt"/>
                          <a:ea typeface="Times New Roman" pitchFamily="18" charset="0"/>
                          <a:cs typeface="Arial" charset="0"/>
                        </a:rPr>
                        <a:t>mole</a:t>
                      </a:r>
                      <a:endParaRPr kumimoji="1" lang="nl-NL" sz="1400" b="0" i="0" u="none" strike="noStrike" cap="none" normalizeH="0" baseline="0" dirty="0">
                        <a:ln>
                          <a:noFill/>
                        </a:ln>
                        <a:solidFill>
                          <a:schemeClr val="tx1"/>
                        </a:solidFill>
                        <a:effectLst/>
                        <a:latin typeface="+mn-lt"/>
                        <a:ea typeface="Times New Roman" pitchFamily="18" charset="0"/>
                        <a:cs typeface="Arial" charset="0"/>
                      </a:endParaRPr>
                    </a:p>
                  </a:txBody>
                  <a:tcPr marL="36000" marR="36000" marT="36000" marB="36000"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Pct val="70000"/>
                        <a:buFont typeface="Monotype Sorts" pitchFamily="2" charset="2"/>
                        <a:buNone/>
                        <a:tabLst/>
                      </a:pPr>
                      <a:r>
                        <a:rPr kumimoji="1" lang="nl-NL" sz="1400" b="0" i="0" u="none" strike="noStrike" cap="none" normalizeH="0" baseline="0" dirty="0">
                          <a:ln>
                            <a:noFill/>
                          </a:ln>
                          <a:solidFill>
                            <a:schemeClr val="tx1"/>
                          </a:solidFill>
                          <a:effectLst/>
                          <a:latin typeface="+mn-lt"/>
                          <a:ea typeface="Times New Roman" pitchFamily="18" charset="0"/>
                          <a:cs typeface="Arial" charset="0"/>
                        </a:rPr>
                        <a:t>mol</a:t>
                      </a:r>
                    </a:p>
                  </a:txBody>
                  <a:tcPr marL="36000" marR="36000" marT="36000" marB="36000"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Pct val="70000"/>
                        <a:buFont typeface="Monotype Sorts" pitchFamily="2" charset="2"/>
                        <a:buNone/>
                        <a:tabLst/>
                      </a:pPr>
                      <a:r>
                        <a:rPr kumimoji="1" lang="fr-FR" sz="1400" b="0" i="0" u="none" strike="noStrike" cap="none" normalizeH="0" baseline="0" dirty="0">
                          <a:ln>
                            <a:noFill/>
                          </a:ln>
                          <a:solidFill>
                            <a:schemeClr val="tx1"/>
                          </a:solidFill>
                          <a:effectLst/>
                          <a:latin typeface="+mn-lt"/>
                          <a:ea typeface="Times New Roman" pitchFamily="18" charset="0"/>
                          <a:cs typeface="Arial" charset="0"/>
                        </a:rPr>
                        <a:t>N</a:t>
                      </a:r>
                    </a:p>
                  </a:txBody>
                  <a:tcPr marL="36000" marR="36000" marT="36000" marB="36000" horzOverflow="overflow">
                    <a:lnL w="9525"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04721">
                <a:tc>
                  <a:txBody>
                    <a:bodyPr/>
                    <a:lstStyle/>
                    <a:p>
                      <a:pPr marL="342900" marR="0" lvl="0" indent="-342900" algn="l" defTabSz="914400" rtl="0" eaLnBrk="0" fontAlgn="base" latinLnBrk="0" hangingPunct="0">
                        <a:lnSpc>
                          <a:spcPct val="100000"/>
                        </a:lnSpc>
                        <a:spcBef>
                          <a:spcPct val="0"/>
                        </a:spcBef>
                        <a:spcAft>
                          <a:spcPct val="0"/>
                        </a:spcAft>
                        <a:buClr>
                          <a:schemeClr val="accent1"/>
                        </a:buClr>
                        <a:buSzPct val="70000"/>
                        <a:buFont typeface="Monotype Sorts" pitchFamily="2" charset="2"/>
                        <a:buNone/>
                        <a:tabLst/>
                      </a:pPr>
                      <a:r>
                        <a:rPr kumimoji="1" lang="fr-FR" sz="1400" b="0" i="0" u="none" strike="noStrike" cap="none" normalizeH="0" baseline="0" dirty="0">
                          <a:ln>
                            <a:noFill/>
                          </a:ln>
                          <a:solidFill>
                            <a:schemeClr val="tx1"/>
                          </a:solidFill>
                          <a:effectLst/>
                          <a:latin typeface="+mn-lt"/>
                          <a:ea typeface="Times New Roman" pitchFamily="18" charset="0"/>
                          <a:cs typeface="Arial" charset="0"/>
                        </a:rPr>
                        <a:t> Intensité lumineuse</a:t>
                      </a:r>
                    </a:p>
                  </a:txBody>
                  <a:tcPr marL="36000" marR="0" marT="36000" marB="36000" horzOverflow="overflow">
                    <a:lnL w="12700" cap="flat" cmpd="sng" algn="ctr">
                      <a:solidFill>
                        <a:schemeClr val="tx1"/>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Pct val="70000"/>
                        <a:buFont typeface="Monotype Sorts" pitchFamily="2" charset="2"/>
                        <a:buNone/>
                        <a:tabLst/>
                      </a:pPr>
                      <a:r>
                        <a:rPr kumimoji="1" lang="en-GB" sz="1400" b="0" i="0" u="none" strike="noStrike" cap="none" normalizeH="0" baseline="0" dirty="0">
                          <a:ln>
                            <a:noFill/>
                          </a:ln>
                          <a:solidFill>
                            <a:schemeClr val="tx1"/>
                          </a:solidFill>
                          <a:effectLst/>
                          <a:latin typeface="+mn-lt"/>
                          <a:ea typeface="Times New Roman" pitchFamily="18" charset="0"/>
                          <a:cs typeface="Arial" charset="0"/>
                        </a:rPr>
                        <a:t>candela</a:t>
                      </a:r>
                    </a:p>
                  </a:txBody>
                  <a:tcPr marL="36000" marR="36000" marT="36000" marB="36000"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Pct val="70000"/>
                        <a:buFont typeface="Monotype Sorts" pitchFamily="2" charset="2"/>
                        <a:buNone/>
                        <a:tabLst/>
                      </a:pPr>
                      <a:r>
                        <a:rPr kumimoji="1" lang="en-GB" sz="1400" b="0" i="0" u="none" strike="noStrike" cap="none" normalizeH="0" baseline="0" dirty="0">
                          <a:ln>
                            <a:noFill/>
                          </a:ln>
                          <a:solidFill>
                            <a:schemeClr val="tx1"/>
                          </a:solidFill>
                          <a:effectLst/>
                          <a:latin typeface="+mn-lt"/>
                          <a:ea typeface="Times New Roman" pitchFamily="18" charset="0"/>
                          <a:cs typeface="Arial" charset="0"/>
                        </a:rPr>
                        <a:t>cd</a:t>
                      </a:r>
                    </a:p>
                  </a:txBody>
                  <a:tcPr marL="36000" marR="36000" marT="36000" marB="36000"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Pct val="70000"/>
                        <a:buFont typeface="Monotype Sorts" pitchFamily="2" charset="2"/>
                        <a:buNone/>
                        <a:tabLst/>
                      </a:pPr>
                      <a:r>
                        <a:rPr kumimoji="1" lang="fr-FR" sz="1400" b="0" i="0" u="none" strike="noStrike" cap="none" normalizeH="0" baseline="0" dirty="0">
                          <a:ln>
                            <a:noFill/>
                          </a:ln>
                          <a:solidFill>
                            <a:schemeClr val="tx1"/>
                          </a:solidFill>
                          <a:effectLst/>
                          <a:latin typeface="+mn-lt"/>
                          <a:ea typeface="Times New Roman" pitchFamily="18" charset="0"/>
                          <a:cs typeface="Arial" charset="0"/>
                        </a:rPr>
                        <a:t>J</a:t>
                      </a:r>
                    </a:p>
                  </a:txBody>
                  <a:tcPr marL="36000" marR="36000" marT="36000" marB="36000" horzOverflow="overflow">
                    <a:lnL w="9525"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bl>
          </a:graphicData>
        </a:graphic>
      </p:graphicFrame>
      <p:pic>
        <p:nvPicPr>
          <p:cNvPr id="10" name="Image 9"/>
          <p:cNvPicPr>
            <a:picLocks noChangeAspect="1"/>
          </p:cNvPicPr>
          <p:nvPr/>
        </p:nvPicPr>
        <p:blipFill rotWithShape="1">
          <a:blip r:embed="rId3"/>
          <a:srcRect l="24105" t="91389" r="8013" b="180"/>
          <a:stretch/>
        </p:blipFill>
        <p:spPr>
          <a:xfrm>
            <a:off x="320122" y="6117007"/>
            <a:ext cx="5269584" cy="433633"/>
          </a:xfrm>
          <a:prstGeom prst="rect">
            <a:avLst/>
          </a:prstGeom>
        </p:spPr>
      </p:pic>
      <p:pic>
        <p:nvPicPr>
          <p:cNvPr id="11" name="Espace réservé du contenu 2"/>
          <p:cNvPicPr>
            <a:picLocks noChangeAspect="1"/>
          </p:cNvPicPr>
          <p:nvPr/>
        </p:nvPicPr>
        <p:blipFill rotWithShape="1">
          <a:blip r:embed="rId4"/>
          <a:srcRect b="9155"/>
          <a:stretch/>
        </p:blipFill>
        <p:spPr>
          <a:xfrm>
            <a:off x="6232785" y="5374990"/>
            <a:ext cx="5581528" cy="973876"/>
          </a:xfrm>
          <a:prstGeom prst="rect">
            <a:avLst/>
          </a:prstGeom>
        </p:spPr>
      </p:pic>
      <p:pic>
        <p:nvPicPr>
          <p:cNvPr id="12" name="Image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1369" y="3605525"/>
            <a:ext cx="402081" cy="402081"/>
          </a:xfrm>
          <a:prstGeom prst="rect">
            <a:avLst/>
          </a:prstGeom>
        </p:spPr>
      </p:pic>
    </p:spTree>
    <p:extLst>
      <p:ext uri="{BB962C8B-B14F-4D97-AF65-F5344CB8AC3E}">
        <p14:creationId xmlns:p14="http://schemas.microsoft.com/office/powerpoint/2010/main" val="397316987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Synthèse : démarche de travail</a:t>
            </a:r>
            <a:endParaRPr lang="en-US" dirty="0"/>
          </a:p>
        </p:txBody>
      </p:sp>
      <p:sp>
        <p:nvSpPr>
          <p:cNvPr id="6" name="Espace réservé du numéro de diapositive 5"/>
          <p:cNvSpPr>
            <a:spLocks noGrp="1"/>
          </p:cNvSpPr>
          <p:nvPr>
            <p:ph type="sldNum" sz="quarter" idx="12"/>
          </p:nvPr>
        </p:nvSpPr>
        <p:spPr/>
        <p:txBody>
          <a:bodyPr/>
          <a:lstStyle/>
          <a:p>
            <a:fld id="{7C59E55F-A350-4989-9404-8411324CBBDC}" type="slidenum">
              <a:rPr lang="fr-FR" smtClean="0"/>
              <a:pPr/>
              <a:t>50</a:t>
            </a:fld>
            <a:endParaRPr lang="fr-FR" dirty="0"/>
          </a:p>
        </p:txBody>
      </p:sp>
      <p:sp>
        <p:nvSpPr>
          <p:cNvPr id="7" name="Espace réservé du contenu 6"/>
          <p:cNvSpPr>
            <a:spLocks noGrp="1"/>
          </p:cNvSpPr>
          <p:nvPr>
            <p:ph idx="1"/>
          </p:nvPr>
        </p:nvSpPr>
        <p:spPr>
          <a:xfrm>
            <a:off x="569076" y="1874567"/>
            <a:ext cx="6355599" cy="4659583"/>
          </a:xfrm>
        </p:spPr>
        <p:txBody>
          <a:bodyPr>
            <a:normAutofit/>
          </a:bodyPr>
          <a:lstStyle/>
          <a:p>
            <a:pPr marL="342900" indent="-342900" eaLnBrk="0" hangingPunct="0">
              <a:lnSpc>
                <a:spcPct val="80000"/>
              </a:lnSpc>
              <a:spcBef>
                <a:spcPts val="1600"/>
              </a:spcBef>
              <a:spcAft>
                <a:spcPts val="300"/>
              </a:spcAft>
              <a:buClrTx/>
              <a:buFont typeface="Monotype Sorts" pitchFamily="2" charset="2"/>
              <a:buAutoNum type="arabicParenR"/>
            </a:pPr>
            <a:r>
              <a:rPr kumimoji="1" lang="fr-FR" sz="1800" dirty="0">
                <a:latin typeface="Arial" charset="0"/>
              </a:rPr>
              <a:t>Déterminer le </a:t>
            </a:r>
            <a:r>
              <a:rPr kumimoji="1" lang="fr-FR" sz="1800" dirty="0" err="1">
                <a:latin typeface="Arial" charset="0"/>
              </a:rPr>
              <a:t>mesurande</a:t>
            </a:r>
            <a:endParaRPr kumimoji="1" lang="fr-FR" sz="1800" dirty="0">
              <a:latin typeface="Arial" charset="0"/>
            </a:endParaRPr>
          </a:p>
          <a:p>
            <a:pPr marL="342900" indent="-342900" eaLnBrk="0" hangingPunct="0">
              <a:lnSpc>
                <a:spcPct val="80000"/>
              </a:lnSpc>
              <a:spcBef>
                <a:spcPts val="1600"/>
              </a:spcBef>
              <a:spcAft>
                <a:spcPts val="300"/>
              </a:spcAft>
              <a:buClrTx/>
              <a:buFont typeface="Monotype Sorts" pitchFamily="2" charset="2"/>
              <a:buAutoNum type="arabicParenR"/>
            </a:pPr>
            <a:r>
              <a:rPr kumimoji="1" lang="fr-FR" sz="1800" dirty="0">
                <a:latin typeface="Arial" charset="0"/>
              </a:rPr>
              <a:t>Déterminer les paramètres physiques qui permettent d’accéder à la mesure</a:t>
            </a:r>
          </a:p>
          <a:p>
            <a:pPr marL="342900" indent="-342900" eaLnBrk="0" hangingPunct="0">
              <a:lnSpc>
                <a:spcPct val="80000"/>
              </a:lnSpc>
              <a:spcBef>
                <a:spcPts val="1600"/>
              </a:spcBef>
              <a:spcAft>
                <a:spcPts val="300"/>
              </a:spcAft>
              <a:buClrTx/>
              <a:buFont typeface="Monotype Sorts" pitchFamily="2" charset="2"/>
              <a:buAutoNum type="arabicParenR"/>
            </a:pPr>
            <a:r>
              <a:rPr kumimoji="1" lang="fr-FR" sz="1800" dirty="0">
                <a:latin typeface="Arial" charset="0"/>
              </a:rPr>
              <a:t>Identifier les sources d’incertitudes sur chaque paramètre</a:t>
            </a:r>
          </a:p>
          <a:p>
            <a:pPr marL="342900" indent="-342900" eaLnBrk="0" hangingPunct="0">
              <a:lnSpc>
                <a:spcPct val="80000"/>
              </a:lnSpc>
              <a:spcBef>
                <a:spcPts val="1600"/>
              </a:spcBef>
              <a:spcAft>
                <a:spcPts val="300"/>
              </a:spcAft>
              <a:buClrTx/>
              <a:buFont typeface="Monotype Sorts" pitchFamily="2" charset="2"/>
              <a:buAutoNum type="arabicParenR"/>
            </a:pPr>
            <a:r>
              <a:rPr kumimoji="1" lang="fr-FR" sz="1800" dirty="0">
                <a:latin typeface="Arial" charset="0"/>
              </a:rPr>
              <a:t>Sur chaque paramètre : évaluer les incertitudes</a:t>
            </a:r>
          </a:p>
          <a:p>
            <a:pPr lvl="1" algn="just" eaLnBrk="0" hangingPunct="0">
              <a:lnSpc>
                <a:spcPct val="100000"/>
              </a:lnSpc>
              <a:spcBef>
                <a:spcPts val="0"/>
              </a:spcBef>
              <a:buFont typeface="Arial" charset="0"/>
              <a:buChar char="–"/>
            </a:pPr>
            <a:r>
              <a:rPr kumimoji="1" lang="fr-FR" sz="1600" dirty="0">
                <a:latin typeface="Arial" charset="0"/>
              </a:rPr>
              <a:t>une seule source d’incertitude : méthode de type A ou B</a:t>
            </a:r>
          </a:p>
          <a:p>
            <a:pPr lvl="1" algn="just" eaLnBrk="0" hangingPunct="0">
              <a:lnSpc>
                <a:spcPct val="100000"/>
              </a:lnSpc>
              <a:spcBef>
                <a:spcPts val="0"/>
              </a:spcBef>
              <a:buFont typeface="Arial" charset="0"/>
              <a:buChar char="–"/>
            </a:pPr>
            <a:r>
              <a:rPr kumimoji="1" lang="fr-FR" sz="1600" dirty="0">
                <a:latin typeface="Arial" charset="0"/>
              </a:rPr>
              <a:t>plusieurs sources &gt; composition des incertitudes</a:t>
            </a:r>
          </a:p>
          <a:p>
            <a:pPr marL="342900" indent="-342900" eaLnBrk="0" hangingPunct="0">
              <a:lnSpc>
                <a:spcPct val="80000"/>
              </a:lnSpc>
              <a:spcBef>
                <a:spcPts val="1600"/>
              </a:spcBef>
              <a:spcAft>
                <a:spcPts val="300"/>
              </a:spcAft>
              <a:buClrTx/>
              <a:buFont typeface="Monotype Sorts" pitchFamily="2" charset="2"/>
              <a:buAutoNum type="arabicParenR"/>
            </a:pPr>
            <a:r>
              <a:rPr kumimoji="1" lang="fr-FR" sz="1800" dirty="0">
                <a:latin typeface="Arial" charset="0"/>
              </a:rPr>
              <a:t>Si plusieurs paramètres : propager les incertitudes</a:t>
            </a:r>
          </a:p>
          <a:p>
            <a:pPr marL="342900" indent="-342900" eaLnBrk="0" hangingPunct="0">
              <a:lnSpc>
                <a:spcPct val="80000"/>
              </a:lnSpc>
              <a:spcBef>
                <a:spcPts val="1600"/>
              </a:spcBef>
              <a:spcAft>
                <a:spcPts val="300"/>
              </a:spcAft>
              <a:buClrTx/>
              <a:buFont typeface="Monotype Sorts" pitchFamily="2" charset="2"/>
              <a:buAutoNum type="arabicParenR"/>
            </a:pPr>
            <a:r>
              <a:rPr kumimoji="1" lang="fr-FR" sz="1800" dirty="0">
                <a:latin typeface="Arial" charset="0"/>
              </a:rPr>
              <a:t>Rechercher l’incertitude prépondérante et éventuellement améliorer le processus de mesure</a:t>
            </a:r>
          </a:p>
          <a:p>
            <a:pPr marL="342900" indent="-342900" eaLnBrk="0" hangingPunct="0">
              <a:lnSpc>
                <a:spcPct val="80000"/>
              </a:lnSpc>
              <a:spcBef>
                <a:spcPts val="1600"/>
              </a:spcBef>
              <a:spcAft>
                <a:spcPts val="300"/>
              </a:spcAft>
              <a:buClrTx/>
              <a:buFont typeface="Monotype Sorts" pitchFamily="2" charset="2"/>
              <a:buAutoNum type="arabicParenR"/>
            </a:pPr>
            <a:r>
              <a:rPr kumimoji="1" lang="fr-FR" sz="1800" dirty="0">
                <a:latin typeface="Arial" charset="0"/>
              </a:rPr>
              <a:t>Exprimer le résultat … assorti de son incertitude !</a:t>
            </a:r>
            <a:endParaRPr lang="fr-FR" dirty="0"/>
          </a:p>
        </p:txBody>
      </p:sp>
      <p:pic>
        <p:nvPicPr>
          <p:cNvPr id="8" name="Picture 5"/>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7739" t="24695" r="19522" b="9097"/>
          <a:stretch>
            <a:fillRect/>
          </a:stretch>
        </p:blipFill>
        <p:spPr bwMode="auto">
          <a:xfrm>
            <a:off x="7188433" y="1087625"/>
            <a:ext cx="4949983" cy="27242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3" descr="Rectangle: Click to edit Master text styles&#10;Second level&#10;Third level&#10;Fourth level&#10;Fifth level"/>
          <p:cNvSpPr txBox="1">
            <a:spLocks noChangeArrowheads="1"/>
          </p:cNvSpPr>
          <p:nvPr/>
        </p:nvSpPr>
        <p:spPr bwMode="auto">
          <a:xfrm>
            <a:off x="7621978" y="5835650"/>
            <a:ext cx="4296395" cy="8664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342900" indent="-342900"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marL="285750" indent="-109538">
              <a:buSzPct val="70000"/>
              <a:buFont typeface="Arial" panose="020B0604020202020204" pitchFamily="34" charset="0"/>
              <a:buChar char="•"/>
            </a:pPr>
            <a:r>
              <a:rPr kumimoji="1" lang="fr-FR" sz="1400" dirty="0">
                <a:latin typeface="Arial" charset="0"/>
                <a:ea typeface="Arial Unicode MS" pitchFamily="34" charset="-128"/>
                <a:cs typeface="Arial Unicode MS" pitchFamily="34" charset="-128"/>
              </a:rPr>
              <a:t>un ou deux chiffres significatifs pour l’incertitude</a:t>
            </a:r>
          </a:p>
          <a:p>
            <a:pPr marL="285750" indent="-109538">
              <a:buSzPct val="70000"/>
              <a:buFont typeface="Arial" panose="020B0604020202020204" pitchFamily="34" charset="0"/>
              <a:buChar char="•"/>
            </a:pPr>
            <a:r>
              <a:rPr kumimoji="1" lang="fr-FR" sz="1400" dirty="0">
                <a:latin typeface="Arial" charset="0"/>
                <a:ea typeface="Arial Unicode MS" pitchFamily="34" charset="-128"/>
                <a:cs typeface="Arial Unicode MS" pitchFamily="34" charset="-128"/>
              </a:rPr>
              <a:t>un nombre de chiffres significatifs cohérent pour</a:t>
            </a:r>
            <a:br>
              <a:rPr kumimoji="1" lang="fr-FR" sz="1400" dirty="0">
                <a:latin typeface="Arial" charset="0"/>
                <a:ea typeface="Arial Unicode MS" pitchFamily="34" charset="-128"/>
                <a:cs typeface="Arial Unicode MS" pitchFamily="34" charset="-128"/>
              </a:rPr>
            </a:br>
            <a:r>
              <a:rPr kumimoji="1" lang="fr-FR" sz="1400" dirty="0">
                <a:latin typeface="Arial" charset="0"/>
                <a:ea typeface="Arial Unicode MS" pitchFamily="34" charset="-128"/>
                <a:cs typeface="Arial Unicode MS" pitchFamily="34" charset="-128"/>
              </a:rPr>
              <a:t>la valeur numérique annoncée</a:t>
            </a:r>
          </a:p>
          <a:p>
            <a:pPr marL="285750" indent="-109538">
              <a:buSzPct val="70000"/>
              <a:buFont typeface="Arial" panose="020B0604020202020204" pitchFamily="34" charset="0"/>
              <a:buChar char="•"/>
            </a:pPr>
            <a:r>
              <a:rPr kumimoji="1" lang="fr-FR" sz="1400" dirty="0">
                <a:latin typeface="Arial" charset="0"/>
                <a:ea typeface="Arial Unicode MS" pitchFamily="34" charset="-128"/>
                <a:cs typeface="Arial Unicode MS" pitchFamily="34" charset="-128"/>
              </a:rPr>
              <a:t>les unités pour la valeur et l’incertitude</a:t>
            </a:r>
            <a:endParaRPr kumimoji="1" lang="fr-FR" dirty="0">
              <a:latin typeface="Arial Unicode MS" pitchFamily="34" charset="-128"/>
              <a:ea typeface="Arial Unicode MS" pitchFamily="34" charset="-128"/>
              <a:cs typeface="Arial Unicode MS" pitchFamily="34" charset="-128"/>
            </a:endParaRPr>
          </a:p>
        </p:txBody>
      </p:sp>
      <p:sp>
        <p:nvSpPr>
          <p:cNvPr id="10" name="ZoneTexte 9"/>
          <p:cNvSpPr txBox="1"/>
          <p:nvPr/>
        </p:nvSpPr>
        <p:spPr>
          <a:xfrm>
            <a:off x="7799532" y="5389508"/>
            <a:ext cx="2778413" cy="369332"/>
          </a:xfrm>
          <a:prstGeom prst="rect">
            <a:avLst/>
          </a:prstGeom>
          <a:noFill/>
        </p:spPr>
        <p:txBody>
          <a:bodyPr wrap="square" rtlCol="0">
            <a:spAutoFit/>
          </a:bodyPr>
          <a:lstStyle/>
          <a:p>
            <a:pPr>
              <a:buNone/>
            </a:pPr>
            <a:r>
              <a:rPr lang="fr-FR" b="1" dirty="0">
                <a:solidFill>
                  <a:srgbClr val="1B376D"/>
                </a:solidFill>
                <a:ea typeface="Arial Unicode MS" pitchFamily="34" charset="-128"/>
                <a:cs typeface="Arial Unicode MS" pitchFamily="34" charset="-128"/>
              </a:rPr>
              <a:t>X = ( </a:t>
            </a:r>
            <a:r>
              <a:rPr lang="fr-FR" b="1" dirty="0" err="1">
                <a:solidFill>
                  <a:srgbClr val="1B376D"/>
                </a:solidFill>
                <a:ea typeface="Arial Unicode MS" pitchFamily="34" charset="-128"/>
                <a:cs typeface="Arial Unicode MS" pitchFamily="34" charset="-128"/>
              </a:rPr>
              <a:t>x</a:t>
            </a:r>
            <a:r>
              <a:rPr lang="fr-FR" b="1" baseline="-30000" dirty="0" err="1">
                <a:solidFill>
                  <a:srgbClr val="1B376D"/>
                </a:solidFill>
                <a:ea typeface="Arial Unicode MS" pitchFamily="34" charset="-128"/>
                <a:cs typeface="Arial Unicode MS" pitchFamily="34" charset="-128"/>
              </a:rPr>
              <a:t>moy</a:t>
            </a:r>
            <a:r>
              <a:rPr lang="fr-FR" b="1" dirty="0">
                <a:solidFill>
                  <a:srgbClr val="1B376D"/>
                </a:solidFill>
                <a:ea typeface="Arial Unicode MS" pitchFamily="34" charset="-128"/>
                <a:cs typeface="Arial Unicode MS" pitchFamily="34" charset="-128"/>
              </a:rPr>
              <a:t> </a:t>
            </a:r>
            <a:r>
              <a:rPr lang="fr-FR" b="1" dirty="0">
                <a:solidFill>
                  <a:srgbClr val="1B376D"/>
                </a:solidFill>
                <a:ea typeface="Arial Unicode MS" pitchFamily="34" charset="-128"/>
                <a:cs typeface="Arial Unicode MS" pitchFamily="34" charset="-128"/>
                <a:sym typeface="Symbol" pitchFamily="18" charset="2"/>
              </a:rPr>
              <a:t></a:t>
            </a:r>
            <a:r>
              <a:rPr lang="fr-FR" b="1" dirty="0">
                <a:solidFill>
                  <a:srgbClr val="1B376D"/>
                </a:solidFill>
                <a:ea typeface="Arial Unicode MS" pitchFamily="34" charset="-128"/>
                <a:cs typeface="Arial Unicode MS" pitchFamily="34" charset="-128"/>
              </a:rPr>
              <a:t> 2 </a:t>
            </a:r>
            <a:r>
              <a:rPr lang="fr-FR" b="1" dirty="0">
                <a:solidFill>
                  <a:srgbClr val="FF2D80"/>
                </a:solidFill>
                <a:ea typeface="Arial Unicode MS" pitchFamily="34" charset="-128"/>
                <a:cs typeface="Arial Unicode MS" pitchFamily="34" charset="-128"/>
              </a:rPr>
              <a:t>u(x) </a:t>
            </a:r>
            <a:r>
              <a:rPr lang="fr-FR" b="1" dirty="0">
                <a:solidFill>
                  <a:srgbClr val="1B376D"/>
                </a:solidFill>
                <a:ea typeface="Arial Unicode MS" pitchFamily="34" charset="-128"/>
                <a:cs typeface="Arial Unicode MS" pitchFamily="34" charset="-128"/>
              </a:rPr>
              <a:t>) unité SI</a:t>
            </a:r>
          </a:p>
        </p:txBody>
      </p:sp>
    </p:spTree>
    <p:extLst>
      <p:ext uri="{BB962C8B-B14F-4D97-AF65-F5344CB8AC3E}">
        <p14:creationId xmlns:p14="http://schemas.microsoft.com/office/powerpoint/2010/main" val="234470847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normAutofit/>
          </a:bodyPr>
          <a:lstStyle/>
          <a:p>
            <a:r>
              <a:rPr lang="en-US" dirty="0"/>
              <a:t>Relevant books</a:t>
            </a:r>
            <a:endParaRPr lang="fr-FR" dirty="0"/>
          </a:p>
        </p:txBody>
      </p:sp>
      <p:sp>
        <p:nvSpPr>
          <p:cNvPr id="2" name="Espace réservé du numéro de diapositive 1"/>
          <p:cNvSpPr>
            <a:spLocks noGrp="1"/>
          </p:cNvSpPr>
          <p:nvPr>
            <p:ph type="sldNum" sz="quarter" idx="12"/>
          </p:nvPr>
        </p:nvSpPr>
        <p:spPr/>
        <p:txBody>
          <a:bodyPr/>
          <a:lstStyle/>
          <a:p>
            <a:fld id="{7C59E55F-A350-4989-9404-8411324CBBDC}" type="slidenum">
              <a:rPr lang="fr-FR" smtClean="0"/>
              <a:pPr/>
              <a:t>51</a:t>
            </a:fld>
            <a:endParaRPr lang="fr-FR" dirty="0"/>
          </a:p>
        </p:txBody>
      </p:sp>
      <p:pic>
        <p:nvPicPr>
          <p:cNvPr id="7" name="Imag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0621" y="1803643"/>
            <a:ext cx="2692674" cy="4162425"/>
          </a:xfrm>
          <a:prstGeom prst="rect">
            <a:avLst/>
          </a:prstGeom>
        </p:spPr>
      </p:pic>
      <p:pic>
        <p:nvPicPr>
          <p:cNvPr id="3" name="Image 2"/>
          <p:cNvPicPr>
            <a:picLocks noChangeAspect="1"/>
          </p:cNvPicPr>
          <p:nvPr/>
        </p:nvPicPr>
        <p:blipFill>
          <a:blip r:embed="rId3"/>
          <a:stretch>
            <a:fillRect/>
          </a:stretch>
        </p:blipFill>
        <p:spPr>
          <a:xfrm>
            <a:off x="4086944" y="1803643"/>
            <a:ext cx="3136964" cy="4154101"/>
          </a:xfrm>
          <a:prstGeom prst="rect">
            <a:avLst/>
          </a:prstGeom>
          <a:ln>
            <a:solidFill>
              <a:schemeClr val="tx1"/>
            </a:solidFill>
          </a:ln>
        </p:spPr>
      </p:pic>
      <p:pic>
        <p:nvPicPr>
          <p:cNvPr id="8" name="Imag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78181" y="1790106"/>
            <a:ext cx="2789807" cy="4154101"/>
          </a:xfrm>
          <a:prstGeom prst="rect">
            <a:avLst/>
          </a:prstGeom>
        </p:spPr>
      </p:pic>
    </p:spTree>
    <p:extLst>
      <p:ext uri="{BB962C8B-B14F-4D97-AF65-F5344CB8AC3E}">
        <p14:creationId xmlns:p14="http://schemas.microsoft.com/office/powerpoint/2010/main" val="23065255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Espace réservé du numéro de diapositive 16"/>
          <p:cNvSpPr>
            <a:spLocks noGrp="1"/>
          </p:cNvSpPr>
          <p:nvPr>
            <p:ph type="sldNum" sz="quarter" idx="12"/>
          </p:nvPr>
        </p:nvSpPr>
        <p:spPr/>
        <p:txBody>
          <a:bodyPr/>
          <a:lstStyle/>
          <a:p>
            <a:fld id="{7C59E55F-A350-4989-9404-8411324CBBDC}" type="slidenum">
              <a:rPr lang="fr-FR" smtClean="0"/>
              <a:pPr/>
              <a:t>52</a:t>
            </a:fld>
            <a:endParaRPr lang="fr-FR" dirty="0"/>
          </a:p>
        </p:txBody>
      </p:sp>
      <p:sp>
        <p:nvSpPr>
          <p:cNvPr id="3" name="Rectangle 2"/>
          <p:cNvSpPr/>
          <p:nvPr/>
        </p:nvSpPr>
        <p:spPr>
          <a:xfrm>
            <a:off x="141253" y="2466975"/>
            <a:ext cx="11923748" cy="3977639"/>
          </a:xfrm>
          <a:prstGeom prst="rect">
            <a:avLst/>
          </a:prstGeom>
          <a:solidFill>
            <a:srgbClr val="1B37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4" name="Imag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8747" y="5764209"/>
            <a:ext cx="1552277" cy="576460"/>
          </a:xfrm>
          <a:prstGeom prst="rect">
            <a:avLst/>
          </a:prstGeom>
        </p:spPr>
      </p:pic>
      <p:pic>
        <p:nvPicPr>
          <p:cNvPr id="5" name="Imag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54521" y="5782764"/>
            <a:ext cx="1818376" cy="539349"/>
          </a:xfrm>
          <a:prstGeom prst="rect">
            <a:avLst/>
          </a:prstGeom>
        </p:spPr>
      </p:pic>
      <p:sp>
        <p:nvSpPr>
          <p:cNvPr id="6" name="Titre 1"/>
          <p:cNvSpPr txBox="1">
            <a:spLocks/>
          </p:cNvSpPr>
          <p:nvPr/>
        </p:nvSpPr>
        <p:spPr>
          <a:xfrm>
            <a:off x="392010" y="2622553"/>
            <a:ext cx="10515600" cy="513821"/>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10000"/>
              </a:lnSpc>
            </a:pPr>
            <a:r>
              <a:rPr lang="fr-FR" sz="2800" b="1" dirty="0">
                <a:solidFill>
                  <a:schemeClr val="bg1"/>
                </a:solidFill>
                <a:latin typeface="Arial" panose="020B0604020202020204" pitchFamily="34" charset="0"/>
                <a:cs typeface="Arial" panose="020B0604020202020204" pitchFamily="34" charset="0"/>
              </a:rPr>
              <a:t>Contact Information</a:t>
            </a:r>
          </a:p>
        </p:txBody>
      </p:sp>
      <p:pic>
        <p:nvPicPr>
          <p:cNvPr id="7" name="Imag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00506" y="3539562"/>
            <a:ext cx="999970" cy="1098452"/>
          </a:xfrm>
          <a:prstGeom prst="rect">
            <a:avLst/>
          </a:prstGeom>
        </p:spPr>
      </p:pic>
      <p:sp>
        <p:nvSpPr>
          <p:cNvPr id="8" name="ZoneTexte 7"/>
          <p:cNvSpPr txBox="1"/>
          <p:nvPr/>
        </p:nvSpPr>
        <p:spPr>
          <a:xfrm>
            <a:off x="392010" y="3637845"/>
            <a:ext cx="3709968" cy="2200602"/>
          </a:xfrm>
          <a:prstGeom prst="rect">
            <a:avLst/>
          </a:prstGeom>
          <a:noFill/>
        </p:spPr>
        <p:txBody>
          <a:bodyPr wrap="square" rtlCol="0">
            <a:spAutoFit/>
          </a:bodyPr>
          <a:lstStyle/>
          <a:p>
            <a:pPr>
              <a:spcAft>
                <a:spcPts val="600"/>
              </a:spcAft>
            </a:pPr>
            <a:r>
              <a:rPr lang="en-US" b="1" dirty="0" err="1">
                <a:solidFill>
                  <a:schemeClr val="bg1"/>
                </a:solidFill>
                <a:latin typeface="Arial MT" panose="020B0604020202020204" pitchFamily="34" charset="0"/>
              </a:rPr>
              <a:t>Université</a:t>
            </a:r>
            <a:r>
              <a:rPr lang="en-US" b="1" dirty="0">
                <a:solidFill>
                  <a:schemeClr val="bg1"/>
                </a:solidFill>
                <a:latin typeface="Arial MT" panose="020B0604020202020204" pitchFamily="34" charset="0"/>
              </a:rPr>
              <a:t> </a:t>
            </a:r>
            <a:r>
              <a:rPr lang="en-US" b="1" dirty="0" err="1">
                <a:solidFill>
                  <a:schemeClr val="bg1"/>
                </a:solidFill>
                <a:latin typeface="Arial MT" panose="020B0604020202020204" pitchFamily="34" charset="0"/>
              </a:rPr>
              <a:t>Savoie</a:t>
            </a:r>
            <a:r>
              <a:rPr lang="en-US" b="1" dirty="0">
                <a:solidFill>
                  <a:schemeClr val="bg1"/>
                </a:solidFill>
                <a:latin typeface="Arial MT" panose="020B0604020202020204" pitchFamily="34" charset="0"/>
              </a:rPr>
              <a:t> Mont Blanc</a:t>
            </a:r>
          </a:p>
          <a:p>
            <a:pPr eaLnBrk="0" fontAlgn="base" hangingPunct="0">
              <a:spcBef>
                <a:spcPct val="0"/>
              </a:spcBef>
              <a:spcAft>
                <a:spcPct val="0"/>
              </a:spcAft>
            </a:pPr>
            <a:r>
              <a:rPr lang="en-US" sz="1600" dirty="0">
                <a:solidFill>
                  <a:schemeClr val="bg1"/>
                </a:solidFill>
                <a:latin typeface="ArialMT" pitchFamily="2" charset="0"/>
              </a:rPr>
              <a:t>Polytech’ Annecy Chambery</a:t>
            </a:r>
          </a:p>
          <a:p>
            <a:pPr eaLnBrk="0" fontAlgn="base" hangingPunct="0">
              <a:spcBef>
                <a:spcPct val="0"/>
              </a:spcBef>
              <a:spcAft>
                <a:spcPct val="0"/>
              </a:spcAft>
            </a:pPr>
            <a:r>
              <a:rPr lang="fr-FR" sz="1600" dirty="0">
                <a:solidFill>
                  <a:schemeClr val="bg1"/>
                </a:solidFill>
                <a:latin typeface="ArialMT" pitchFamily="2" charset="0"/>
              </a:rPr>
              <a:t>Chemin de Bellevue</a:t>
            </a:r>
          </a:p>
          <a:p>
            <a:pPr eaLnBrk="0" fontAlgn="base" hangingPunct="0">
              <a:spcBef>
                <a:spcPct val="0"/>
              </a:spcBef>
              <a:spcAft>
                <a:spcPct val="0"/>
              </a:spcAft>
            </a:pPr>
            <a:r>
              <a:rPr lang="fr-FR" sz="1600" dirty="0">
                <a:solidFill>
                  <a:schemeClr val="bg1"/>
                </a:solidFill>
                <a:latin typeface="ArialMT" pitchFamily="2" charset="0"/>
              </a:rPr>
              <a:t>74940 Annecy</a:t>
            </a:r>
          </a:p>
          <a:p>
            <a:pPr eaLnBrk="0" fontAlgn="base" hangingPunct="0">
              <a:spcBef>
                <a:spcPct val="0"/>
              </a:spcBef>
              <a:spcAft>
                <a:spcPct val="0"/>
              </a:spcAft>
            </a:pPr>
            <a:r>
              <a:rPr lang="fr-FR" sz="1600" dirty="0">
                <a:solidFill>
                  <a:schemeClr val="bg1"/>
                </a:solidFill>
                <a:latin typeface="ArialMT" pitchFamily="2" charset="0"/>
              </a:rPr>
              <a:t>France</a:t>
            </a:r>
          </a:p>
          <a:p>
            <a:pPr eaLnBrk="0" fontAlgn="base" hangingPunct="0">
              <a:spcBef>
                <a:spcPct val="0"/>
              </a:spcBef>
              <a:spcAft>
                <a:spcPct val="0"/>
              </a:spcAft>
            </a:pPr>
            <a:endParaRPr lang="fr-FR" sz="1600" dirty="0">
              <a:solidFill>
                <a:schemeClr val="bg1"/>
              </a:solidFill>
              <a:latin typeface="ArialMT" pitchFamily="2" charset="0"/>
            </a:endParaRPr>
          </a:p>
          <a:p>
            <a:pPr eaLnBrk="0" fontAlgn="base" hangingPunct="0">
              <a:spcBef>
                <a:spcPct val="0"/>
              </a:spcBef>
              <a:spcAft>
                <a:spcPct val="0"/>
              </a:spcAft>
            </a:pPr>
            <a:r>
              <a:rPr lang="fr-FR" sz="1600" u="sng" dirty="0">
                <a:solidFill>
                  <a:schemeClr val="bg1"/>
                </a:solidFill>
                <a:latin typeface="ArialMT" pitchFamily="2" charset="0"/>
              </a:rPr>
              <a:t>https://www.polytech.univ-savoie.fr</a:t>
            </a:r>
          </a:p>
          <a:p>
            <a:pPr eaLnBrk="0" fontAlgn="base" hangingPunct="0">
              <a:spcBef>
                <a:spcPct val="0"/>
              </a:spcBef>
              <a:spcAft>
                <a:spcPct val="0"/>
              </a:spcAft>
            </a:pPr>
            <a:endParaRPr lang="en-US" dirty="0">
              <a:solidFill>
                <a:schemeClr val="bg1"/>
              </a:solidFill>
              <a:latin typeface="ArialMT" pitchFamily="2" charset="0"/>
            </a:endParaRPr>
          </a:p>
        </p:txBody>
      </p:sp>
      <p:sp>
        <p:nvSpPr>
          <p:cNvPr id="9" name="ZoneTexte 8"/>
          <p:cNvSpPr txBox="1"/>
          <p:nvPr/>
        </p:nvSpPr>
        <p:spPr>
          <a:xfrm>
            <a:off x="4810189" y="3637845"/>
            <a:ext cx="6042965" cy="1215717"/>
          </a:xfrm>
          <a:prstGeom prst="rect">
            <a:avLst/>
          </a:prstGeom>
          <a:noFill/>
        </p:spPr>
        <p:txBody>
          <a:bodyPr wrap="square" rtlCol="0">
            <a:spAutoFit/>
          </a:bodyPr>
          <a:lstStyle/>
          <a:p>
            <a:pPr>
              <a:spcAft>
                <a:spcPts val="600"/>
              </a:spcAft>
            </a:pPr>
            <a:r>
              <a:rPr lang="en-US" b="1" dirty="0">
                <a:solidFill>
                  <a:schemeClr val="bg1"/>
                </a:solidFill>
                <a:latin typeface="Arial MT" panose="020B0604020202020204" pitchFamily="34" charset="0"/>
              </a:rPr>
              <a:t>Lecturer</a:t>
            </a:r>
          </a:p>
          <a:p>
            <a:pPr eaLnBrk="0" fontAlgn="base" hangingPunct="0">
              <a:spcBef>
                <a:spcPct val="0"/>
              </a:spcBef>
              <a:spcAft>
                <a:spcPct val="0"/>
              </a:spcAft>
            </a:pPr>
            <a:r>
              <a:rPr lang="en-US" sz="1600" dirty="0" err="1">
                <a:solidFill>
                  <a:schemeClr val="bg1"/>
                </a:solidFill>
                <a:latin typeface="ArialMT" pitchFamily="2" charset="0"/>
              </a:rPr>
              <a:t>Dr</a:t>
            </a:r>
            <a:r>
              <a:rPr lang="en-US" sz="1600" dirty="0">
                <a:solidFill>
                  <a:schemeClr val="bg1"/>
                </a:solidFill>
                <a:latin typeface="ArialMT" pitchFamily="2" charset="0"/>
              </a:rPr>
              <a:t> Luc Marechal (luc.marechal@univ-smb.fr)</a:t>
            </a:r>
          </a:p>
          <a:p>
            <a:pPr eaLnBrk="0" fontAlgn="base" hangingPunct="0">
              <a:spcBef>
                <a:spcPct val="0"/>
              </a:spcBef>
              <a:spcAft>
                <a:spcPct val="0"/>
              </a:spcAft>
            </a:pPr>
            <a:r>
              <a:rPr lang="en-US" sz="1600" dirty="0">
                <a:solidFill>
                  <a:schemeClr val="bg1"/>
                </a:solidFill>
                <a:latin typeface="ArialMT" pitchFamily="2" charset="0"/>
              </a:rPr>
              <a:t>SYMME Lab  (Systems and Materials for Mechatronics)</a:t>
            </a:r>
          </a:p>
          <a:p>
            <a:endParaRPr lang="en-US" sz="1600" dirty="0">
              <a:solidFill>
                <a:schemeClr val="bg1"/>
              </a:solidFill>
              <a:latin typeface="Arial MT" panose="020B0604020202020204" pitchFamily="34" charset="0"/>
            </a:endParaRPr>
          </a:p>
        </p:txBody>
      </p:sp>
      <p:sp>
        <p:nvSpPr>
          <p:cNvPr id="10" name="ZoneTexte 9"/>
          <p:cNvSpPr txBox="1"/>
          <p:nvPr/>
        </p:nvSpPr>
        <p:spPr>
          <a:xfrm>
            <a:off x="4810188" y="4871774"/>
            <a:ext cx="6042965" cy="1431161"/>
          </a:xfrm>
          <a:prstGeom prst="rect">
            <a:avLst/>
          </a:prstGeom>
          <a:noFill/>
        </p:spPr>
        <p:txBody>
          <a:bodyPr wrap="square" rtlCol="0">
            <a:spAutoFit/>
          </a:bodyPr>
          <a:lstStyle/>
          <a:p>
            <a:pPr>
              <a:spcAft>
                <a:spcPts val="600"/>
              </a:spcAft>
            </a:pPr>
            <a:r>
              <a:rPr lang="en-US" b="1" dirty="0">
                <a:solidFill>
                  <a:schemeClr val="bg1"/>
                </a:solidFill>
                <a:latin typeface="Arial MT" panose="020B0604020202020204" pitchFamily="34" charset="0"/>
              </a:rPr>
              <a:t>Acknowledgement</a:t>
            </a:r>
          </a:p>
          <a:p>
            <a:pPr eaLnBrk="0" fontAlgn="base" hangingPunct="0">
              <a:spcBef>
                <a:spcPct val="0"/>
              </a:spcBef>
              <a:spcAft>
                <a:spcPct val="0"/>
              </a:spcAft>
            </a:pPr>
            <a:r>
              <a:rPr lang="en-US" sz="1600" dirty="0" err="1">
                <a:solidFill>
                  <a:schemeClr val="bg1"/>
                </a:solidFill>
                <a:latin typeface="ArialMT" pitchFamily="2" charset="0"/>
              </a:rPr>
              <a:t>Pr</a:t>
            </a:r>
            <a:r>
              <a:rPr lang="en-US" sz="1600" dirty="0">
                <a:solidFill>
                  <a:schemeClr val="bg1"/>
                </a:solidFill>
                <a:latin typeface="ArialMT" pitchFamily="2" charset="0"/>
              </a:rPr>
              <a:t> Christine </a:t>
            </a:r>
            <a:r>
              <a:rPr lang="en-US" sz="1600" dirty="0" err="1">
                <a:solidFill>
                  <a:schemeClr val="bg1"/>
                </a:solidFill>
                <a:latin typeface="ArialMT" pitchFamily="2" charset="0"/>
              </a:rPr>
              <a:t>Barthod</a:t>
            </a:r>
            <a:endParaRPr lang="en-US" sz="1600" dirty="0">
              <a:solidFill>
                <a:schemeClr val="bg1"/>
              </a:solidFill>
              <a:latin typeface="ArialMT" pitchFamily="2" charset="0"/>
            </a:endParaRPr>
          </a:p>
          <a:p>
            <a:pPr eaLnBrk="0" fontAlgn="base" hangingPunct="0">
              <a:spcBef>
                <a:spcPct val="0"/>
              </a:spcBef>
              <a:spcAft>
                <a:spcPct val="0"/>
              </a:spcAft>
            </a:pPr>
            <a:r>
              <a:rPr lang="en-US" sz="1600" dirty="0">
                <a:solidFill>
                  <a:schemeClr val="bg1"/>
                </a:solidFill>
                <a:latin typeface="ArialMT" pitchFamily="2" charset="0"/>
              </a:rPr>
              <a:t>SYMME Lab  (Systems and Materials for Mechatronics)</a:t>
            </a:r>
          </a:p>
          <a:p>
            <a:pPr eaLnBrk="0" fontAlgn="base" hangingPunct="0">
              <a:spcBef>
                <a:spcPct val="0"/>
              </a:spcBef>
              <a:spcAft>
                <a:spcPct val="0"/>
              </a:spcAft>
            </a:pPr>
            <a:r>
              <a:rPr lang="en-US" sz="1600" dirty="0">
                <a:solidFill>
                  <a:schemeClr val="bg1"/>
                </a:solidFill>
                <a:latin typeface="ArialMT" pitchFamily="2" charset="0"/>
              </a:rPr>
              <a:t>for the original writing of this lecture</a:t>
            </a:r>
          </a:p>
          <a:p>
            <a:endParaRPr lang="en-US" sz="1600" dirty="0">
              <a:solidFill>
                <a:schemeClr val="bg1"/>
              </a:solidFill>
              <a:latin typeface="Arial MT" panose="020B0604020202020204" pitchFamily="34" charset="0"/>
            </a:endParaRPr>
          </a:p>
        </p:txBody>
      </p:sp>
    </p:spTree>
    <p:extLst>
      <p:ext uri="{BB962C8B-B14F-4D97-AF65-F5344CB8AC3E}">
        <p14:creationId xmlns:p14="http://schemas.microsoft.com/office/powerpoint/2010/main" val="646108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aphicFrame>
        <p:nvGraphicFramePr>
          <p:cNvPr id="169269" name="Group 309"/>
          <p:cNvGraphicFramePr>
            <a:graphicFrameLocks noGrp="1"/>
          </p:cNvGraphicFramePr>
          <p:nvPr>
            <p:extLst>
              <p:ext uri="{D42A27DB-BD31-4B8C-83A1-F6EECF244321}">
                <p14:modId xmlns:p14="http://schemas.microsoft.com/office/powerpoint/2010/main" val="2574625485"/>
              </p:ext>
            </p:extLst>
          </p:nvPr>
        </p:nvGraphicFramePr>
        <p:xfrm>
          <a:off x="6082420" y="5068956"/>
          <a:ext cx="3471863" cy="1712352"/>
        </p:xfrm>
        <a:graphic>
          <a:graphicData uri="http://schemas.openxmlformats.org/drawingml/2006/table">
            <a:tbl>
              <a:tblPr/>
              <a:tblGrid>
                <a:gridCol w="1139825">
                  <a:extLst>
                    <a:ext uri="{9D8B030D-6E8A-4147-A177-3AD203B41FA5}">
                      <a16:colId xmlns:a16="http://schemas.microsoft.com/office/drawing/2014/main" val="20000"/>
                    </a:ext>
                  </a:extLst>
                </a:gridCol>
                <a:gridCol w="1081088">
                  <a:extLst>
                    <a:ext uri="{9D8B030D-6E8A-4147-A177-3AD203B41FA5}">
                      <a16:colId xmlns:a16="http://schemas.microsoft.com/office/drawing/2014/main" val="20001"/>
                    </a:ext>
                  </a:extLst>
                </a:gridCol>
                <a:gridCol w="1250950">
                  <a:extLst>
                    <a:ext uri="{9D8B030D-6E8A-4147-A177-3AD203B41FA5}">
                      <a16:colId xmlns:a16="http://schemas.microsoft.com/office/drawing/2014/main" val="20002"/>
                    </a:ext>
                  </a:extLst>
                </a:gridCol>
              </a:tblGrid>
              <a:tr h="282000">
                <a:tc>
                  <a:txBody>
                    <a:bodyPr/>
                    <a:lstStyle/>
                    <a:p>
                      <a:pPr marL="0" marR="0" lvl="0" indent="0" algn="ctr" defTabSz="914400" rtl="0" eaLnBrk="1" fontAlgn="base" latinLnBrk="0" hangingPunct="1">
                        <a:lnSpc>
                          <a:spcPct val="100000"/>
                        </a:lnSpc>
                        <a:spcBef>
                          <a:spcPct val="50000"/>
                        </a:spcBef>
                        <a:spcAft>
                          <a:spcPct val="0"/>
                        </a:spcAft>
                        <a:buClrTx/>
                        <a:buSzTx/>
                        <a:buFontTx/>
                        <a:buNone/>
                        <a:tabLst/>
                      </a:pPr>
                      <a:r>
                        <a:rPr kumimoji="0" lang="fr-FR" sz="1400" b="0" i="1" u="none" strike="noStrike" cap="none" normalizeH="0" baseline="0" dirty="0">
                          <a:ln>
                            <a:noFill/>
                          </a:ln>
                          <a:solidFill>
                            <a:srgbClr val="1B376D"/>
                          </a:solidFill>
                          <a:effectLst/>
                          <a:latin typeface="Arial" charset="0"/>
                        </a:rPr>
                        <a:t>10 A   </a:t>
                      </a:r>
                      <a:endParaRPr kumimoji="1" lang="fr-FR" sz="1400" b="0" i="1" u="none" strike="noStrike" cap="none" normalizeH="0" baseline="0" dirty="0">
                        <a:ln>
                          <a:noFill/>
                        </a:ln>
                        <a:solidFill>
                          <a:srgbClr val="1B376D"/>
                        </a:solidFill>
                        <a:effectLst/>
                        <a:latin typeface="Arial" charset="0"/>
                      </a:endParaRPr>
                    </a:p>
                  </a:txBody>
                  <a:tcPr marL="36000" marR="36000" marT="36016" marB="36016"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noFill/>
                      <a:prstDash val="solid"/>
                      <a:miter lim="800000"/>
                      <a:headEnd type="none" w="med" len="med"/>
                      <a:tailEnd type="none" w="med" len="med"/>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1"/>
                        </a:buClr>
                        <a:buSzPct val="70000"/>
                        <a:buFont typeface="Monotype Sorts" pitchFamily="2" charset="2"/>
                        <a:buNone/>
                        <a:tabLst/>
                      </a:pPr>
                      <a:r>
                        <a:rPr kumimoji="1" lang="fr-FR" sz="1400" b="0" i="1" u="none" strike="noStrike" cap="none" normalizeH="0" baseline="0" dirty="0">
                          <a:ln>
                            <a:noFill/>
                          </a:ln>
                          <a:solidFill>
                            <a:srgbClr val="1B376D"/>
                          </a:solidFill>
                          <a:effectLst/>
                          <a:latin typeface="Arial" charset="0"/>
                        </a:rPr>
                        <a:t>10 Ampères</a:t>
                      </a:r>
                    </a:p>
                  </a:txBody>
                  <a:tcPr marL="36000" marR="36000" marT="36016" marB="36016"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noFill/>
                      <a:prstDash val="solid"/>
                      <a:miter lim="800000"/>
                      <a:headEnd type="none" w="med" len="med"/>
                      <a:tailEnd type="none" w="med" len="med"/>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1"/>
                        </a:buClr>
                        <a:buSzPct val="70000"/>
                        <a:buFont typeface="Monotype Sorts" pitchFamily="2" charset="2"/>
                        <a:buNone/>
                        <a:tabLst/>
                      </a:pPr>
                      <a:r>
                        <a:rPr kumimoji="1" lang="fr-FR" sz="1400" b="0" i="1" u="none" strike="noStrike" cap="none" normalizeH="0" baseline="0" dirty="0">
                          <a:ln>
                            <a:noFill/>
                          </a:ln>
                          <a:solidFill>
                            <a:srgbClr val="1B376D"/>
                          </a:solidFill>
                          <a:effectLst/>
                          <a:latin typeface="Arial" charset="0"/>
                        </a:rPr>
                        <a:t>10 ampères</a:t>
                      </a:r>
                    </a:p>
                  </a:txBody>
                  <a:tcPr marL="36000" marR="36000" marT="36016" marB="36016"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noFill/>
                      <a:prstDash val="solid"/>
                      <a:miter lim="800000"/>
                      <a:headEnd type="none" w="med" len="med"/>
                      <a:tailEnd type="none" w="med" len="med"/>
                    </a:lnT>
                    <a:lnB>
                      <a:noFill/>
                    </a:lnB>
                    <a:lnTlToBr>
                      <a:noFill/>
                    </a:lnTlToBr>
                    <a:lnBlToTr>
                      <a:noFill/>
                    </a:lnBlToTr>
                    <a:noFill/>
                  </a:tcPr>
                </a:tc>
                <a:extLst>
                  <a:ext uri="{0D108BD9-81ED-4DB2-BD59-A6C34878D82A}">
                    <a16:rowId xmlns:a16="http://schemas.microsoft.com/office/drawing/2014/main" val="10000"/>
                  </a:ext>
                </a:extLst>
              </a:tr>
              <a:tr h="282000">
                <a:tc>
                  <a:txBody>
                    <a:bodyPr/>
                    <a:lstStyle/>
                    <a:p>
                      <a:pPr marL="0" marR="0" lvl="0" indent="0" algn="ctr" defTabSz="914400" rtl="0" eaLnBrk="1" fontAlgn="base" latinLnBrk="0" hangingPunct="1">
                        <a:lnSpc>
                          <a:spcPct val="100000"/>
                        </a:lnSpc>
                        <a:spcBef>
                          <a:spcPct val="50000"/>
                        </a:spcBef>
                        <a:spcAft>
                          <a:spcPct val="0"/>
                        </a:spcAft>
                        <a:buClrTx/>
                        <a:buSzTx/>
                        <a:buFontTx/>
                        <a:buNone/>
                        <a:tabLst/>
                      </a:pPr>
                      <a:r>
                        <a:rPr kumimoji="1" lang="fr-FR" sz="1400" b="0" i="1" u="none" strike="noStrike" cap="none" normalizeH="0" baseline="0" dirty="0">
                          <a:ln>
                            <a:noFill/>
                          </a:ln>
                          <a:solidFill>
                            <a:srgbClr val="1B376D"/>
                          </a:solidFill>
                          <a:effectLst/>
                          <a:latin typeface="Arial" charset="0"/>
                        </a:rPr>
                        <a:t>2 Newtons  5</a:t>
                      </a:r>
                    </a:p>
                  </a:txBody>
                  <a:tcPr marL="36000" marR="36000" marT="36016" marB="36016"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50000"/>
                        </a:spcBef>
                        <a:spcAft>
                          <a:spcPct val="0"/>
                        </a:spcAft>
                        <a:buClrTx/>
                        <a:buSzTx/>
                        <a:buFontTx/>
                        <a:buNone/>
                        <a:tabLst/>
                      </a:pPr>
                      <a:r>
                        <a:rPr kumimoji="0" lang="fr-FR" sz="1400" b="0" i="1" u="none" strike="noStrike" cap="none" normalizeH="0" baseline="0" dirty="0">
                          <a:ln>
                            <a:noFill/>
                          </a:ln>
                          <a:solidFill>
                            <a:srgbClr val="1B376D"/>
                          </a:solidFill>
                          <a:effectLst/>
                          <a:latin typeface="Arial" charset="0"/>
                        </a:rPr>
                        <a:t>2,5 N</a:t>
                      </a:r>
                      <a:endParaRPr kumimoji="1" lang="fr-FR" sz="1400" b="0" i="1" u="none" strike="noStrike" cap="none" normalizeH="0" baseline="0" dirty="0">
                        <a:ln>
                          <a:noFill/>
                        </a:ln>
                        <a:solidFill>
                          <a:srgbClr val="1B376D"/>
                        </a:solidFill>
                        <a:effectLst/>
                        <a:latin typeface="Arial" charset="0"/>
                      </a:endParaRPr>
                    </a:p>
                  </a:txBody>
                  <a:tcPr marL="36000" marR="36000" marT="36016" marB="36016"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1"/>
                        </a:buClr>
                        <a:buSzPct val="70000"/>
                        <a:buFont typeface="Monotype Sorts" pitchFamily="2" charset="2"/>
                        <a:buNone/>
                        <a:tabLst/>
                      </a:pPr>
                      <a:r>
                        <a:rPr kumimoji="1" lang="fr-FR" sz="1400" b="0" i="1" u="none" strike="noStrike" cap="none" normalizeH="0" baseline="0" dirty="0">
                          <a:ln>
                            <a:noFill/>
                          </a:ln>
                          <a:solidFill>
                            <a:srgbClr val="1B376D"/>
                          </a:solidFill>
                          <a:effectLst/>
                          <a:latin typeface="Arial" charset="0"/>
                        </a:rPr>
                        <a:t>2,5 Newtons</a:t>
                      </a:r>
                    </a:p>
                  </a:txBody>
                  <a:tcPr marL="36000" marR="36000" marT="36016" marB="36016"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1"/>
                  </a:ext>
                </a:extLst>
              </a:tr>
              <a:tr h="28200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fr-FR" sz="1400" b="0" i="1" u="none" strike="noStrike" cap="none" normalizeH="0" baseline="0" dirty="0">
                          <a:ln>
                            <a:noFill/>
                          </a:ln>
                          <a:solidFill>
                            <a:srgbClr val="1B376D"/>
                          </a:solidFill>
                          <a:effectLst/>
                          <a:latin typeface="Arial" charset="0"/>
                        </a:rPr>
                        <a:t>50 Nm</a:t>
                      </a:r>
                    </a:p>
                  </a:txBody>
                  <a:tcPr marL="36000" marR="36000" marT="36016" marB="36016"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fr-FR" sz="1400" b="0" i="1" u="none" strike="noStrike" cap="none" normalizeH="0" baseline="0" dirty="0">
                          <a:ln>
                            <a:noFill/>
                          </a:ln>
                          <a:solidFill>
                            <a:srgbClr val="1B376D"/>
                          </a:solidFill>
                          <a:effectLst/>
                          <a:latin typeface="Arial" charset="0"/>
                        </a:rPr>
                        <a:t>50 </a:t>
                      </a:r>
                      <a:r>
                        <a:rPr kumimoji="0" lang="fr-FR" sz="1400" b="0" i="1" u="none" strike="noStrike" cap="none" normalizeH="0" baseline="0" dirty="0" err="1">
                          <a:ln>
                            <a:noFill/>
                          </a:ln>
                          <a:solidFill>
                            <a:srgbClr val="1B376D"/>
                          </a:solidFill>
                          <a:effectLst/>
                          <a:latin typeface="Arial" charset="0"/>
                        </a:rPr>
                        <a:t>N·m</a:t>
                      </a:r>
                      <a:endParaRPr kumimoji="1" lang="fr-FR" sz="1400" b="0" i="1" u="none" strike="noStrike" cap="none" normalizeH="0" baseline="0" dirty="0">
                        <a:ln>
                          <a:noFill/>
                        </a:ln>
                        <a:solidFill>
                          <a:srgbClr val="1B376D"/>
                        </a:solidFill>
                        <a:effectLst/>
                        <a:latin typeface="Arial" charset="0"/>
                      </a:endParaRPr>
                    </a:p>
                  </a:txBody>
                  <a:tcPr marL="36000" marR="36000" marT="36016" marB="36016"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1"/>
                        </a:buClr>
                        <a:buSzPct val="70000"/>
                        <a:buFont typeface="Monotype Sorts" pitchFamily="2" charset="2"/>
                        <a:buNone/>
                        <a:tabLst/>
                      </a:pPr>
                      <a:r>
                        <a:rPr kumimoji="1" lang="fr-FR" sz="1400" b="0" i="1" u="none" strike="noStrike" cap="none" normalizeH="0" baseline="0" dirty="0">
                          <a:ln>
                            <a:noFill/>
                          </a:ln>
                          <a:solidFill>
                            <a:srgbClr val="1B376D"/>
                          </a:solidFill>
                          <a:effectLst/>
                          <a:latin typeface="Arial" charset="0"/>
                        </a:rPr>
                        <a:t>50 </a:t>
                      </a:r>
                      <a:r>
                        <a:rPr kumimoji="1" lang="fr-FR" sz="1400" b="0" i="1" u="none" strike="noStrike" cap="none" normalizeH="0" baseline="0" dirty="0" err="1">
                          <a:ln>
                            <a:noFill/>
                          </a:ln>
                          <a:solidFill>
                            <a:srgbClr val="1B376D"/>
                          </a:solidFill>
                          <a:effectLst/>
                          <a:latin typeface="Arial" charset="0"/>
                        </a:rPr>
                        <a:t>m</a:t>
                      </a:r>
                      <a:r>
                        <a:rPr kumimoji="0" lang="fr-FR" sz="1400" b="0" i="1" u="none" strike="noStrike" cap="none" normalizeH="0" baseline="0" dirty="0" err="1">
                          <a:ln>
                            <a:noFill/>
                          </a:ln>
                          <a:solidFill>
                            <a:srgbClr val="1B376D"/>
                          </a:solidFill>
                          <a:effectLst/>
                          <a:latin typeface="Arial" charset="0"/>
                        </a:rPr>
                        <a:t>·</a:t>
                      </a:r>
                      <a:r>
                        <a:rPr kumimoji="1" lang="fr-FR" sz="1400" b="0" i="1" u="none" strike="noStrike" cap="none" normalizeH="0" baseline="0" dirty="0" err="1">
                          <a:ln>
                            <a:noFill/>
                          </a:ln>
                          <a:solidFill>
                            <a:srgbClr val="1B376D"/>
                          </a:solidFill>
                          <a:effectLst/>
                          <a:latin typeface="Arial" charset="0"/>
                        </a:rPr>
                        <a:t>N</a:t>
                      </a:r>
                      <a:endParaRPr kumimoji="1" lang="fr-FR" sz="1400" b="0" i="1" u="none" strike="noStrike" cap="none" normalizeH="0" baseline="0" dirty="0">
                        <a:ln>
                          <a:noFill/>
                        </a:ln>
                        <a:solidFill>
                          <a:srgbClr val="1B376D"/>
                        </a:solidFill>
                        <a:effectLst/>
                        <a:latin typeface="Arial" charset="0"/>
                      </a:endParaRPr>
                    </a:p>
                  </a:txBody>
                  <a:tcPr marL="36000" marR="36000" marT="36016" marB="36016"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2"/>
                  </a:ext>
                </a:extLst>
              </a:tr>
              <a:tr h="28200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fr-FR" sz="1400" b="0" i="1" u="none" strike="noStrike" cap="none" normalizeH="0" baseline="0" dirty="0">
                          <a:ln>
                            <a:noFill/>
                          </a:ln>
                          <a:solidFill>
                            <a:srgbClr val="1B376D"/>
                          </a:solidFill>
                          <a:effectLst/>
                          <a:latin typeface="Arial" charset="0"/>
                        </a:rPr>
                        <a:t>4 </a:t>
                      </a:r>
                      <a:r>
                        <a:rPr kumimoji="1" lang="fr-FR" sz="1400" b="0" i="1" u="none" strike="noStrike" cap="none" normalizeH="0" baseline="0" dirty="0" err="1">
                          <a:ln>
                            <a:noFill/>
                          </a:ln>
                          <a:solidFill>
                            <a:srgbClr val="1B376D"/>
                          </a:solidFill>
                          <a:effectLst/>
                          <a:latin typeface="Arial" charset="0"/>
                        </a:rPr>
                        <a:t>cm.s</a:t>
                      </a:r>
                      <a:endParaRPr kumimoji="1" lang="fr-FR" sz="1400" b="0" i="1" u="none" strike="noStrike" cap="none" normalizeH="0" baseline="0" dirty="0">
                        <a:ln>
                          <a:noFill/>
                        </a:ln>
                        <a:solidFill>
                          <a:srgbClr val="1B376D"/>
                        </a:solidFill>
                        <a:effectLst/>
                        <a:latin typeface="Arial" charset="0"/>
                      </a:endParaRPr>
                    </a:p>
                  </a:txBody>
                  <a:tcPr marL="36000" marR="36000" marT="36016" marB="36016"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fr-FR" sz="1400" b="0" i="1" u="none" strike="noStrike" cap="none" normalizeH="0" baseline="0" dirty="0">
                          <a:ln>
                            <a:noFill/>
                          </a:ln>
                          <a:solidFill>
                            <a:srgbClr val="1B376D"/>
                          </a:solidFill>
                          <a:effectLst/>
                          <a:latin typeface="Arial" charset="0"/>
                        </a:rPr>
                        <a:t>4 cm·s</a:t>
                      </a:r>
                      <a:r>
                        <a:rPr kumimoji="0" lang="fr-FR" sz="1400" b="0" i="1" u="none" strike="noStrike" cap="none" normalizeH="0" baseline="30000" dirty="0">
                          <a:ln>
                            <a:noFill/>
                          </a:ln>
                          <a:solidFill>
                            <a:srgbClr val="1B376D"/>
                          </a:solidFill>
                          <a:effectLst/>
                          <a:latin typeface="Arial" charset="0"/>
                        </a:rPr>
                        <a:t>-1</a:t>
                      </a:r>
                      <a:endParaRPr kumimoji="1" lang="fr-FR" sz="1400" b="0" i="1" u="none" strike="noStrike" cap="none" normalizeH="0" baseline="30000" dirty="0">
                        <a:ln>
                          <a:noFill/>
                        </a:ln>
                        <a:solidFill>
                          <a:srgbClr val="1B376D"/>
                        </a:solidFill>
                        <a:effectLst/>
                        <a:latin typeface="Arial" charset="0"/>
                      </a:endParaRPr>
                    </a:p>
                  </a:txBody>
                  <a:tcPr marL="36000" marR="36000" marT="36016" marB="36016"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fr-FR" sz="1400" b="0" i="1" u="none" strike="noStrike" cap="none" normalizeH="0" baseline="0" dirty="0">
                          <a:ln>
                            <a:noFill/>
                          </a:ln>
                          <a:solidFill>
                            <a:srgbClr val="1B376D"/>
                          </a:solidFill>
                          <a:effectLst/>
                          <a:latin typeface="Arial" charset="0"/>
                        </a:rPr>
                        <a:t>4 cm/s</a:t>
                      </a:r>
                      <a:endParaRPr kumimoji="1" lang="fr-FR" sz="1400" b="0" i="1" u="none" strike="noStrike" cap="none" normalizeH="0" baseline="0" dirty="0">
                        <a:ln>
                          <a:noFill/>
                        </a:ln>
                        <a:solidFill>
                          <a:srgbClr val="1B376D"/>
                        </a:solidFill>
                        <a:effectLst/>
                        <a:latin typeface="Arial" charset="0"/>
                      </a:endParaRPr>
                    </a:p>
                  </a:txBody>
                  <a:tcPr marL="36000" marR="36000" marT="36016" marB="36016"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3"/>
                  </a:ext>
                </a:extLst>
              </a:tr>
              <a:tr h="28200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fr-FR" sz="1400" b="0" i="1" u="none" strike="noStrike" cap="none" normalizeH="0" baseline="0" dirty="0">
                          <a:ln>
                            <a:noFill/>
                          </a:ln>
                          <a:solidFill>
                            <a:srgbClr val="1B376D"/>
                          </a:solidFill>
                          <a:effectLst/>
                          <a:latin typeface="Arial" charset="0"/>
                        </a:rPr>
                        <a:t>24,5 °</a:t>
                      </a:r>
                      <a:endParaRPr kumimoji="1" lang="fr-FR" sz="1400" b="0" i="1" u="none" strike="noStrike" cap="none" normalizeH="0" baseline="0" dirty="0">
                        <a:ln>
                          <a:noFill/>
                        </a:ln>
                        <a:solidFill>
                          <a:srgbClr val="1B376D"/>
                        </a:solidFill>
                        <a:effectLst/>
                        <a:latin typeface="Arial" charset="0"/>
                      </a:endParaRPr>
                    </a:p>
                  </a:txBody>
                  <a:tcPr marL="36000" marR="36000" marT="36016" marB="36016"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1"/>
                        </a:buClr>
                        <a:buSzPct val="70000"/>
                        <a:buFont typeface="Monotype Sorts" pitchFamily="2" charset="2"/>
                        <a:buNone/>
                        <a:tabLst/>
                      </a:pPr>
                      <a:r>
                        <a:rPr kumimoji="1" lang="fr-FR" sz="1400" b="0" i="1" u="none" strike="noStrike" cap="none" normalizeH="0" baseline="0" dirty="0">
                          <a:ln>
                            <a:noFill/>
                          </a:ln>
                          <a:solidFill>
                            <a:srgbClr val="1B376D"/>
                          </a:solidFill>
                          <a:effectLst/>
                          <a:latin typeface="Arial" charset="0"/>
                        </a:rPr>
                        <a:t>24°C 5</a:t>
                      </a:r>
                    </a:p>
                  </a:txBody>
                  <a:tcPr marL="36000" marR="36000" marT="36016" marB="36016"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1"/>
                        </a:buClr>
                        <a:buSzPct val="70000"/>
                        <a:buFont typeface="Monotype Sorts" pitchFamily="2" charset="2"/>
                        <a:buNone/>
                        <a:tabLst/>
                      </a:pPr>
                      <a:r>
                        <a:rPr kumimoji="1" lang="fr-FR" sz="1400" b="0" i="1" u="none" strike="noStrike" cap="none" normalizeH="0" baseline="0" dirty="0">
                          <a:ln>
                            <a:noFill/>
                          </a:ln>
                          <a:solidFill>
                            <a:srgbClr val="1B376D"/>
                          </a:solidFill>
                          <a:effectLst/>
                          <a:latin typeface="Arial" charset="0"/>
                        </a:rPr>
                        <a:t>24,5 °C</a:t>
                      </a:r>
                    </a:p>
                  </a:txBody>
                  <a:tcPr marL="36000" marR="36000" marT="36016" marB="36016"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4"/>
                  </a:ext>
                </a:extLst>
              </a:tr>
              <a:tr h="28200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fr-FR" sz="1400" b="0" i="1" u="none" strike="noStrike" cap="none" normalizeH="0" baseline="0" dirty="0">
                          <a:ln>
                            <a:noFill/>
                          </a:ln>
                          <a:solidFill>
                            <a:srgbClr val="1B376D"/>
                          </a:solidFill>
                          <a:effectLst/>
                          <a:latin typeface="Arial" charset="0"/>
                        </a:rPr>
                        <a:t>12° 7’ 3’’</a:t>
                      </a:r>
                      <a:endParaRPr kumimoji="1" lang="fr-FR" sz="1400" b="0" i="1" u="none" strike="noStrike" cap="none" normalizeH="0" baseline="0" dirty="0">
                        <a:ln>
                          <a:noFill/>
                        </a:ln>
                        <a:solidFill>
                          <a:srgbClr val="1B376D"/>
                        </a:solidFill>
                        <a:effectLst/>
                        <a:latin typeface="Arial" charset="0"/>
                      </a:endParaRPr>
                    </a:p>
                  </a:txBody>
                  <a:tcPr marL="36000" marR="36000" marT="36016" marB="36016"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a:noFill/>
                    </a:lnT>
                    <a:lnB w="12700" cap="flat" cmpd="sng" algn="ctr">
                      <a:no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1"/>
                        </a:buClr>
                        <a:buSzPct val="70000"/>
                        <a:buFont typeface="Monotype Sorts" pitchFamily="2" charset="2"/>
                        <a:buNone/>
                        <a:tabLst/>
                      </a:pPr>
                      <a:r>
                        <a:rPr kumimoji="0" lang="fr-FR" sz="1400" b="0" i="1" u="none" strike="noStrike" cap="none" normalizeH="0" baseline="0" dirty="0">
                          <a:ln>
                            <a:noFill/>
                          </a:ln>
                          <a:solidFill>
                            <a:srgbClr val="1B376D"/>
                          </a:solidFill>
                          <a:effectLst/>
                          <a:latin typeface="Arial" charset="0"/>
                        </a:rPr>
                        <a:t>12,7’</a:t>
                      </a:r>
                    </a:p>
                  </a:txBody>
                  <a:tcPr marL="36000" marR="36000" marT="36016" marB="36016"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a:noFill/>
                    </a:lnT>
                    <a:lnB w="12700" cap="flat" cmpd="sng" algn="ctr">
                      <a:no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1"/>
                        </a:buClr>
                        <a:buSzPct val="70000"/>
                        <a:buFont typeface="Monotype Sorts" pitchFamily="2" charset="2"/>
                        <a:buNone/>
                        <a:tabLst/>
                      </a:pPr>
                      <a:r>
                        <a:rPr kumimoji="1" lang="fr-FR" sz="1400" b="0" i="1" u="none" strike="noStrike" cap="none" normalizeH="0" baseline="0" dirty="0">
                          <a:ln>
                            <a:noFill/>
                          </a:ln>
                          <a:solidFill>
                            <a:srgbClr val="1B376D"/>
                          </a:solidFill>
                          <a:effectLst/>
                          <a:latin typeface="Arial" charset="0"/>
                        </a:rPr>
                        <a:t>12° 7 min 13 s</a:t>
                      </a:r>
                    </a:p>
                  </a:txBody>
                  <a:tcPr marL="36000" marR="36000" marT="36016" marB="36016"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a:noFill/>
                    </a:lnT>
                    <a:lnB w="12700" cap="flat" cmpd="sng" algn="ctr">
                      <a:no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sp>
        <p:nvSpPr>
          <p:cNvPr id="26651" name="Rectangle 2"/>
          <p:cNvSpPr>
            <a:spLocks noGrp="1" noChangeArrowheads="1"/>
          </p:cNvSpPr>
          <p:nvPr>
            <p:ph type="title"/>
          </p:nvPr>
        </p:nvSpPr>
        <p:spPr>
          <a:noFill/>
        </p:spPr>
        <p:txBody>
          <a:bodyPr>
            <a:normAutofit/>
          </a:bodyPr>
          <a:lstStyle/>
          <a:p>
            <a:r>
              <a:rPr lang="fr-FR" dirty="0"/>
              <a:t>Règles d’écriture : unités et symboles</a:t>
            </a:r>
          </a:p>
        </p:txBody>
      </p:sp>
      <p:sp>
        <p:nvSpPr>
          <p:cNvPr id="36" name="Rectangle 29"/>
          <p:cNvSpPr>
            <a:spLocks noGrp="1" noChangeArrowheads="1"/>
          </p:cNvSpPr>
          <p:nvPr>
            <p:ph type="sldNum" sz="quarter" idx="12"/>
          </p:nvPr>
        </p:nvSpPr>
        <p:spPr/>
        <p:txBody>
          <a:bodyPr/>
          <a:lstStyle/>
          <a:p>
            <a:pPr>
              <a:defRPr/>
            </a:pPr>
            <a:fld id="{13552045-2A3E-4282-9A66-8482D54F5071}" type="slidenum">
              <a:rPr lang="fr-FR"/>
              <a:pPr>
                <a:defRPr/>
              </a:pPr>
              <a:t>6</a:t>
            </a:fld>
            <a:endParaRPr lang="fr-FR"/>
          </a:p>
        </p:txBody>
      </p:sp>
      <p:sp>
        <p:nvSpPr>
          <p:cNvPr id="1554436" name="Text Box 4"/>
          <p:cNvSpPr txBox="1">
            <a:spLocks noChangeArrowheads="1"/>
          </p:cNvSpPr>
          <p:nvPr/>
        </p:nvSpPr>
        <p:spPr bwMode="auto">
          <a:xfrm>
            <a:off x="766778" y="4942041"/>
            <a:ext cx="5511800" cy="1877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spcBef>
                <a:spcPct val="50000"/>
              </a:spcBef>
            </a:pPr>
            <a:r>
              <a:rPr lang="fr-FR" sz="1600" b="1" dirty="0">
                <a:solidFill>
                  <a:srgbClr val="1B376D"/>
                </a:solidFill>
                <a:latin typeface="Arial" charset="0"/>
              </a:rPr>
              <a:t>Exemples :</a:t>
            </a:r>
          </a:p>
          <a:p>
            <a:pPr eaLnBrk="1" hangingPunct="1">
              <a:lnSpc>
                <a:spcPts val="2000"/>
              </a:lnSpc>
              <a:buFontTx/>
              <a:buAutoNum type="alphaLcParenR"/>
            </a:pPr>
            <a:r>
              <a:rPr lang="fr-FR" sz="1400" dirty="0">
                <a:solidFill>
                  <a:srgbClr val="1B376D"/>
                </a:solidFill>
                <a:latin typeface="Arial" charset="0"/>
                <a:cs typeface="Arial" charset="0"/>
              </a:rPr>
              <a:t>Un courant de dix ampères  			</a:t>
            </a:r>
          </a:p>
          <a:p>
            <a:pPr eaLnBrk="1" hangingPunct="1">
              <a:lnSpc>
                <a:spcPts val="2000"/>
              </a:lnSpc>
              <a:buFontTx/>
              <a:buAutoNum type="alphaLcParenR"/>
            </a:pPr>
            <a:r>
              <a:rPr lang="fr-FR" sz="1400" dirty="0">
                <a:solidFill>
                  <a:srgbClr val="1B376D"/>
                </a:solidFill>
                <a:latin typeface="Arial" charset="0"/>
                <a:cs typeface="Arial" charset="0"/>
              </a:rPr>
              <a:t>Une force de deux newtons et demi		</a:t>
            </a:r>
          </a:p>
          <a:p>
            <a:pPr eaLnBrk="1" hangingPunct="1">
              <a:lnSpc>
                <a:spcPts val="2000"/>
              </a:lnSpc>
              <a:buFontTx/>
              <a:buAutoNum type="alphaLcParenR"/>
            </a:pPr>
            <a:r>
              <a:rPr lang="fr-FR" sz="1400" dirty="0">
                <a:solidFill>
                  <a:srgbClr val="1B376D"/>
                </a:solidFill>
                <a:latin typeface="Arial" charset="0"/>
                <a:cs typeface="Arial" charset="0"/>
              </a:rPr>
              <a:t>Un moment de cinquante </a:t>
            </a:r>
            <a:r>
              <a:rPr lang="fr-FR" sz="1400" dirty="0" err="1">
                <a:solidFill>
                  <a:srgbClr val="1B376D"/>
                </a:solidFill>
                <a:latin typeface="Arial" charset="0"/>
                <a:cs typeface="Arial" charset="0"/>
              </a:rPr>
              <a:t>newton-mètres</a:t>
            </a:r>
            <a:r>
              <a:rPr lang="fr-FR" sz="1400" dirty="0">
                <a:solidFill>
                  <a:srgbClr val="1B376D"/>
                </a:solidFill>
                <a:latin typeface="Arial" charset="0"/>
                <a:cs typeface="Arial" charset="0"/>
              </a:rPr>
              <a:t>   	</a:t>
            </a:r>
          </a:p>
          <a:p>
            <a:pPr eaLnBrk="1" hangingPunct="1">
              <a:lnSpc>
                <a:spcPts val="2000"/>
              </a:lnSpc>
              <a:buFontTx/>
              <a:buAutoNum type="alphaLcParenR"/>
            </a:pPr>
            <a:r>
              <a:rPr lang="fr-FR" sz="1400" dirty="0">
                <a:solidFill>
                  <a:srgbClr val="1B376D"/>
                </a:solidFill>
                <a:latin typeface="Arial" charset="0"/>
                <a:cs typeface="Arial" charset="0"/>
              </a:rPr>
              <a:t>Une vitesse de quatre centimètres par seconde  	</a:t>
            </a:r>
          </a:p>
          <a:p>
            <a:pPr eaLnBrk="1" hangingPunct="1">
              <a:lnSpc>
                <a:spcPts val="2000"/>
              </a:lnSpc>
              <a:buFontTx/>
              <a:buAutoNum type="alphaLcParenR"/>
            </a:pPr>
            <a:r>
              <a:rPr lang="fr-FR" sz="1400" dirty="0">
                <a:solidFill>
                  <a:srgbClr val="1B376D"/>
                </a:solidFill>
                <a:latin typeface="Arial" charset="0"/>
                <a:cs typeface="Arial" charset="0"/>
              </a:rPr>
              <a:t>Une température de «vingt-quatre degré cinq »	</a:t>
            </a:r>
          </a:p>
          <a:p>
            <a:pPr eaLnBrk="1" hangingPunct="1">
              <a:lnSpc>
                <a:spcPts val="2000"/>
              </a:lnSpc>
              <a:buFontTx/>
              <a:buAutoNum type="alphaLcParenR"/>
            </a:pPr>
            <a:r>
              <a:rPr lang="fr-FR" sz="1400" dirty="0">
                <a:solidFill>
                  <a:srgbClr val="1B376D"/>
                </a:solidFill>
                <a:latin typeface="Arial" charset="0"/>
                <a:cs typeface="Arial" charset="0"/>
              </a:rPr>
              <a:t>Un angle de douze degrés, sept minutes et trois secondes</a:t>
            </a:r>
          </a:p>
        </p:txBody>
      </p:sp>
      <p:sp>
        <p:nvSpPr>
          <p:cNvPr id="2" name="Rectangle 1"/>
          <p:cNvSpPr/>
          <p:nvPr/>
        </p:nvSpPr>
        <p:spPr>
          <a:xfrm>
            <a:off x="730242" y="1566425"/>
            <a:ext cx="8933813" cy="584775"/>
          </a:xfrm>
          <a:prstGeom prst="rect">
            <a:avLst/>
          </a:prstGeom>
          <a:noFill/>
        </p:spPr>
        <p:txBody>
          <a:bodyPr wrap="square">
            <a:spAutoFit/>
          </a:bodyPr>
          <a:lstStyle/>
          <a:p>
            <a:r>
              <a:rPr lang="fr-FR" sz="1600" dirty="0">
                <a:solidFill>
                  <a:srgbClr val="000000"/>
                </a:solidFill>
              </a:rPr>
              <a:t>Les règles classiques de l’algèbre s’appliquent pour former les produits et quotients de symboles d’unités. </a:t>
            </a:r>
            <a:r>
              <a:rPr lang="fr-FR" sz="1600" dirty="0">
                <a:solidFill>
                  <a:srgbClr val="FF2D80"/>
                </a:solidFill>
              </a:rPr>
              <a:t>La multiplication doit être indiquée par un espace ou un point à mi-hauteur centrée</a:t>
            </a:r>
            <a:r>
              <a:rPr lang="fr-FR" sz="1400" dirty="0">
                <a:solidFill>
                  <a:srgbClr val="FF2D80"/>
                </a:solidFill>
              </a:rPr>
              <a:t>. </a:t>
            </a:r>
            <a:endParaRPr lang="en-GB" sz="1400" dirty="0">
              <a:solidFill>
                <a:srgbClr val="FF2D80"/>
              </a:solidFill>
            </a:endParaRPr>
          </a:p>
        </p:txBody>
      </p:sp>
      <p:graphicFrame>
        <p:nvGraphicFramePr>
          <p:cNvPr id="23" name="Tableau 22"/>
          <p:cNvGraphicFramePr>
            <a:graphicFrameLocks noGrp="1"/>
          </p:cNvGraphicFramePr>
          <p:nvPr>
            <p:extLst>
              <p:ext uri="{D42A27DB-BD31-4B8C-83A1-F6EECF244321}">
                <p14:modId xmlns:p14="http://schemas.microsoft.com/office/powerpoint/2010/main" val="1468448438"/>
              </p:ext>
            </p:extLst>
          </p:nvPr>
        </p:nvGraphicFramePr>
        <p:xfrm>
          <a:off x="690160" y="2209793"/>
          <a:ext cx="10876529" cy="2655011"/>
        </p:xfrm>
        <a:graphic>
          <a:graphicData uri="http://schemas.openxmlformats.org/drawingml/2006/table">
            <a:tbl>
              <a:tblPr bandRow="1">
                <a:tableStyleId>{5C22544A-7EE6-4342-B048-85BDC9FD1C3A}</a:tableStyleId>
              </a:tblPr>
              <a:tblGrid>
                <a:gridCol w="10876529">
                  <a:extLst>
                    <a:ext uri="{9D8B030D-6E8A-4147-A177-3AD203B41FA5}">
                      <a16:colId xmlns:a16="http://schemas.microsoft.com/office/drawing/2014/main" val="1205437702"/>
                    </a:ext>
                  </a:extLst>
                </a:gridCol>
              </a:tblGrid>
              <a:tr h="382313">
                <a:tc>
                  <a:txBody>
                    <a:bodyPr/>
                    <a:lstStyle/>
                    <a:p>
                      <a:pPr marL="0" marR="0" lvl="0" indent="0" algn="justLow" defTabSz="914400" rtl="0" eaLnBrk="0" fontAlgn="base" latinLnBrk="0" hangingPunct="0">
                        <a:lnSpc>
                          <a:spcPct val="100000"/>
                        </a:lnSpc>
                        <a:spcBef>
                          <a:spcPct val="0"/>
                        </a:spcBef>
                        <a:spcAft>
                          <a:spcPct val="0"/>
                        </a:spcAft>
                        <a:buClrTx/>
                        <a:buSzTx/>
                        <a:buFontTx/>
                        <a:buNone/>
                        <a:tabLst/>
                      </a:pPr>
                      <a:r>
                        <a:rPr kumimoji="0" lang="fr-FR" sz="1600" b="0" i="0" u="none" strike="noStrike" cap="none" normalizeH="0" baseline="0" dirty="0">
                          <a:ln>
                            <a:noFill/>
                          </a:ln>
                          <a:solidFill>
                            <a:schemeClr val="tx1"/>
                          </a:solidFill>
                          <a:effectLst/>
                          <a:latin typeface="+mn-lt"/>
                          <a:ea typeface="Times New Roman" pitchFamily="18" charset="0"/>
                          <a:cs typeface="Arial" charset="0"/>
                        </a:rPr>
                        <a:t>Nom commun : accordé, minuscule en première lettre</a:t>
                      </a: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15171871"/>
                  </a:ext>
                </a:extLst>
              </a:tr>
              <a:tr h="352458">
                <a:tc>
                  <a:txBody>
                    <a:bodyPr/>
                    <a:lstStyle/>
                    <a:p>
                      <a:pPr marL="0" marR="0" lvl="0" indent="0" algn="justLow" defTabSz="914400" rtl="0" eaLnBrk="0" fontAlgn="base" latinLnBrk="0" hangingPunct="0">
                        <a:lnSpc>
                          <a:spcPct val="100000"/>
                        </a:lnSpc>
                        <a:spcBef>
                          <a:spcPct val="0"/>
                        </a:spcBef>
                        <a:spcAft>
                          <a:spcPct val="0"/>
                        </a:spcAft>
                        <a:buClrTx/>
                        <a:buSzTx/>
                        <a:buFontTx/>
                        <a:buNone/>
                        <a:tabLst/>
                      </a:pPr>
                      <a:r>
                        <a:rPr kumimoji="0" lang="fr-FR" sz="1600" b="0" i="0" u="none" strike="noStrike" cap="none" normalizeH="0" baseline="0" dirty="0">
                          <a:ln>
                            <a:noFill/>
                          </a:ln>
                          <a:solidFill>
                            <a:schemeClr val="tx1"/>
                          </a:solidFill>
                          <a:effectLst/>
                          <a:latin typeface="+mn-lt"/>
                          <a:ea typeface="Times New Roman" pitchFamily="18" charset="0"/>
                          <a:cs typeface="Arial" charset="0"/>
                        </a:rPr>
                        <a:t>Pluriel des mots composés</a:t>
                      </a: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105995218"/>
                  </a:ext>
                </a:extLst>
              </a:tr>
              <a:tr h="318419">
                <a:tc>
                  <a:txBody>
                    <a:bodyPr/>
                    <a:lstStyle/>
                    <a:p>
                      <a:pPr marL="0" marR="0" lvl="0" indent="0" algn="justLow" defTabSz="914400" rtl="0" eaLnBrk="0" fontAlgn="base" latinLnBrk="0" hangingPunct="0">
                        <a:lnSpc>
                          <a:spcPct val="100000"/>
                        </a:lnSpc>
                        <a:spcBef>
                          <a:spcPct val="0"/>
                        </a:spcBef>
                        <a:spcAft>
                          <a:spcPct val="0"/>
                        </a:spcAft>
                        <a:buClrTx/>
                        <a:buSzTx/>
                        <a:buFontTx/>
                        <a:buNone/>
                        <a:tabLst/>
                      </a:pPr>
                      <a:r>
                        <a:rPr kumimoji="0" lang="fr-FR" sz="1600" b="1" i="0" u="none" strike="noStrike" cap="none" normalizeH="0" baseline="0" dirty="0">
                          <a:ln>
                            <a:noFill/>
                          </a:ln>
                          <a:solidFill>
                            <a:srgbClr val="FF2D80"/>
                          </a:solidFill>
                          <a:effectLst/>
                          <a:latin typeface="+mn-lt"/>
                          <a:ea typeface="Times New Roman" pitchFamily="18" charset="0"/>
                          <a:cs typeface="Arial" charset="0"/>
                        </a:rPr>
                        <a:t>Symbole</a:t>
                      </a:r>
                      <a:r>
                        <a:rPr kumimoji="0" lang="fr-FR" sz="1600" b="0" i="0" u="none" strike="noStrike" cap="none" normalizeH="0" baseline="0" dirty="0">
                          <a:ln>
                            <a:noFill/>
                          </a:ln>
                          <a:solidFill>
                            <a:srgbClr val="FF2D80"/>
                          </a:solidFill>
                          <a:effectLst/>
                          <a:latin typeface="+mn-lt"/>
                          <a:ea typeface="Times New Roman" pitchFamily="18" charset="0"/>
                          <a:cs typeface="Arial" charset="0"/>
                        </a:rPr>
                        <a:t> en minuscule sauf si l’unité provient du nom d’un savant -</a:t>
                      </a:r>
                      <a:r>
                        <a:rPr kumimoji="0" lang="fr-FR" sz="1600" b="0" i="1" u="none" strike="noStrike" cap="none" normalizeH="0" baseline="0" dirty="0">
                          <a:ln>
                            <a:noFill/>
                          </a:ln>
                          <a:solidFill>
                            <a:srgbClr val="FF2D80"/>
                          </a:solidFill>
                          <a:effectLst/>
                          <a:latin typeface="+mn-lt"/>
                          <a:ea typeface="Times New Roman" pitchFamily="18" charset="0"/>
                          <a:cs typeface="Arial" charset="0"/>
                        </a:rPr>
                        <a:t>  ( exception pour litre : L ou l )</a:t>
                      </a:r>
                      <a:endParaRPr kumimoji="0" lang="fr-FR" sz="1600" b="0" i="0" u="none" strike="noStrike" cap="none" normalizeH="0" baseline="0" dirty="0">
                        <a:ln>
                          <a:noFill/>
                        </a:ln>
                        <a:solidFill>
                          <a:srgbClr val="FF2D80"/>
                        </a:solidFill>
                        <a:effectLst/>
                        <a:latin typeface="+mn-lt"/>
                        <a:ea typeface="Times New Roman" pitchFamily="18" charset="0"/>
                        <a:cs typeface="Arial" charset="0"/>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69872089"/>
                  </a:ext>
                </a:extLst>
              </a:tr>
              <a:tr h="318419">
                <a:tc>
                  <a:txBody>
                    <a:bodyPr/>
                    <a:lstStyle/>
                    <a:p>
                      <a:pPr marL="0" marR="0" lvl="0" indent="0" algn="justLow" defTabSz="914400" rtl="0" eaLnBrk="0" fontAlgn="base" latinLnBrk="0" hangingPunct="0">
                        <a:lnSpc>
                          <a:spcPct val="100000"/>
                        </a:lnSpc>
                        <a:spcBef>
                          <a:spcPct val="0"/>
                        </a:spcBef>
                        <a:spcAft>
                          <a:spcPct val="0"/>
                        </a:spcAft>
                        <a:buClrTx/>
                        <a:buSzTx/>
                        <a:buFontTx/>
                        <a:buNone/>
                        <a:tabLst/>
                        <a:defRPr/>
                      </a:pPr>
                      <a:r>
                        <a:rPr kumimoji="0" lang="fr-FR" sz="1600" b="0" i="0" u="none" strike="noStrike" cap="none" normalizeH="0" baseline="0" dirty="0">
                          <a:ln>
                            <a:noFill/>
                          </a:ln>
                          <a:solidFill>
                            <a:schemeClr val="tx1"/>
                          </a:solidFill>
                          <a:effectLst/>
                          <a:latin typeface="+mn-lt"/>
                          <a:ea typeface="Times New Roman" pitchFamily="18" charset="0"/>
                          <a:cs typeface="Arial" charset="0"/>
                        </a:rPr>
                        <a:t>Les symboles sont invariables et ne sont pas suivi d’un point</a:t>
                      </a: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98417750"/>
                  </a:ext>
                </a:extLst>
              </a:tr>
              <a:tr h="318419">
                <a:tc>
                  <a:txBody>
                    <a:bodyPr/>
                    <a:lstStyle/>
                    <a:p>
                      <a:pPr marL="0" marR="0" lvl="0" indent="0" algn="justLow" defTabSz="914400" rtl="0" eaLnBrk="0" fontAlgn="base" latinLnBrk="0" hangingPunct="0">
                        <a:lnSpc>
                          <a:spcPct val="100000"/>
                        </a:lnSpc>
                        <a:spcBef>
                          <a:spcPct val="0"/>
                        </a:spcBef>
                        <a:spcAft>
                          <a:spcPct val="0"/>
                        </a:spcAft>
                        <a:buClrTx/>
                        <a:buSzTx/>
                        <a:buFontTx/>
                        <a:buNone/>
                        <a:tabLst/>
                        <a:defRPr/>
                      </a:pPr>
                      <a:r>
                        <a:rPr kumimoji="0" lang="fr-FR" sz="1600" b="0" i="0" u="none" strike="noStrike" cap="none" normalizeH="0" baseline="0" dirty="0">
                          <a:ln>
                            <a:noFill/>
                          </a:ln>
                          <a:solidFill>
                            <a:srgbClr val="FF2D80"/>
                          </a:solidFill>
                          <a:effectLst/>
                          <a:latin typeface="+mn-lt"/>
                          <a:ea typeface="Times New Roman" pitchFamily="18" charset="0"/>
                          <a:cs typeface="Arial" charset="0"/>
                        </a:rPr>
                        <a:t>Les symboles sont écrits après la valeur numérique avec un espace entre les deux, sauf pour les unités avec division non décimale</a:t>
                      </a: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22392206"/>
                  </a:ext>
                </a:extLst>
              </a:tr>
              <a:tr h="549997">
                <a:tc>
                  <a:txBody>
                    <a:bodyPr/>
                    <a:lstStyle/>
                    <a:p>
                      <a:pPr marL="0" marR="0" lvl="0" indent="0" algn="justLow" defTabSz="914400" rtl="0" eaLnBrk="0" fontAlgn="base" latinLnBrk="0" hangingPunct="0">
                        <a:lnSpc>
                          <a:spcPct val="100000"/>
                        </a:lnSpc>
                        <a:spcBef>
                          <a:spcPct val="0"/>
                        </a:spcBef>
                        <a:spcAft>
                          <a:spcPct val="0"/>
                        </a:spcAft>
                        <a:buClrTx/>
                        <a:buSzTx/>
                        <a:buFontTx/>
                        <a:buNone/>
                        <a:tabLst/>
                        <a:defRPr/>
                      </a:pPr>
                      <a:r>
                        <a:rPr kumimoji="0" lang="fr-FR" sz="1600" b="0" i="0" u="none" strike="noStrike" cap="none" normalizeH="0" baseline="0" dirty="0">
                          <a:ln>
                            <a:noFill/>
                          </a:ln>
                          <a:solidFill>
                            <a:schemeClr val="tx1"/>
                          </a:solidFill>
                          <a:effectLst/>
                          <a:latin typeface="+mn-lt"/>
                          <a:ea typeface="Times New Roman" pitchFamily="18" charset="0"/>
                          <a:cs typeface="Arial" charset="0"/>
                        </a:rPr>
                        <a:t>Nom composé pour un produit de grandeurs : un trait d’union pour l’unité, un point pour le symbole : dans certains cas, le trait d’union est supprimé, le point aussi.</a:t>
                      </a: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8268322"/>
                  </a:ext>
                </a:extLst>
              </a:tr>
              <a:tr h="318419">
                <a:tc>
                  <a:txBody>
                    <a:bodyPr/>
                    <a:lstStyle/>
                    <a:p>
                      <a:pPr marL="0" marR="0" lvl="0" indent="0" algn="justLow" defTabSz="914400" rtl="0" eaLnBrk="0" fontAlgn="base" latinLnBrk="0" hangingPunct="0">
                        <a:lnSpc>
                          <a:spcPct val="100000"/>
                        </a:lnSpc>
                        <a:spcBef>
                          <a:spcPct val="0"/>
                        </a:spcBef>
                        <a:spcAft>
                          <a:spcPct val="0"/>
                        </a:spcAft>
                        <a:buClrTx/>
                        <a:buSzTx/>
                        <a:buFontTx/>
                        <a:buNone/>
                        <a:tabLst/>
                        <a:defRPr/>
                      </a:pPr>
                      <a:r>
                        <a:rPr kumimoji="0" lang="fr-FR" sz="1600" b="0" i="0" u="none" strike="noStrike" cap="none" normalizeH="0" baseline="0" dirty="0">
                          <a:ln>
                            <a:noFill/>
                          </a:ln>
                          <a:solidFill>
                            <a:schemeClr val="tx1"/>
                          </a:solidFill>
                          <a:effectLst/>
                          <a:latin typeface="+mn-lt"/>
                          <a:ea typeface="Times New Roman" pitchFamily="18" charset="0"/>
                          <a:cs typeface="Arial" charset="0"/>
                        </a:rPr>
                        <a:t>Nom composé pour un quotient de grandeurs : « par »</a:t>
                      </a: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650486492"/>
                  </a:ext>
                </a:extLst>
              </a:tr>
            </a:tbl>
          </a:graphicData>
        </a:graphic>
      </p:graphicFrame>
      <p:sp>
        <p:nvSpPr>
          <p:cNvPr id="4" name="Rectangle 3"/>
          <p:cNvSpPr/>
          <p:nvPr/>
        </p:nvSpPr>
        <p:spPr>
          <a:xfrm>
            <a:off x="9996252" y="1897292"/>
            <a:ext cx="2060389" cy="17423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ZoneTexte 29"/>
          <p:cNvSpPr txBox="1"/>
          <p:nvPr/>
        </p:nvSpPr>
        <p:spPr>
          <a:xfrm>
            <a:off x="10171816" y="1046368"/>
            <a:ext cx="1893185" cy="707886"/>
          </a:xfrm>
          <a:prstGeom prst="rect">
            <a:avLst/>
          </a:prstGeom>
          <a:noFill/>
        </p:spPr>
        <p:txBody>
          <a:bodyPr wrap="square" rtlCol="0">
            <a:spAutoFit/>
          </a:bodyPr>
          <a:lstStyle/>
          <a:p>
            <a:r>
              <a:rPr lang="fr-FR" sz="4000" b="1" dirty="0">
                <a:latin typeface="Handlee" panose="02000000000000000000" pitchFamily="2" charset="0"/>
              </a:rPr>
              <a:t>5  </a:t>
            </a:r>
            <a:r>
              <a:rPr lang="fr-FR" sz="4000" b="1" dirty="0">
                <a:solidFill>
                  <a:srgbClr val="FF2D80"/>
                </a:solidFill>
                <a:latin typeface="Handlee" panose="02000000000000000000" pitchFamily="2" charset="0"/>
              </a:rPr>
              <a:t>N</a:t>
            </a:r>
            <a:endParaRPr lang="fr-FR" sz="3600" b="1" dirty="0">
              <a:solidFill>
                <a:srgbClr val="FF2D80"/>
              </a:solidFill>
              <a:latin typeface="Handlee" panose="02000000000000000000" pitchFamily="2" charset="0"/>
            </a:endParaRPr>
          </a:p>
        </p:txBody>
      </p:sp>
      <p:sp>
        <p:nvSpPr>
          <p:cNvPr id="31" name="Rectangle 13" descr="Rectangle: Click to edit Master text styles&#10;Second level&#10;Third level&#10;Fourth level&#10;Fifth level"/>
          <p:cNvSpPr>
            <a:spLocks noChangeArrowheads="1"/>
          </p:cNvSpPr>
          <p:nvPr/>
        </p:nvSpPr>
        <p:spPr bwMode="auto">
          <a:xfrm>
            <a:off x="10335283" y="1928218"/>
            <a:ext cx="67140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marL="85725" eaLnBrk="0" hangingPunct="0">
              <a:spcAft>
                <a:spcPts val="600"/>
              </a:spcAft>
              <a:buClr>
                <a:schemeClr val="accent1"/>
              </a:buClr>
              <a:buSzPct val="70000"/>
            </a:pPr>
            <a:r>
              <a:rPr kumimoji="1" lang="fr-FR" sz="1400" i="1" dirty="0">
                <a:solidFill>
                  <a:srgbClr val="FF2D80"/>
                </a:solidFill>
                <a:latin typeface="Handlee" panose="02000000000000000000" pitchFamily="2" charset="0"/>
              </a:rPr>
              <a:t>espace</a:t>
            </a:r>
            <a:endParaRPr kumimoji="1" lang="fr-FR" sz="1400" dirty="0">
              <a:solidFill>
                <a:srgbClr val="FF2D80"/>
              </a:solidFill>
              <a:latin typeface="Handlee" panose="02000000000000000000" pitchFamily="2" charset="0"/>
            </a:endParaRPr>
          </a:p>
        </p:txBody>
      </p:sp>
      <p:cxnSp>
        <p:nvCxnSpPr>
          <p:cNvPr id="32" name="Connecteur droit 31"/>
          <p:cNvCxnSpPr/>
          <p:nvPr/>
        </p:nvCxnSpPr>
        <p:spPr>
          <a:xfrm>
            <a:off x="10561984" y="1580227"/>
            <a:ext cx="217998" cy="0"/>
          </a:xfrm>
          <a:prstGeom prst="line">
            <a:avLst/>
          </a:prstGeom>
          <a:ln w="28575">
            <a:solidFill>
              <a:srgbClr val="FF2D80"/>
            </a:solidFill>
          </a:ln>
        </p:spPr>
        <p:style>
          <a:lnRef idx="1">
            <a:schemeClr val="accent1"/>
          </a:lnRef>
          <a:fillRef idx="0">
            <a:schemeClr val="accent1"/>
          </a:fillRef>
          <a:effectRef idx="0">
            <a:schemeClr val="accent1"/>
          </a:effectRef>
          <a:fontRef idx="minor">
            <a:schemeClr val="tx1"/>
          </a:fontRef>
        </p:style>
      </p:cxnSp>
      <p:sp>
        <p:nvSpPr>
          <p:cNvPr id="33" name="Rectangle 13" descr="Rectangle: Click to edit Master text styles&#10;Second level&#10;Third level&#10;Fourth level&#10;Fifth level"/>
          <p:cNvSpPr>
            <a:spLocks noChangeArrowheads="1"/>
          </p:cNvSpPr>
          <p:nvPr/>
        </p:nvSpPr>
        <p:spPr bwMode="auto">
          <a:xfrm>
            <a:off x="10970823" y="1935756"/>
            <a:ext cx="1385757"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marL="85725" eaLnBrk="0" hangingPunct="0">
              <a:spcAft>
                <a:spcPts val="600"/>
              </a:spcAft>
              <a:buClr>
                <a:schemeClr val="accent1"/>
              </a:buClr>
              <a:buSzPct val="70000"/>
            </a:pPr>
            <a:r>
              <a:rPr kumimoji="1" lang="fr-FR" sz="1400" i="1" dirty="0">
                <a:solidFill>
                  <a:srgbClr val="FF2D80"/>
                </a:solidFill>
                <a:latin typeface="Handlee" panose="02000000000000000000" pitchFamily="2" charset="0"/>
              </a:rPr>
              <a:t>Isaac Newton</a:t>
            </a:r>
          </a:p>
        </p:txBody>
      </p:sp>
      <p:sp>
        <p:nvSpPr>
          <p:cNvPr id="34" name="Forme libre 33"/>
          <p:cNvSpPr/>
          <p:nvPr/>
        </p:nvSpPr>
        <p:spPr>
          <a:xfrm>
            <a:off x="10681372" y="1583527"/>
            <a:ext cx="0" cy="331694"/>
          </a:xfrm>
          <a:custGeom>
            <a:avLst/>
            <a:gdLst>
              <a:gd name="connsiteX0" fmla="*/ 0 w 0"/>
              <a:gd name="connsiteY0" fmla="*/ 0 h 331694"/>
              <a:gd name="connsiteX1" fmla="*/ 0 w 0"/>
              <a:gd name="connsiteY1" fmla="*/ 331694 h 331694"/>
            </a:gdLst>
            <a:ahLst/>
            <a:cxnLst>
              <a:cxn ang="0">
                <a:pos x="connsiteX0" y="connsiteY0"/>
              </a:cxn>
              <a:cxn ang="0">
                <a:pos x="connsiteX1" y="connsiteY1"/>
              </a:cxn>
            </a:cxnLst>
            <a:rect l="l" t="t" r="r" b="b"/>
            <a:pathLst>
              <a:path h="331694">
                <a:moveTo>
                  <a:pt x="0" y="0"/>
                </a:moveTo>
                <a:lnTo>
                  <a:pt x="0" y="331694"/>
                </a:lnTo>
              </a:path>
            </a:pathLst>
          </a:custGeom>
          <a:noFill/>
          <a:ln>
            <a:solidFill>
              <a:srgbClr val="FF2D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5" name="Forme libre 34"/>
          <p:cNvSpPr/>
          <p:nvPr/>
        </p:nvSpPr>
        <p:spPr>
          <a:xfrm>
            <a:off x="11006683" y="1583527"/>
            <a:ext cx="459301" cy="313765"/>
          </a:xfrm>
          <a:custGeom>
            <a:avLst/>
            <a:gdLst>
              <a:gd name="connsiteX0" fmla="*/ 0 w 1281953"/>
              <a:gd name="connsiteY0" fmla="*/ 0 h 313765"/>
              <a:gd name="connsiteX1" fmla="*/ 0 w 1281953"/>
              <a:gd name="connsiteY1" fmla="*/ 125506 h 313765"/>
              <a:gd name="connsiteX2" fmla="*/ 1281953 w 1281953"/>
              <a:gd name="connsiteY2" fmla="*/ 125506 h 313765"/>
              <a:gd name="connsiteX3" fmla="*/ 1281953 w 1281953"/>
              <a:gd name="connsiteY3" fmla="*/ 313765 h 313765"/>
            </a:gdLst>
            <a:ahLst/>
            <a:cxnLst>
              <a:cxn ang="0">
                <a:pos x="connsiteX0" y="connsiteY0"/>
              </a:cxn>
              <a:cxn ang="0">
                <a:pos x="connsiteX1" y="connsiteY1"/>
              </a:cxn>
              <a:cxn ang="0">
                <a:pos x="connsiteX2" y="connsiteY2"/>
              </a:cxn>
              <a:cxn ang="0">
                <a:pos x="connsiteX3" y="connsiteY3"/>
              </a:cxn>
            </a:cxnLst>
            <a:rect l="l" t="t" r="r" b="b"/>
            <a:pathLst>
              <a:path w="1281953" h="313765">
                <a:moveTo>
                  <a:pt x="0" y="0"/>
                </a:moveTo>
                <a:lnTo>
                  <a:pt x="0" y="125506"/>
                </a:lnTo>
                <a:lnTo>
                  <a:pt x="1281953" y="125506"/>
                </a:lnTo>
                <a:lnTo>
                  <a:pt x="1281953" y="313765"/>
                </a:lnTo>
              </a:path>
            </a:pathLst>
          </a:custGeom>
          <a:noFill/>
          <a:ln>
            <a:solidFill>
              <a:srgbClr val="FF2D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7" name="ZoneTexte 36"/>
          <p:cNvSpPr txBox="1"/>
          <p:nvPr/>
        </p:nvSpPr>
        <p:spPr>
          <a:xfrm>
            <a:off x="10216040" y="2252796"/>
            <a:ext cx="1966995" cy="707886"/>
          </a:xfrm>
          <a:prstGeom prst="rect">
            <a:avLst/>
          </a:prstGeom>
          <a:noFill/>
        </p:spPr>
        <p:txBody>
          <a:bodyPr wrap="square" rtlCol="0">
            <a:spAutoFit/>
          </a:bodyPr>
          <a:lstStyle/>
          <a:p>
            <a:r>
              <a:rPr lang="fr-FR" sz="4000" b="1">
                <a:latin typeface="Handlee" panose="02000000000000000000" pitchFamily="2" charset="0"/>
              </a:rPr>
              <a:t>5  </a:t>
            </a:r>
            <a:r>
              <a:rPr lang="fr-FR" sz="4000" b="1">
                <a:solidFill>
                  <a:srgbClr val="FF2D80"/>
                </a:solidFill>
                <a:latin typeface="Handlee" panose="02000000000000000000" pitchFamily="2" charset="0"/>
              </a:rPr>
              <a:t>cm·s</a:t>
            </a:r>
            <a:r>
              <a:rPr lang="fr-FR" sz="4000" b="1" baseline="30000">
                <a:solidFill>
                  <a:srgbClr val="FF2D80"/>
                </a:solidFill>
                <a:latin typeface="Handlee" panose="02000000000000000000" pitchFamily="2" charset="0"/>
              </a:rPr>
              <a:t>-1</a:t>
            </a:r>
            <a:endParaRPr lang="fr-FR" sz="3600" b="1" baseline="30000" dirty="0">
              <a:solidFill>
                <a:srgbClr val="FF2D80"/>
              </a:solidFill>
              <a:latin typeface="Handlee" panose="02000000000000000000" pitchFamily="2" charset="0"/>
            </a:endParaRPr>
          </a:p>
        </p:txBody>
      </p:sp>
      <p:sp>
        <p:nvSpPr>
          <p:cNvPr id="38" name="Rectangle 13" descr="Rectangle: Click to edit Master text styles&#10;Second level&#10;Third level&#10;Fourth level&#10;Fifth level"/>
          <p:cNvSpPr>
            <a:spLocks noChangeArrowheads="1"/>
          </p:cNvSpPr>
          <p:nvPr/>
        </p:nvSpPr>
        <p:spPr bwMode="auto">
          <a:xfrm>
            <a:off x="10379505" y="3134646"/>
            <a:ext cx="67140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marL="85725" eaLnBrk="0" hangingPunct="0">
              <a:spcAft>
                <a:spcPts val="600"/>
              </a:spcAft>
              <a:buClr>
                <a:schemeClr val="accent1"/>
              </a:buClr>
              <a:buSzPct val="70000"/>
            </a:pPr>
            <a:r>
              <a:rPr kumimoji="1" lang="fr-FR" sz="1400" i="1" dirty="0">
                <a:solidFill>
                  <a:srgbClr val="FF2D80"/>
                </a:solidFill>
                <a:latin typeface="Handlee" panose="02000000000000000000" pitchFamily="2" charset="0"/>
              </a:rPr>
              <a:t>espace</a:t>
            </a:r>
            <a:endParaRPr kumimoji="1" lang="fr-FR" sz="1400" dirty="0">
              <a:solidFill>
                <a:srgbClr val="FF2D80"/>
              </a:solidFill>
              <a:latin typeface="Handlee" panose="02000000000000000000" pitchFamily="2" charset="0"/>
            </a:endParaRPr>
          </a:p>
        </p:txBody>
      </p:sp>
      <p:cxnSp>
        <p:nvCxnSpPr>
          <p:cNvPr id="39" name="Connecteur droit 38"/>
          <p:cNvCxnSpPr/>
          <p:nvPr/>
        </p:nvCxnSpPr>
        <p:spPr>
          <a:xfrm>
            <a:off x="10606206" y="2786655"/>
            <a:ext cx="217998" cy="0"/>
          </a:xfrm>
          <a:prstGeom prst="line">
            <a:avLst/>
          </a:prstGeom>
          <a:ln w="28575">
            <a:solidFill>
              <a:srgbClr val="FF2D80"/>
            </a:solidFill>
          </a:ln>
        </p:spPr>
        <p:style>
          <a:lnRef idx="1">
            <a:schemeClr val="accent1"/>
          </a:lnRef>
          <a:fillRef idx="0">
            <a:schemeClr val="accent1"/>
          </a:fillRef>
          <a:effectRef idx="0">
            <a:schemeClr val="accent1"/>
          </a:effectRef>
          <a:fontRef idx="minor">
            <a:schemeClr val="tx1"/>
          </a:fontRef>
        </p:style>
      </p:cxnSp>
      <p:sp>
        <p:nvSpPr>
          <p:cNvPr id="40" name="Rectangle 13" descr="Rectangle: Click to edit Master text styles&#10;Second level&#10;Third level&#10;Fourth level&#10;Fifth level"/>
          <p:cNvSpPr>
            <a:spLocks noChangeArrowheads="1"/>
          </p:cNvSpPr>
          <p:nvPr/>
        </p:nvSpPr>
        <p:spPr bwMode="auto">
          <a:xfrm>
            <a:off x="11015045" y="3142184"/>
            <a:ext cx="1385757"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marL="85725" eaLnBrk="0" hangingPunct="0">
              <a:spcAft>
                <a:spcPts val="600"/>
              </a:spcAft>
              <a:buClr>
                <a:schemeClr val="accent1"/>
              </a:buClr>
              <a:buSzPct val="70000"/>
            </a:pPr>
            <a:r>
              <a:rPr kumimoji="1" lang="fr-FR" sz="1400" i="1" dirty="0">
                <a:solidFill>
                  <a:srgbClr val="FF2D80"/>
                </a:solidFill>
                <a:latin typeface="Handlee" panose="02000000000000000000" pitchFamily="2" charset="0"/>
              </a:rPr>
              <a:t>minuscule</a:t>
            </a:r>
          </a:p>
        </p:txBody>
      </p:sp>
      <p:sp>
        <p:nvSpPr>
          <p:cNvPr id="41" name="Forme libre 40"/>
          <p:cNvSpPr/>
          <p:nvPr/>
        </p:nvSpPr>
        <p:spPr>
          <a:xfrm>
            <a:off x="10725594" y="2789955"/>
            <a:ext cx="0" cy="331694"/>
          </a:xfrm>
          <a:custGeom>
            <a:avLst/>
            <a:gdLst>
              <a:gd name="connsiteX0" fmla="*/ 0 w 0"/>
              <a:gd name="connsiteY0" fmla="*/ 0 h 331694"/>
              <a:gd name="connsiteX1" fmla="*/ 0 w 0"/>
              <a:gd name="connsiteY1" fmla="*/ 331694 h 331694"/>
            </a:gdLst>
            <a:ahLst/>
            <a:cxnLst>
              <a:cxn ang="0">
                <a:pos x="connsiteX0" y="connsiteY0"/>
              </a:cxn>
              <a:cxn ang="0">
                <a:pos x="connsiteX1" y="connsiteY1"/>
              </a:cxn>
            </a:cxnLst>
            <a:rect l="l" t="t" r="r" b="b"/>
            <a:pathLst>
              <a:path h="331694">
                <a:moveTo>
                  <a:pt x="0" y="0"/>
                </a:moveTo>
                <a:lnTo>
                  <a:pt x="0" y="331694"/>
                </a:lnTo>
              </a:path>
            </a:pathLst>
          </a:custGeom>
          <a:noFill/>
          <a:ln>
            <a:solidFill>
              <a:srgbClr val="FF2D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2" name="Forme libre 41"/>
          <p:cNvSpPr/>
          <p:nvPr/>
        </p:nvSpPr>
        <p:spPr>
          <a:xfrm>
            <a:off x="11050905" y="2789955"/>
            <a:ext cx="459301" cy="313765"/>
          </a:xfrm>
          <a:custGeom>
            <a:avLst/>
            <a:gdLst>
              <a:gd name="connsiteX0" fmla="*/ 0 w 1281953"/>
              <a:gd name="connsiteY0" fmla="*/ 0 h 313765"/>
              <a:gd name="connsiteX1" fmla="*/ 0 w 1281953"/>
              <a:gd name="connsiteY1" fmla="*/ 125506 h 313765"/>
              <a:gd name="connsiteX2" fmla="*/ 1281953 w 1281953"/>
              <a:gd name="connsiteY2" fmla="*/ 125506 h 313765"/>
              <a:gd name="connsiteX3" fmla="*/ 1281953 w 1281953"/>
              <a:gd name="connsiteY3" fmla="*/ 313765 h 313765"/>
            </a:gdLst>
            <a:ahLst/>
            <a:cxnLst>
              <a:cxn ang="0">
                <a:pos x="connsiteX0" y="connsiteY0"/>
              </a:cxn>
              <a:cxn ang="0">
                <a:pos x="connsiteX1" y="connsiteY1"/>
              </a:cxn>
              <a:cxn ang="0">
                <a:pos x="connsiteX2" y="connsiteY2"/>
              </a:cxn>
              <a:cxn ang="0">
                <a:pos x="connsiteX3" y="connsiteY3"/>
              </a:cxn>
            </a:cxnLst>
            <a:rect l="l" t="t" r="r" b="b"/>
            <a:pathLst>
              <a:path w="1281953" h="313765">
                <a:moveTo>
                  <a:pt x="0" y="0"/>
                </a:moveTo>
                <a:lnTo>
                  <a:pt x="0" y="125506"/>
                </a:lnTo>
                <a:lnTo>
                  <a:pt x="1281953" y="125506"/>
                </a:lnTo>
                <a:lnTo>
                  <a:pt x="1281953" y="313765"/>
                </a:lnTo>
              </a:path>
            </a:pathLst>
          </a:custGeom>
          <a:noFill/>
          <a:ln>
            <a:solidFill>
              <a:srgbClr val="FF2D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Rectangle 5"/>
          <p:cNvSpPr/>
          <p:nvPr/>
        </p:nvSpPr>
        <p:spPr>
          <a:xfrm>
            <a:off x="6278578" y="5068956"/>
            <a:ext cx="731822" cy="291938"/>
          </a:xfrm>
          <a:prstGeom prst="rect">
            <a:avLst/>
          </a:prstGeom>
          <a:noFill/>
          <a:ln w="38100">
            <a:solidFill>
              <a:srgbClr val="FF2D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3" name="Rectangle 42"/>
          <p:cNvSpPr/>
          <p:nvPr/>
        </p:nvSpPr>
        <p:spPr>
          <a:xfrm>
            <a:off x="8412695" y="5058613"/>
            <a:ext cx="1054034" cy="291938"/>
          </a:xfrm>
          <a:prstGeom prst="rect">
            <a:avLst/>
          </a:prstGeom>
          <a:noFill/>
          <a:ln w="38100">
            <a:solidFill>
              <a:srgbClr val="FF2D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4" name="Rectangle 43"/>
          <p:cNvSpPr/>
          <p:nvPr/>
        </p:nvSpPr>
        <p:spPr>
          <a:xfrm>
            <a:off x="7372530" y="5327544"/>
            <a:ext cx="731822" cy="291938"/>
          </a:xfrm>
          <a:prstGeom prst="rect">
            <a:avLst/>
          </a:prstGeom>
          <a:noFill/>
          <a:ln w="38100">
            <a:solidFill>
              <a:srgbClr val="FF2D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5" name="Rectangle 44"/>
          <p:cNvSpPr/>
          <p:nvPr/>
        </p:nvSpPr>
        <p:spPr>
          <a:xfrm>
            <a:off x="7372788" y="5633215"/>
            <a:ext cx="731822" cy="291938"/>
          </a:xfrm>
          <a:prstGeom prst="rect">
            <a:avLst/>
          </a:prstGeom>
          <a:noFill/>
          <a:ln w="38100">
            <a:solidFill>
              <a:srgbClr val="FF2D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7" name="Rectangle 46"/>
          <p:cNvSpPr/>
          <p:nvPr/>
        </p:nvSpPr>
        <p:spPr>
          <a:xfrm>
            <a:off x="7372530" y="5925930"/>
            <a:ext cx="731822" cy="291938"/>
          </a:xfrm>
          <a:prstGeom prst="rect">
            <a:avLst/>
          </a:prstGeom>
          <a:noFill/>
          <a:ln w="38100">
            <a:solidFill>
              <a:srgbClr val="FF2D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8" name="Rectangle 47"/>
          <p:cNvSpPr/>
          <p:nvPr/>
        </p:nvSpPr>
        <p:spPr>
          <a:xfrm>
            <a:off x="8573801" y="5925930"/>
            <a:ext cx="731822" cy="291938"/>
          </a:xfrm>
          <a:prstGeom prst="rect">
            <a:avLst/>
          </a:prstGeom>
          <a:noFill/>
          <a:ln w="38100">
            <a:solidFill>
              <a:srgbClr val="FF2D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9" name="Rectangle 48"/>
          <p:cNvSpPr/>
          <p:nvPr/>
        </p:nvSpPr>
        <p:spPr>
          <a:xfrm>
            <a:off x="8573801" y="6208903"/>
            <a:ext cx="731822" cy="291938"/>
          </a:xfrm>
          <a:prstGeom prst="rect">
            <a:avLst/>
          </a:prstGeom>
          <a:noFill/>
          <a:ln w="38100">
            <a:solidFill>
              <a:srgbClr val="FF2D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0" name="Rectangle 49"/>
          <p:cNvSpPr/>
          <p:nvPr/>
        </p:nvSpPr>
        <p:spPr>
          <a:xfrm>
            <a:off x="6175060" y="6489370"/>
            <a:ext cx="907058" cy="291938"/>
          </a:xfrm>
          <a:prstGeom prst="rect">
            <a:avLst/>
          </a:prstGeom>
          <a:noFill/>
          <a:ln w="38100">
            <a:solidFill>
              <a:srgbClr val="FF2D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50929375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5443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926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54436" grpId="0"/>
      <p:bldP spid="6" grpId="0" animBg="1"/>
      <p:bldP spid="43" grpId="0" animBg="1"/>
      <p:bldP spid="44" grpId="0" animBg="1"/>
      <p:bldP spid="45" grpId="0" animBg="1"/>
      <p:bldP spid="47" grpId="0" animBg="1"/>
      <p:bldP spid="48" grpId="0" animBg="1"/>
      <p:bldP spid="49" grpId="0" animBg="1"/>
      <p:bldP spid="50" grpId="0" animBg="1"/>
    </p:bldLst>
  </p:timing>
</p:sld>
</file>

<file path=ppt/slides/slide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aphicFrame>
        <p:nvGraphicFramePr>
          <p:cNvPr id="171105" name="Group 97"/>
          <p:cNvGraphicFramePr>
            <a:graphicFrameLocks noGrp="1"/>
          </p:cNvGraphicFramePr>
          <p:nvPr/>
        </p:nvGraphicFramePr>
        <p:xfrm>
          <a:off x="6362699" y="5575725"/>
          <a:ext cx="3373438" cy="1141424"/>
        </p:xfrm>
        <a:graphic>
          <a:graphicData uri="http://schemas.openxmlformats.org/drawingml/2006/table">
            <a:tbl>
              <a:tblPr/>
              <a:tblGrid>
                <a:gridCol w="1244600">
                  <a:extLst>
                    <a:ext uri="{9D8B030D-6E8A-4147-A177-3AD203B41FA5}">
                      <a16:colId xmlns:a16="http://schemas.microsoft.com/office/drawing/2014/main" val="20000"/>
                    </a:ext>
                  </a:extLst>
                </a:gridCol>
                <a:gridCol w="985838">
                  <a:extLst>
                    <a:ext uri="{9D8B030D-6E8A-4147-A177-3AD203B41FA5}">
                      <a16:colId xmlns:a16="http://schemas.microsoft.com/office/drawing/2014/main" val="20001"/>
                    </a:ext>
                  </a:extLst>
                </a:gridCol>
                <a:gridCol w="1143000">
                  <a:extLst>
                    <a:ext uri="{9D8B030D-6E8A-4147-A177-3AD203B41FA5}">
                      <a16:colId xmlns:a16="http://schemas.microsoft.com/office/drawing/2014/main" val="20002"/>
                    </a:ext>
                  </a:extLst>
                </a:gridCol>
              </a:tblGrid>
              <a:tr h="285353">
                <a:tc>
                  <a:txBody>
                    <a:bodyPr/>
                    <a:lstStyle/>
                    <a:p>
                      <a:pPr marL="0" marR="0" lvl="0" indent="0" algn="ctr" defTabSz="914400" rtl="0" eaLnBrk="1" fontAlgn="base" latinLnBrk="0" hangingPunct="1">
                        <a:lnSpc>
                          <a:spcPct val="100000"/>
                        </a:lnSpc>
                        <a:spcBef>
                          <a:spcPct val="50000"/>
                        </a:spcBef>
                        <a:spcAft>
                          <a:spcPct val="0"/>
                        </a:spcAft>
                        <a:buClrTx/>
                        <a:buSzTx/>
                        <a:buFontTx/>
                        <a:buNone/>
                        <a:tabLst/>
                      </a:pPr>
                      <a:r>
                        <a:rPr kumimoji="0" lang="fr-FR" sz="1400" b="0" i="1" u="none" strike="noStrike" cap="none" normalizeH="0" baseline="0" dirty="0">
                          <a:ln>
                            <a:noFill/>
                          </a:ln>
                          <a:solidFill>
                            <a:srgbClr val="1B376D"/>
                          </a:solidFill>
                          <a:effectLst/>
                          <a:latin typeface="Arial" charset="0"/>
                        </a:rPr>
                        <a:t>10 </a:t>
                      </a:r>
                      <a:r>
                        <a:rPr kumimoji="0" lang="fr-FR" sz="1400" b="0" i="1" u="none" strike="noStrike" cap="none" normalizeH="0" baseline="0" dirty="0" err="1">
                          <a:ln>
                            <a:noFill/>
                          </a:ln>
                          <a:solidFill>
                            <a:srgbClr val="1B376D"/>
                          </a:solidFill>
                          <a:effectLst/>
                          <a:latin typeface="Arial" charset="0"/>
                        </a:rPr>
                        <a:t>mAmpères</a:t>
                      </a:r>
                      <a:r>
                        <a:rPr kumimoji="0" lang="fr-FR" sz="1400" b="0" i="1" u="none" strike="noStrike" cap="none" normalizeH="0" baseline="0" dirty="0">
                          <a:ln>
                            <a:noFill/>
                          </a:ln>
                          <a:solidFill>
                            <a:srgbClr val="1B376D"/>
                          </a:solidFill>
                          <a:effectLst/>
                          <a:latin typeface="Arial" charset="0"/>
                        </a:rPr>
                        <a:t>   </a:t>
                      </a:r>
                      <a:endParaRPr kumimoji="1" lang="fr-FR" sz="1400" b="0" i="1" u="none" strike="noStrike" cap="none" normalizeH="0" baseline="0" dirty="0">
                        <a:ln>
                          <a:noFill/>
                        </a:ln>
                        <a:solidFill>
                          <a:srgbClr val="1B376D"/>
                        </a:solidFill>
                        <a:effectLst/>
                        <a:latin typeface="Arial" charset="0"/>
                      </a:endParaRPr>
                    </a:p>
                  </a:txBody>
                  <a:tcPr marL="36000" marR="36000" marT="35998" marB="3599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miter lim="800000"/>
                      <a:headEnd type="none" w="med" len="med"/>
                      <a:tailEnd type="none" w="med" len="med"/>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1"/>
                        </a:buClr>
                        <a:buSzPct val="70000"/>
                        <a:buFont typeface="Monotype Sorts" pitchFamily="2" charset="2"/>
                        <a:buNone/>
                        <a:tabLst/>
                      </a:pPr>
                      <a:r>
                        <a:rPr kumimoji="1" lang="fr-FR" sz="1400" b="0" i="1" u="none" strike="noStrike" cap="none" normalizeH="0" baseline="0">
                          <a:ln>
                            <a:noFill/>
                          </a:ln>
                          <a:solidFill>
                            <a:srgbClr val="1B376D"/>
                          </a:solidFill>
                          <a:effectLst/>
                          <a:latin typeface="Arial" charset="0"/>
                        </a:rPr>
                        <a:t>10 m.A</a:t>
                      </a:r>
                    </a:p>
                  </a:txBody>
                  <a:tcPr marL="36000" marR="36000" marT="35998" marB="3599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miter lim="800000"/>
                      <a:headEnd type="none" w="med" len="med"/>
                      <a:tailEnd type="none" w="med" len="med"/>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1"/>
                        </a:buClr>
                        <a:buSzPct val="70000"/>
                        <a:buFont typeface="Monotype Sorts" pitchFamily="2" charset="2"/>
                        <a:buNone/>
                        <a:tabLst/>
                      </a:pPr>
                      <a:r>
                        <a:rPr kumimoji="1" lang="fr-FR" sz="1400" b="0" i="1" u="none" strike="noStrike" cap="none" normalizeH="0" baseline="0" dirty="0">
                          <a:ln>
                            <a:noFill/>
                          </a:ln>
                          <a:solidFill>
                            <a:srgbClr val="1B376D"/>
                          </a:solidFill>
                          <a:effectLst/>
                          <a:latin typeface="Arial" charset="0"/>
                        </a:rPr>
                        <a:t>10 mA</a:t>
                      </a:r>
                    </a:p>
                  </a:txBody>
                  <a:tcPr marL="36000" marR="36000" marT="35998" marB="3599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miter lim="800000"/>
                      <a:headEnd type="none" w="med" len="med"/>
                      <a:tailEnd type="none" w="med" len="med"/>
                    </a:lnT>
                    <a:lnB>
                      <a:noFill/>
                    </a:lnB>
                    <a:lnTlToBr>
                      <a:noFill/>
                    </a:lnTlToBr>
                    <a:lnBlToTr>
                      <a:noFill/>
                    </a:lnBlToTr>
                    <a:noFill/>
                  </a:tcPr>
                </a:tc>
                <a:extLst>
                  <a:ext uri="{0D108BD9-81ED-4DB2-BD59-A6C34878D82A}">
                    <a16:rowId xmlns:a16="http://schemas.microsoft.com/office/drawing/2014/main" val="10000"/>
                  </a:ext>
                </a:extLst>
              </a:tr>
              <a:tr h="28535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fr-FR" sz="1400" b="0" i="1" u="none" strike="noStrike" cap="none" normalizeH="0" baseline="0" dirty="0">
                          <a:ln>
                            <a:noFill/>
                          </a:ln>
                          <a:solidFill>
                            <a:srgbClr val="1B376D"/>
                          </a:solidFill>
                          <a:effectLst/>
                          <a:latin typeface="Arial" charset="0"/>
                        </a:rPr>
                        <a:t>253 000,5 N</a:t>
                      </a:r>
                      <a:endParaRPr kumimoji="1" lang="fr-FR" sz="1400" b="0" i="1" u="none" strike="noStrike" cap="none" normalizeH="0" baseline="0" dirty="0">
                        <a:ln>
                          <a:noFill/>
                        </a:ln>
                        <a:solidFill>
                          <a:srgbClr val="1B376D"/>
                        </a:solidFill>
                        <a:effectLst/>
                        <a:latin typeface="Arial" charset="0"/>
                      </a:endParaRPr>
                    </a:p>
                  </a:txBody>
                  <a:tcPr marL="36000" marR="36000" marT="35998" marB="3599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50000"/>
                        </a:spcBef>
                        <a:spcAft>
                          <a:spcPct val="0"/>
                        </a:spcAft>
                        <a:buClrTx/>
                        <a:buSzTx/>
                        <a:buFontTx/>
                        <a:buNone/>
                        <a:tabLst/>
                      </a:pPr>
                      <a:r>
                        <a:rPr kumimoji="0" lang="fr-FR" sz="1400" b="0" i="1" u="none" strike="noStrike" cap="none" normalizeH="0" baseline="0">
                          <a:ln>
                            <a:noFill/>
                          </a:ln>
                          <a:solidFill>
                            <a:srgbClr val="1B376D"/>
                          </a:solidFill>
                          <a:effectLst/>
                          <a:latin typeface="Arial" charset="0"/>
                        </a:rPr>
                        <a:t>253 500 N</a:t>
                      </a:r>
                      <a:endParaRPr kumimoji="1" lang="fr-FR" sz="1400" b="0" i="1" u="none" strike="noStrike" cap="none" normalizeH="0" baseline="0">
                        <a:ln>
                          <a:noFill/>
                        </a:ln>
                        <a:solidFill>
                          <a:srgbClr val="1B376D"/>
                        </a:solidFill>
                        <a:effectLst/>
                        <a:latin typeface="Arial" charset="0"/>
                      </a:endParaRPr>
                    </a:p>
                  </a:txBody>
                  <a:tcPr marL="36000" marR="36000" marT="35998" marB="3599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1"/>
                        </a:buClr>
                        <a:buSzPct val="70000"/>
                        <a:buFont typeface="Monotype Sorts" pitchFamily="2" charset="2"/>
                        <a:buNone/>
                        <a:tabLst/>
                      </a:pPr>
                      <a:r>
                        <a:rPr kumimoji="1" lang="fr-FR" sz="1400" b="0" i="1" u="none" strike="noStrike" cap="none" normalizeH="0" baseline="0" dirty="0">
                          <a:ln>
                            <a:noFill/>
                          </a:ln>
                          <a:solidFill>
                            <a:srgbClr val="1B376D"/>
                          </a:solidFill>
                          <a:effectLst/>
                          <a:latin typeface="Arial" charset="0"/>
                        </a:rPr>
                        <a:t>253000 N 5</a:t>
                      </a:r>
                    </a:p>
                  </a:txBody>
                  <a:tcPr marL="36000" marR="36000" marT="35998" marB="3599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1"/>
                  </a:ext>
                </a:extLst>
              </a:tr>
              <a:tr h="285353">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fr-FR" sz="1400" b="0" i="1" u="none" strike="noStrike" cap="none" normalizeH="0" baseline="0">
                          <a:ln>
                            <a:noFill/>
                          </a:ln>
                          <a:solidFill>
                            <a:srgbClr val="1B376D"/>
                          </a:solidFill>
                          <a:effectLst/>
                          <a:latin typeface="Arial" charset="0"/>
                        </a:rPr>
                        <a:t>50 MNm</a:t>
                      </a:r>
                    </a:p>
                  </a:txBody>
                  <a:tcPr marL="36000" marR="36000" marT="35998" marB="3599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fr-FR" sz="1400" b="0" i="1" u="none" strike="noStrike" cap="none" normalizeH="0" baseline="0" dirty="0">
                          <a:ln>
                            <a:noFill/>
                          </a:ln>
                          <a:solidFill>
                            <a:srgbClr val="1B376D"/>
                          </a:solidFill>
                          <a:effectLst/>
                          <a:latin typeface="Arial" charset="0"/>
                        </a:rPr>
                        <a:t>50 </a:t>
                      </a:r>
                      <a:r>
                        <a:rPr kumimoji="0" lang="fr-FR" sz="1400" b="0" i="1" u="none" strike="noStrike" cap="none" normalizeH="0" baseline="0" dirty="0" err="1">
                          <a:ln>
                            <a:noFill/>
                          </a:ln>
                          <a:solidFill>
                            <a:srgbClr val="1B376D"/>
                          </a:solidFill>
                          <a:effectLst/>
                          <a:latin typeface="Arial" charset="0"/>
                        </a:rPr>
                        <a:t>MN·m</a:t>
                      </a:r>
                      <a:endParaRPr kumimoji="1" lang="fr-FR" sz="1400" b="0" i="1" u="none" strike="noStrike" cap="none" normalizeH="0" baseline="0" dirty="0">
                        <a:ln>
                          <a:noFill/>
                        </a:ln>
                        <a:solidFill>
                          <a:srgbClr val="1B376D"/>
                        </a:solidFill>
                        <a:effectLst/>
                        <a:latin typeface="Arial" charset="0"/>
                      </a:endParaRPr>
                    </a:p>
                  </a:txBody>
                  <a:tcPr marL="36000" marR="36000" marT="35998" marB="3599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1"/>
                        </a:buClr>
                        <a:buSzPct val="70000"/>
                        <a:buFont typeface="Monotype Sorts" pitchFamily="2" charset="2"/>
                        <a:buNone/>
                        <a:tabLst/>
                      </a:pPr>
                      <a:r>
                        <a:rPr kumimoji="1" lang="fr-FR" sz="1400" b="0" i="1" u="none" strike="noStrike" cap="none" normalizeH="0" baseline="0">
                          <a:ln>
                            <a:noFill/>
                          </a:ln>
                          <a:solidFill>
                            <a:srgbClr val="1B376D"/>
                          </a:solidFill>
                          <a:effectLst/>
                          <a:latin typeface="Arial" charset="0"/>
                        </a:rPr>
                        <a:t>50 M N.m</a:t>
                      </a:r>
                    </a:p>
                  </a:txBody>
                  <a:tcPr marL="36000" marR="36000" marT="35998" marB="3599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2"/>
                  </a:ext>
                </a:extLst>
              </a:tr>
              <a:tr h="285353">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fr-FR" sz="1400" b="0" i="1" u="none" strike="noStrike" cap="none" normalizeH="0" baseline="0" dirty="0">
                          <a:ln>
                            <a:noFill/>
                          </a:ln>
                          <a:solidFill>
                            <a:srgbClr val="1B376D"/>
                          </a:solidFill>
                          <a:effectLst/>
                          <a:latin typeface="Arial" charset="0"/>
                        </a:rPr>
                        <a:t>4 cm/ns</a:t>
                      </a:r>
                    </a:p>
                  </a:txBody>
                  <a:tcPr marL="36000" marR="36000" marT="35998" marB="3599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bg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fr-FR" sz="1400" b="0" i="1" u="none" strike="noStrike" cap="none" normalizeH="0" baseline="0">
                          <a:ln>
                            <a:noFill/>
                          </a:ln>
                          <a:solidFill>
                            <a:srgbClr val="1B376D"/>
                          </a:solidFill>
                          <a:effectLst/>
                          <a:latin typeface="Arial" charset="0"/>
                        </a:rPr>
                        <a:t>4 cmns</a:t>
                      </a:r>
                      <a:r>
                        <a:rPr kumimoji="0" lang="fr-FR" sz="1400" b="0" i="1" u="none" strike="noStrike" cap="none" normalizeH="0" baseline="30000">
                          <a:ln>
                            <a:noFill/>
                          </a:ln>
                          <a:solidFill>
                            <a:srgbClr val="1B376D"/>
                          </a:solidFill>
                          <a:effectLst/>
                          <a:latin typeface="Arial" charset="0"/>
                        </a:rPr>
                        <a:t>-1</a:t>
                      </a:r>
                      <a:endParaRPr kumimoji="1" lang="fr-FR" sz="1400" b="0" i="1" u="none" strike="noStrike" cap="none" normalizeH="0" baseline="30000">
                        <a:ln>
                          <a:noFill/>
                        </a:ln>
                        <a:solidFill>
                          <a:srgbClr val="1B376D"/>
                        </a:solidFill>
                        <a:effectLst/>
                        <a:latin typeface="Arial" charset="0"/>
                      </a:endParaRPr>
                    </a:p>
                  </a:txBody>
                  <a:tcPr marL="36000" marR="36000" marT="35998" marB="3599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bg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fr-FR" sz="1400" b="0" i="1" u="none" strike="noStrike" cap="none" normalizeH="0" baseline="0" dirty="0">
                          <a:ln>
                            <a:noFill/>
                          </a:ln>
                          <a:solidFill>
                            <a:srgbClr val="1B376D"/>
                          </a:solidFill>
                          <a:effectLst/>
                          <a:latin typeface="Arial" charset="0"/>
                        </a:rPr>
                        <a:t>4 cm·ns</a:t>
                      </a:r>
                      <a:r>
                        <a:rPr kumimoji="0" lang="fr-FR" sz="1400" b="0" i="1" u="none" strike="noStrike" cap="none" normalizeH="0" baseline="30000" dirty="0">
                          <a:ln>
                            <a:noFill/>
                          </a:ln>
                          <a:solidFill>
                            <a:srgbClr val="1B376D"/>
                          </a:solidFill>
                          <a:effectLst/>
                          <a:latin typeface="Arial" charset="0"/>
                        </a:rPr>
                        <a:t>-1</a:t>
                      </a:r>
                    </a:p>
                  </a:txBody>
                  <a:tcPr marL="36000" marR="36000" marT="35998" marB="3599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bg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
        <p:nvSpPr>
          <p:cNvPr id="2" name="Titre 1"/>
          <p:cNvSpPr>
            <a:spLocks noGrp="1"/>
          </p:cNvSpPr>
          <p:nvPr>
            <p:ph type="title"/>
          </p:nvPr>
        </p:nvSpPr>
        <p:spPr/>
        <p:txBody>
          <a:bodyPr>
            <a:normAutofit/>
          </a:bodyPr>
          <a:lstStyle/>
          <a:p>
            <a:r>
              <a:rPr lang="fr-FR" dirty="0"/>
              <a:t>Règles d’écriture : nombres et préfixes</a:t>
            </a:r>
          </a:p>
        </p:txBody>
      </p:sp>
      <p:sp>
        <p:nvSpPr>
          <p:cNvPr id="28" name="Rectangle 29"/>
          <p:cNvSpPr>
            <a:spLocks noGrp="1" noChangeArrowheads="1"/>
          </p:cNvSpPr>
          <p:nvPr>
            <p:ph type="sldNum" sz="quarter" idx="12"/>
          </p:nvPr>
        </p:nvSpPr>
        <p:spPr/>
        <p:txBody>
          <a:bodyPr/>
          <a:lstStyle/>
          <a:p>
            <a:pPr>
              <a:defRPr/>
            </a:pPr>
            <a:fld id="{AA5DFA2E-B4C4-415D-9440-E146AC33665E}" type="slidenum">
              <a:rPr lang="fr-FR"/>
              <a:pPr>
                <a:defRPr/>
              </a:pPr>
              <a:t>7</a:t>
            </a:fld>
            <a:endParaRPr lang="fr-FR"/>
          </a:p>
        </p:txBody>
      </p:sp>
      <p:sp>
        <p:nvSpPr>
          <p:cNvPr id="1554436" name="Text Box 4"/>
          <p:cNvSpPr txBox="1">
            <a:spLocks noChangeArrowheads="1"/>
          </p:cNvSpPr>
          <p:nvPr/>
        </p:nvSpPr>
        <p:spPr bwMode="auto">
          <a:xfrm>
            <a:off x="832023" y="5389867"/>
            <a:ext cx="7527925"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spcBef>
                <a:spcPct val="50000"/>
              </a:spcBef>
            </a:pPr>
            <a:r>
              <a:rPr lang="fr-FR" sz="1600" b="1" dirty="0">
                <a:solidFill>
                  <a:srgbClr val="1B376D"/>
                </a:solidFill>
                <a:latin typeface="Arial" charset="0"/>
              </a:rPr>
              <a:t>Exemples :</a:t>
            </a:r>
          </a:p>
          <a:p>
            <a:pPr eaLnBrk="1" hangingPunct="1">
              <a:buFontTx/>
              <a:buAutoNum type="alphaLcParenR"/>
            </a:pPr>
            <a:r>
              <a:rPr lang="fr-FR" sz="1400" dirty="0">
                <a:solidFill>
                  <a:srgbClr val="1B376D"/>
                </a:solidFill>
                <a:latin typeface="Arial" charset="0"/>
                <a:cs typeface="Arial" charset="0"/>
              </a:rPr>
              <a:t>Un courant de dix milliampères   			</a:t>
            </a:r>
          </a:p>
          <a:p>
            <a:pPr eaLnBrk="1" hangingPunct="1">
              <a:buFontTx/>
              <a:buAutoNum type="alphaLcParenR"/>
            </a:pPr>
            <a:r>
              <a:rPr lang="fr-FR" sz="1400" dirty="0">
                <a:solidFill>
                  <a:srgbClr val="1B376D"/>
                </a:solidFill>
                <a:latin typeface="Arial" charset="0"/>
                <a:cs typeface="Arial" charset="0"/>
              </a:rPr>
              <a:t>Une force de deux cent cinquante trois mille newtons et demi  	</a:t>
            </a:r>
          </a:p>
          <a:p>
            <a:pPr eaLnBrk="1" hangingPunct="1">
              <a:buFontTx/>
              <a:buAutoNum type="alphaLcParenR"/>
            </a:pPr>
            <a:r>
              <a:rPr lang="fr-FR" sz="1400" dirty="0">
                <a:solidFill>
                  <a:srgbClr val="1B376D"/>
                </a:solidFill>
                <a:latin typeface="Arial" charset="0"/>
                <a:cs typeface="Arial" charset="0"/>
              </a:rPr>
              <a:t>Un moment de cinquante </a:t>
            </a:r>
            <a:r>
              <a:rPr lang="fr-FR" sz="1400" dirty="0" err="1">
                <a:solidFill>
                  <a:srgbClr val="1B376D"/>
                </a:solidFill>
                <a:latin typeface="Arial" charset="0"/>
                <a:cs typeface="Arial" charset="0"/>
              </a:rPr>
              <a:t>méganewton-mètre</a:t>
            </a:r>
            <a:r>
              <a:rPr lang="fr-FR" sz="1400" dirty="0">
                <a:solidFill>
                  <a:srgbClr val="1B376D"/>
                </a:solidFill>
                <a:latin typeface="Arial" charset="0"/>
                <a:cs typeface="Arial" charset="0"/>
              </a:rPr>
              <a:t>   		</a:t>
            </a:r>
          </a:p>
          <a:p>
            <a:pPr eaLnBrk="1" hangingPunct="1">
              <a:buFontTx/>
              <a:buAutoNum type="alphaLcParenR"/>
            </a:pPr>
            <a:r>
              <a:rPr lang="fr-FR" sz="1400" dirty="0">
                <a:solidFill>
                  <a:srgbClr val="1B376D"/>
                </a:solidFill>
                <a:latin typeface="Arial" charset="0"/>
                <a:cs typeface="Arial" charset="0"/>
              </a:rPr>
              <a:t>Une vitesse de quatre centimètres par nanoseconde  </a:t>
            </a:r>
            <a:r>
              <a:rPr lang="fr-FR" sz="1400" i="1" dirty="0">
                <a:solidFill>
                  <a:srgbClr val="FF3300"/>
                </a:solidFill>
                <a:latin typeface="Arial" charset="0"/>
                <a:cs typeface="Arial" charset="0"/>
              </a:rPr>
              <a:t>	</a:t>
            </a:r>
            <a:endParaRPr lang="fr-FR" sz="1400" i="1" baseline="30000" dirty="0">
              <a:solidFill>
                <a:srgbClr val="FF3300"/>
              </a:solidFill>
              <a:latin typeface="Arial" charset="0"/>
              <a:cs typeface="Arial" charset="0"/>
            </a:endParaRPr>
          </a:p>
        </p:txBody>
      </p:sp>
      <p:graphicFrame>
        <p:nvGraphicFramePr>
          <p:cNvPr id="3" name="Tableau 2"/>
          <p:cNvGraphicFramePr>
            <a:graphicFrameLocks noGrp="1"/>
          </p:cNvGraphicFramePr>
          <p:nvPr/>
        </p:nvGraphicFramePr>
        <p:xfrm>
          <a:off x="832023" y="1780976"/>
          <a:ext cx="7173520" cy="1572487"/>
        </p:xfrm>
        <a:graphic>
          <a:graphicData uri="http://schemas.openxmlformats.org/drawingml/2006/table">
            <a:tbl>
              <a:tblPr bandRow="1">
                <a:tableStyleId>{5C22544A-7EE6-4342-B048-85BDC9FD1C3A}</a:tableStyleId>
              </a:tblPr>
              <a:tblGrid>
                <a:gridCol w="7173520">
                  <a:extLst>
                    <a:ext uri="{9D8B030D-6E8A-4147-A177-3AD203B41FA5}">
                      <a16:colId xmlns:a16="http://schemas.microsoft.com/office/drawing/2014/main" val="1205437702"/>
                    </a:ext>
                  </a:extLst>
                </a:gridCol>
              </a:tblGrid>
              <a:tr h="48514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cap="none" normalizeH="0" baseline="0" dirty="0">
                          <a:ln>
                            <a:noFill/>
                          </a:ln>
                          <a:solidFill>
                            <a:schemeClr val="tx1"/>
                          </a:solidFill>
                          <a:effectLst/>
                          <a:latin typeface="+mn-lt"/>
                          <a:ea typeface="Times New Roman" pitchFamily="18" charset="0"/>
                          <a:cs typeface="Arial" charset="0"/>
                        </a:rPr>
                        <a:t>Le séparateur décimal est la </a:t>
                      </a:r>
                      <a:r>
                        <a:rPr kumimoji="0" lang="fr-FR" sz="1800" b="0" i="0" u="none" strike="noStrike" cap="none" normalizeH="0" baseline="0" dirty="0">
                          <a:ln>
                            <a:noFill/>
                          </a:ln>
                          <a:solidFill>
                            <a:srgbClr val="FF2D80"/>
                          </a:solidFill>
                          <a:effectLst/>
                          <a:latin typeface="+mn-lt"/>
                          <a:ea typeface="Times New Roman" pitchFamily="18" charset="0"/>
                          <a:cs typeface="Arial" charset="0"/>
                        </a:rPr>
                        <a:t>virgule</a:t>
                      </a: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15171871"/>
                  </a:ext>
                </a:extLst>
              </a:tr>
              <a:tr h="44726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cap="none" normalizeH="0" baseline="0" dirty="0">
                          <a:ln>
                            <a:noFill/>
                          </a:ln>
                          <a:solidFill>
                            <a:schemeClr val="tx1"/>
                          </a:solidFill>
                          <a:effectLst/>
                          <a:latin typeface="+mn-lt"/>
                          <a:ea typeface="Times New Roman" pitchFamily="18" charset="0"/>
                          <a:cs typeface="Arial" charset="0"/>
                        </a:rPr>
                        <a:t>Utiliser les préfixes ou puissance de 10 pour les petits et grands nombres</a:t>
                      </a: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10599521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cap="none" normalizeH="0" baseline="0" dirty="0">
                          <a:ln>
                            <a:noFill/>
                          </a:ln>
                          <a:solidFill>
                            <a:schemeClr val="tx1"/>
                          </a:solidFill>
                          <a:effectLst/>
                          <a:latin typeface="+mn-lt"/>
                          <a:ea typeface="Times New Roman" pitchFamily="18" charset="0"/>
                          <a:cs typeface="Arial" charset="0"/>
                        </a:rPr>
                        <a:t>Pour faciliter la lecture, séparer les par tranche de trois à partir de la virgule, pour la partie entière et pour la partie décimale</a:t>
                      </a: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69872089"/>
                  </a:ext>
                </a:extLst>
              </a:tr>
            </a:tbl>
          </a:graphicData>
        </a:graphic>
      </p:graphicFrame>
      <p:graphicFrame>
        <p:nvGraphicFramePr>
          <p:cNvPr id="19" name="Tableau 18"/>
          <p:cNvGraphicFramePr>
            <a:graphicFrameLocks noGrp="1"/>
          </p:cNvGraphicFramePr>
          <p:nvPr/>
        </p:nvGraphicFramePr>
        <p:xfrm>
          <a:off x="832023" y="3754094"/>
          <a:ext cx="6873875" cy="1303247"/>
        </p:xfrm>
        <a:graphic>
          <a:graphicData uri="http://schemas.openxmlformats.org/drawingml/2006/table">
            <a:tbl>
              <a:tblPr bandRow="1">
                <a:tableStyleId>{5C22544A-7EE6-4342-B048-85BDC9FD1C3A}</a:tableStyleId>
              </a:tblPr>
              <a:tblGrid>
                <a:gridCol w="6873875">
                  <a:extLst>
                    <a:ext uri="{9D8B030D-6E8A-4147-A177-3AD203B41FA5}">
                      <a16:colId xmlns:a16="http://schemas.microsoft.com/office/drawing/2014/main" val="1205437702"/>
                    </a:ext>
                  </a:extLst>
                </a:gridCol>
              </a:tblGrid>
              <a:tr h="485146">
                <a:tc>
                  <a:txBody>
                    <a:bodyPr/>
                    <a:lstStyle/>
                    <a:p>
                      <a:pPr marL="342900" marR="0" lvl="0" indent="-342900" algn="justLow" defTabSz="914400" rtl="0" eaLnBrk="0" fontAlgn="base" latinLnBrk="0" hangingPunct="0">
                        <a:lnSpc>
                          <a:spcPct val="100000"/>
                        </a:lnSpc>
                        <a:spcBef>
                          <a:spcPct val="0"/>
                        </a:spcBef>
                        <a:spcAft>
                          <a:spcPct val="0"/>
                        </a:spcAft>
                        <a:buClrTx/>
                        <a:buSzTx/>
                        <a:buFontTx/>
                        <a:buNone/>
                        <a:tabLst/>
                      </a:pPr>
                      <a:r>
                        <a:rPr kumimoji="0" lang="fr-FR" sz="1800" b="0" i="0" u="none" strike="noStrike" cap="none" normalizeH="0" baseline="0" dirty="0">
                          <a:ln>
                            <a:noFill/>
                          </a:ln>
                          <a:solidFill>
                            <a:schemeClr val="tx1"/>
                          </a:solidFill>
                          <a:effectLst/>
                          <a:latin typeface="+mn-lt"/>
                          <a:ea typeface="Times New Roman" pitchFamily="18" charset="0"/>
                          <a:cs typeface="Arial" charset="0"/>
                        </a:rPr>
                        <a:t>Le préfixe est collé à l’unité</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15171871"/>
                  </a:ext>
                </a:extLst>
              </a:tr>
              <a:tr h="447261">
                <a:tc>
                  <a:txBody>
                    <a:bodyPr/>
                    <a:lstStyle/>
                    <a:p>
                      <a:pPr marL="342900" marR="0" lvl="0" indent="-342900" algn="justLow" defTabSz="914400" rtl="0" eaLnBrk="0" fontAlgn="base" latinLnBrk="0" hangingPunct="0">
                        <a:lnSpc>
                          <a:spcPct val="100000"/>
                        </a:lnSpc>
                        <a:spcBef>
                          <a:spcPct val="0"/>
                        </a:spcBef>
                        <a:spcAft>
                          <a:spcPct val="0"/>
                        </a:spcAft>
                        <a:buClrTx/>
                        <a:buSzTx/>
                        <a:buFontTx/>
                        <a:buNone/>
                        <a:tabLst/>
                      </a:pPr>
                      <a:r>
                        <a:rPr kumimoji="0" lang="fr-FR" sz="1800" b="0" i="0" u="none" strike="noStrike" cap="none" normalizeH="0" baseline="0" dirty="0">
                          <a:ln>
                            <a:noFill/>
                          </a:ln>
                          <a:solidFill>
                            <a:schemeClr val="tx1"/>
                          </a:solidFill>
                          <a:effectLst/>
                          <a:latin typeface="+mn-lt"/>
                          <a:ea typeface="Times New Roman" pitchFamily="18" charset="0"/>
                          <a:cs typeface="Arial" charset="0"/>
                        </a:rPr>
                        <a:t>Son symbole est collé au symbole de l’unité</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105995218"/>
                  </a:ext>
                </a:extLst>
              </a:tr>
              <a:tr h="370840">
                <a:tc>
                  <a:txBody>
                    <a:bodyPr/>
                    <a:lstStyle/>
                    <a:p>
                      <a:pPr marL="342900" marR="0" lvl="0" indent="-342900" algn="justLow" defTabSz="914400" rtl="0" eaLnBrk="0" fontAlgn="base" latinLnBrk="0" hangingPunct="0">
                        <a:lnSpc>
                          <a:spcPct val="100000"/>
                        </a:lnSpc>
                        <a:spcBef>
                          <a:spcPct val="0"/>
                        </a:spcBef>
                        <a:spcAft>
                          <a:spcPct val="0"/>
                        </a:spcAft>
                        <a:buClrTx/>
                        <a:buSzTx/>
                        <a:buFontTx/>
                        <a:buNone/>
                        <a:tabLst/>
                      </a:pPr>
                      <a:r>
                        <a:rPr kumimoji="0" lang="fr-FR" sz="1800" b="0" i="0" u="none" strike="noStrike" cap="none" normalizeH="0" baseline="0" dirty="0">
                          <a:ln>
                            <a:noFill/>
                          </a:ln>
                          <a:solidFill>
                            <a:schemeClr val="tx1"/>
                          </a:solidFill>
                          <a:effectLst/>
                          <a:latin typeface="+mn-lt"/>
                          <a:ea typeface="Times New Roman" pitchFamily="18" charset="0"/>
                          <a:cs typeface="Arial" charset="0"/>
                        </a:rPr>
                        <a:t>Éventuelle élision si l’unité commence par une voyelle     (mégohm)</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69872089"/>
                  </a:ext>
                </a:extLst>
              </a:tr>
            </a:tbl>
          </a:graphicData>
        </a:graphic>
      </p:graphicFrame>
      <p:sp>
        <p:nvSpPr>
          <p:cNvPr id="6" name="ZoneTexte 5"/>
          <p:cNvSpPr txBox="1"/>
          <p:nvPr/>
        </p:nvSpPr>
        <p:spPr>
          <a:xfrm rot="16200000">
            <a:off x="-24955" y="2335695"/>
            <a:ext cx="1152939" cy="307777"/>
          </a:xfrm>
          <a:prstGeom prst="rect">
            <a:avLst/>
          </a:prstGeom>
          <a:noFill/>
        </p:spPr>
        <p:txBody>
          <a:bodyPr wrap="square" rtlCol="0">
            <a:spAutoFit/>
          </a:bodyPr>
          <a:lstStyle/>
          <a:p>
            <a:r>
              <a:rPr lang="fr-FR" sz="1400" b="1" dirty="0">
                <a:solidFill>
                  <a:schemeClr val="tx1">
                    <a:lumMod val="65000"/>
                    <a:lumOff val="35000"/>
                  </a:schemeClr>
                </a:solidFill>
                <a:latin typeface="Arial" panose="020B0604020202020204" pitchFamily="34" charset="0"/>
                <a:cs typeface="Arial" panose="020B0604020202020204" pitchFamily="34" charset="0"/>
              </a:rPr>
              <a:t>NOMBRE</a:t>
            </a:r>
          </a:p>
        </p:txBody>
      </p:sp>
      <p:sp>
        <p:nvSpPr>
          <p:cNvPr id="20" name="ZoneTexte 19"/>
          <p:cNvSpPr txBox="1"/>
          <p:nvPr/>
        </p:nvSpPr>
        <p:spPr>
          <a:xfrm rot="16200000">
            <a:off x="-27819" y="4098235"/>
            <a:ext cx="1152939" cy="307777"/>
          </a:xfrm>
          <a:prstGeom prst="rect">
            <a:avLst/>
          </a:prstGeom>
          <a:noFill/>
        </p:spPr>
        <p:txBody>
          <a:bodyPr wrap="square" rtlCol="0">
            <a:spAutoFit/>
          </a:bodyPr>
          <a:lstStyle/>
          <a:p>
            <a:r>
              <a:rPr lang="fr-FR" sz="1400" b="1" dirty="0">
                <a:solidFill>
                  <a:schemeClr val="tx1">
                    <a:lumMod val="65000"/>
                    <a:lumOff val="35000"/>
                  </a:schemeClr>
                </a:solidFill>
                <a:latin typeface="Arial" panose="020B0604020202020204" pitchFamily="34" charset="0"/>
                <a:cs typeface="Arial" panose="020B0604020202020204" pitchFamily="34" charset="0"/>
              </a:rPr>
              <a:t>PREFIXE</a:t>
            </a:r>
          </a:p>
        </p:txBody>
      </p:sp>
      <p:sp>
        <p:nvSpPr>
          <p:cNvPr id="22" name="ZoneTexte 21"/>
          <p:cNvSpPr txBox="1"/>
          <p:nvPr/>
        </p:nvSpPr>
        <p:spPr>
          <a:xfrm>
            <a:off x="8474377" y="1836709"/>
            <a:ext cx="690301" cy="276999"/>
          </a:xfrm>
          <a:prstGeom prst="rect">
            <a:avLst/>
          </a:prstGeom>
          <a:solidFill>
            <a:schemeClr val="bg1"/>
          </a:solidFill>
        </p:spPr>
        <p:txBody>
          <a:bodyPr wrap="square" lIns="0" tIns="0" rIns="0" bIns="0" rtlCol="0">
            <a:spAutoFit/>
          </a:bodyPr>
          <a:lstStyle/>
          <a:p>
            <a:r>
              <a:rPr lang="fr-FR" dirty="0"/>
              <a:t>10</a:t>
            </a:r>
            <a:r>
              <a:rPr lang="fr-FR" b="1" dirty="0">
                <a:solidFill>
                  <a:srgbClr val="FF2D80"/>
                </a:solidFill>
              </a:rPr>
              <a:t>,</a:t>
            </a:r>
            <a:r>
              <a:rPr lang="fr-FR" dirty="0"/>
              <a:t>5</a:t>
            </a:r>
          </a:p>
        </p:txBody>
      </p:sp>
      <p:sp>
        <p:nvSpPr>
          <p:cNvPr id="23" name="ZoneTexte 22"/>
          <p:cNvSpPr txBox="1"/>
          <p:nvPr/>
        </p:nvSpPr>
        <p:spPr>
          <a:xfrm>
            <a:off x="8369228" y="1287116"/>
            <a:ext cx="1152939" cy="307777"/>
          </a:xfrm>
          <a:prstGeom prst="rect">
            <a:avLst/>
          </a:prstGeom>
          <a:noFill/>
        </p:spPr>
        <p:txBody>
          <a:bodyPr wrap="square" rtlCol="0">
            <a:spAutoFit/>
          </a:bodyPr>
          <a:lstStyle/>
          <a:p>
            <a:r>
              <a:rPr lang="fr-FR" sz="1400" b="1" dirty="0">
                <a:solidFill>
                  <a:schemeClr val="tx1">
                    <a:lumMod val="65000"/>
                    <a:lumOff val="35000"/>
                  </a:schemeClr>
                </a:solidFill>
                <a:latin typeface="Arial" panose="020B0604020202020204" pitchFamily="34" charset="0"/>
                <a:cs typeface="Arial" panose="020B0604020202020204" pitchFamily="34" charset="0"/>
              </a:rPr>
              <a:t>Exemple</a:t>
            </a:r>
          </a:p>
        </p:txBody>
      </p:sp>
      <p:sp>
        <p:nvSpPr>
          <p:cNvPr id="24" name="ZoneTexte 23"/>
          <p:cNvSpPr txBox="1"/>
          <p:nvPr/>
        </p:nvSpPr>
        <p:spPr>
          <a:xfrm>
            <a:off x="8474375" y="2314377"/>
            <a:ext cx="3590626" cy="276999"/>
          </a:xfrm>
          <a:prstGeom prst="rect">
            <a:avLst/>
          </a:prstGeom>
          <a:solidFill>
            <a:schemeClr val="bg1"/>
          </a:solidFill>
        </p:spPr>
        <p:txBody>
          <a:bodyPr wrap="square" lIns="0" tIns="0" rIns="0" bIns="0" rtlCol="0">
            <a:spAutoFit/>
          </a:bodyPr>
          <a:lstStyle/>
          <a:p>
            <a:r>
              <a:rPr lang="fr-FR" dirty="0"/>
              <a:t>0,0003 W  </a:t>
            </a:r>
            <a:r>
              <a:rPr lang="fr-FR" dirty="0">
                <a:sym typeface="Webdings" panose="05030102010509060703" pitchFamily="18" charset="2"/>
              </a:rPr>
              <a:t>  3x10</a:t>
            </a:r>
            <a:r>
              <a:rPr lang="fr-FR" baseline="30000" dirty="0">
                <a:sym typeface="Webdings" panose="05030102010509060703" pitchFamily="18" charset="2"/>
              </a:rPr>
              <a:t>e-4 </a:t>
            </a:r>
            <a:r>
              <a:rPr lang="fr-FR" dirty="0">
                <a:sym typeface="Webdings" panose="05030102010509060703" pitchFamily="18" charset="2"/>
              </a:rPr>
              <a:t>W  ou  0,3 mW</a:t>
            </a:r>
            <a:endParaRPr lang="fr-FR" dirty="0"/>
          </a:p>
        </p:txBody>
      </p:sp>
      <p:sp>
        <p:nvSpPr>
          <p:cNvPr id="25" name="ZoneTexte 24"/>
          <p:cNvSpPr txBox="1"/>
          <p:nvPr/>
        </p:nvSpPr>
        <p:spPr>
          <a:xfrm>
            <a:off x="8474375" y="2886370"/>
            <a:ext cx="3820002" cy="276999"/>
          </a:xfrm>
          <a:prstGeom prst="rect">
            <a:avLst/>
          </a:prstGeom>
          <a:solidFill>
            <a:schemeClr val="bg1"/>
          </a:solidFill>
        </p:spPr>
        <p:txBody>
          <a:bodyPr wrap="square" lIns="0" tIns="0" rIns="0" bIns="0" rtlCol="0">
            <a:spAutoFit/>
          </a:bodyPr>
          <a:lstStyle/>
          <a:p>
            <a:r>
              <a:rPr lang="fr-FR" dirty="0"/>
              <a:t>1234567,89  </a:t>
            </a:r>
            <a:r>
              <a:rPr lang="fr-FR" dirty="0">
                <a:sym typeface="Webdings" panose="05030102010509060703" pitchFamily="18" charset="2"/>
              </a:rPr>
              <a:t>  </a:t>
            </a:r>
            <a:r>
              <a:rPr lang="fr-FR" dirty="0"/>
              <a:t>1 234 567,89</a:t>
            </a:r>
          </a:p>
        </p:txBody>
      </p:sp>
      <p:sp>
        <p:nvSpPr>
          <p:cNvPr id="21" name="Rectangle 20"/>
          <p:cNvSpPr/>
          <p:nvPr/>
        </p:nvSpPr>
        <p:spPr>
          <a:xfrm>
            <a:off x="8819527" y="5566760"/>
            <a:ext cx="731822" cy="291938"/>
          </a:xfrm>
          <a:prstGeom prst="rect">
            <a:avLst/>
          </a:prstGeom>
          <a:noFill/>
          <a:ln w="38100">
            <a:solidFill>
              <a:srgbClr val="FF2D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6" name="Rectangle 25"/>
          <p:cNvSpPr/>
          <p:nvPr/>
        </p:nvSpPr>
        <p:spPr>
          <a:xfrm>
            <a:off x="6371663" y="5859945"/>
            <a:ext cx="1185583" cy="291938"/>
          </a:xfrm>
          <a:prstGeom prst="rect">
            <a:avLst/>
          </a:prstGeom>
          <a:noFill/>
          <a:ln w="38100">
            <a:solidFill>
              <a:srgbClr val="FF2D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7" name="Rectangle 26"/>
          <p:cNvSpPr/>
          <p:nvPr/>
        </p:nvSpPr>
        <p:spPr>
          <a:xfrm>
            <a:off x="7663566" y="6146437"/>
            <a:ext cx="879799" cy="291938"/>
          </a:xfrm>
          <a:prstGeom prst="rect">
            <a:avLst/>
          </a:prstGeom>
          <a:noFill/>
          <a:ln w="38100">
            <a:solidFill>
              <a:srgbClr val="FF2D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9" name="Rectangle 28"/>
          <p:cNvSpPr/>
          <p:nvPr/>
        </p:nvSpPr>
        <p:spPr>
          <a:xfrm>
            <a:off x="6524554" y="6425211"/>
            <a:ext cx="879799" cy="291938"/>
          </a:xfrm>
          <a:prstGeom prst="rect">
            <a:avLst/>
          </a:prstGeom>
          <a:noFill/>
          <a:ln w="38100">
            <a:solidFill>
              <a:srgbClr val="FF2D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Rectangle 29"/>
          <p:cNvSpPr/>
          <p:nvPr/>
        </p:nvSpPr>
        <p:spPr>
          <a:xfrm>
            <a:off x="8724778" y="6420048"/>
            <a:ext cx="879799" cy="291938"/>
          </a:xfrm>
          <a:prstGeom prst="rect">
            <a:avLst/>
          </a:prstGeom>
          <a:noFill/>
          <a:ln w="38100">
            <a:solidFill>
              <a:srgbClr val="FF2D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87937425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5443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110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54436" grpId="0"/>
      <p:bldP spid="21" grpId="0" animBg="1"/>
      <p:bldP spid="26" grpId="0" animBg="1"/>
      <p:bldP spid="27" grpId="0" animBg="1"/>
      <p:bldP spid="29" grpId="0" animBg="1"/>
      <p:bldP spid="30"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Chiffres significatifs</a:t>
            </a:r>
            <a:endParaRPr lang="en-GB" dirty="0"/>
          </a:p>
        </p:txBody>
      </p:sp>
      <p:sp>
        <p:nvSpPr>
          <p:cNvPr id="6" name="Espace réservé du numéro de diapositive 5"/>
          <p:cNvSpPr>
            <a:spLocks noGrp="1"/>
          </p:cNvSpPr>
          <p:nvPr>
            <p:ph type="sldNum" sz="quarter" idx="12"/>
          </p:nvPr>
        </p:nvSpPr>
        <p:spPr/>
        <p:txBody>
          <a:bodyPr/>
          <a:lstStyle/>
          <a:p>
            <a:fld id="{7C59E55F-A350-4989-9404-8411324CBBDC}" type="slidenum">
              <a:rPr lang="fr-FR" smtClean="0"/>
              <a:pPr/>
              <a:t>8</a:t>
            </a:fld>
            <a:endParaRPr lang="fr-FR" dirty="0"/>
          </a:p>
        </p:txBody>
      </p:sp>
      <p:graphicFrame>
        <p:nvGraphicFramePr>
          <p:cNvPr id="9" name="Group 274"/>
          <p:cNvGraphicFramePr>
            <a:graphicFrameLocks noGrp="1"/>
          </p:cNvGraphicFramePr>
          <p:nvPr>
            <p:ph sz="quarter" idx="4294967295"/>
            <p:extLst>
              <p:ext uri="{D42A27DB-BD31-4B8C-83A1-F6EECF244321}">
                <p14:modId xmlns:p14="http://schemas.microsoft.com/office/powerpoint/2010/main" val="1321098981"/>
              </p:ext>
            </p:extLst>
          </p:nvPr>
        </p:nvGraphicFramePr>
        <p:xfrm>
          <a:off x="1065564" y="5648949"/>
          <a:ext cx="3182471" cy="1058861"/>
        </p:xfrm>
        <a:graphic>
          <a:graphicData uri="http://schemas.openxmlformats.org/drawingml/2006/table">
            <a:tbl>
              <a:tblPr/>
              <a:tblGrid>
                <a:gridCol w="1264024">
                  <a:extLst>
                    <a:ext uri="{9D8B030D-6E8A-4147-A177-3AD203B41FA5}">
                      <a16:colId xmlns:a16="http://schemas.microsoft.com/office/drawing/2014/main" val="20000"/>
                    </a:ext>
                  </a:extLst>
                </a:gridCol>
                <a:gridCol w="1918447">
                  <a:extLst>
                    <a:ext uri="{9D8B030D-6E8A-4147-A177-3AD203B41FA5}">
                      <a16:colId xmlns:a16="http://schemas.microsoft.com/office/drawing/2014/main" val="20001"/>
                    </a:ext>
                  </a:extLst>
                </a:gridCol>
              </a:tblGrid>
              <a:tr h="352464">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fr-FR" sz="1400" b="0" i="0" u="none" strike="noStrike" cap="none" normalizeH="0" baseline="0" dirty="0">
                          <a:ln>
                            <a:noFill/>
                          </a:ln>
                          <a:solidFill>
                            <a:srgbClr val="FF2D80"/>
                          </a:solidFill>
                          <a:effectLst/>
                          <a:latin typeface="+mn-lt"/>
                          <a:ea typeface="Times New Roman" pitchFamily="18" charset="0"/>
                          <a:cs typeface="Arial" charset="0"/>
                        </a:rPr>
                        <a:t>967 000 000</a:t>
                      </a:r>
                    </a:p>
                  </a:txBody>
                  <a:tcPr horzOverflow="overflow">
                    <a:lnL w="9525" cap="flat" cmpd="sng" algn="ctr">
                      <a:solidFill>
                        <a:srgbClr val="000000"/>
                      </a:solidFill>
                      <a:prstDash val="solid"/>
                      <a:miter lim="800000"/>
                      <a:headEnd type="none" w="med" len="med"/>
                      <a:tailEnd type="none" w="med" len="med"/>
                    </a:lnL>
                    <a:lnR w="9525"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9525"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fr-FR" sz="1400" b="0" i="0" u="none" strike="noStrike" cap="none" normalizeH="0" baseline="0" dirty="0">
                          <a:ln>
                            <a:noFill/>
                          </a:ln>
                          <a:solidFill>
                            <a:srgbClr val="FF2D80"/>
                          </a:solidFill>
                          <a:effectLst/>
                          <a:latin typeface="+mn-lt"/>
                          <a:ea typeface="Times New Roman" pitchFamily="18" charset="0"/>
                          <a:cs typeface="Arial" charset="0"/>
                        </a:rPr>
                        <a:t>9</a:t>
                      </a:r>
                      <a:r>
                        <a:rPr kumimoji="0" lang="fr-FR" sz="1400" b="0" i="0" u="none" strike="noStrike" cap="none" normalizeH="0" baseline="0" dirty="0">
                          <a:ln>
                            <a:noFill/>
                          </a:ln>
                          <a:solidFill>
                            <a:schemeClr val="tx1"/>
                          </a:solidFill>
                          <a:effectLst/>
                          <a:latin typeface="+mn-lt"/>
                          <a:ea typeface="Times New Roman" pitchFamily="18" charset="0"/>
                          <a:cs typeface="Arial" charset="0"/>
                        </a:rPr>
                        <a:t> chiffres significatifs</a:t>
                      </a:r>
                    </a:p>
                  </a:txBody>
                  <a:tcPr horzOverflow="overflow">
                    <a:lnL w="9525" cap="flat" cmpd="sng" algn="ctr">
                      <a:solidFill>
                        <a:srgbClr val="000000"/>
                      </a:solidFill>
                      <a:prstDash val="solid"/>
                      <a:miter lim="800000"/>
                      <a:headEnd type="none" w="med" len="med"/>
                      <a:tailEnd type="none" w="med" len="med"/>
                    </a:lnL>
                    <a:lnR w="9525"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9525" cap="flat" cmpd="sng" algn="ctr">
                      <a:solidFill>
                        <a:srgbClr val="000000"/>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353933">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fr-FR" sz="1400" b="0" i="0" u="none" strike="noStrike" cap="none" normalizeH="0" baseline="0" dirty="0">
                          <a:ln>
                            <a:noFill/>
                          </a:ln>
                          <a:solidFill>
                            <a:srgbClr val="FF2D80"/>
                          </a:solidFill>
                          <a:effectLst/>
                          <a:latin typeface="+mn-lt"/>
                          <a:ea typeface="Times New Roman" pitchFamily="18" charset="0"/>
                          <a:cs typeface="Arial" charset="0"/>
                        </a:rPr>
                        <a:t>9</a:t>
                      </a:r>
                      <a:r>
                        <a:rPr kumimoji="0" lang="fr-FR" sz="1400" b="0" i="0" u="none" strike="noStrike" cap="none" normalizeH="0" baseline="0" dirty="0">
                          <a:ln>
                            <a:noFill/>
                          </a:ln>
                          <a:solidFill>
                            <a:schemeClr val="tx1"/>
                          </a:solidFill>
                          <a:effectLst/>
                          <a:latin typeface="+mn-lt"/>
                          <a:ea typeface="Times New Roman" pitchFamily="18" charset="0"/>
                          <a:cs typeface="Arial" charset="0"/>
                        </a:rPr>
                        <a:t>,</a:t>
                      </a:r>
                      <a:r>
                        <a:rPr kumimoji="0" lang="fr-FR" sz="1400" b="0" i="0" u="none" strike="noStrike" cap="none" normalizeH="0" baseline="0" dirty="0">
                          <a:ln>
                            <a:noFill/>
                          </a:ln>
                          <a:solidFill>
                            <a:srgbClr val="FF2D80"/>
                          </a:solidFill>
                          <a:effectLst/>
                          <a:latin typeface="+mn-lt"/>
                          <a:ea typeface="Times New Roman" pitchFamily="18" charset="0"/>
                          <a:cs typeface="Arial" charset="0"/>
                        </a:rPr>
                        <a:t>67</a:t>
                      </a:r>
                      <a:r>
                        <a:rPr kumimoji="0" lang="fr-FR" sz="1400" b="0" i="0" u="none" strike="noStrike" cap="none" normalizeH="0" baseline="0" dirty="0">
                          <a:ln>
                            <a:noFill/>
                          </a:ln>
                          <a:solidFill>
                            <a:schemeClr val="tx1"/>
                          </a:solidFill>
                          <a:effectLst/>
                          <a:latin typeface="+mn-lt"/>
                          <a:ea typeface="Times New Roman" pitchFamily="18" charset="0"/>
                          <a:cs typeface="Arial" charset="0"/>
                        </a:rPr>
                        <a:t> 10</a:t>
                      </a:r>
                      <a:r>
                        <a:rPr kumimoji="0" lang="fr-FR" sz="1400" b="0" i="0" u="none" strike="noStrike" cap="none" normalizeH="0" baseline="30000" dirty="0">
                          <a:ln>
                            <a:noFill/>
                          </a:ln>
                          <a:solidFill>
                            <a:schemeClr val="tx1"/>
                          </a:solidFill>
                          <a:effectLst/>
                          <a:latin typeface="+mn-lt"/>
                          <a:ea typeface="Times New Roman" pitchFamily="18" charset="0"/>
                          <a:cs typeface="Arial" charset="0"/>
                        </a:rPr>
                        <a:t>8</a:t>
                      </a:r>
                      <a:endParaRPr kumimoji="0" lang="fr-FR" sz="1400" b="0" i="0" u="none" strike="noStrike" cap="none" normalizeH="0" baseline="0" dirty="0">
                        <a:ln>
                          <a:noFill/>
                        </a:ln>
                        <a:solidFill>
                          <a:schemeClr val="tx1"/>
                        </a:solidFill>
                        <a:effectLst/>
                        <a:latin typeface="+mn-lt"/>
                        <a:ea typeface="Times New Roman" pitchFamily="18" charset="0"/>
                        <a:cs typeface="Arial" charset="0"/>
                      </a:endParaRPr>
                    </a:p>
                  </a:txBody>
                  <a:tcPr horzOverflow="overflow">
                    <a:lnL w="9525" cap="flat" cmpd="sng" algn="ctr">
                      <a:solidFill>
                        <a:srgbClr val="000000"/>
                      </a:solidFill>
                      <a:prstDash val="solid"/>
                      <a:miter lim="800000"/>
                      <a:headEnd type="none" w="med" len="med"/>
                      <a:tailEnd type="none" w="med" len="med"/>
                    </a:lnL>
                    <a:lnR w="9525" cap="flat" cmpd="sng" algn="ctr">
                      <a:solidFill>
                        <a:srgbClr val="000000"/>
                      </a:solidFill>
                      <a:prstDash val="solid"/>
                      <a:miter lim="800000"/>
                      <a:headEnd type="none" w="med" len="med"/>
                      <a:tailEnd type="none" w="med" len="med"/>
                    </a:lnR>
                    <a:lnT w="9525" cap="flat" cmpd="sng" algn="ctr">
                      <a:solidFill>
                        <a:srgbClr val="000000"/>
                      </a:solidFill>
                      <a:prstDash val="solid"/>
                      <a:miter lim="800000"/>
                      <a:headEnd type="none" w="med" len="med"/>
                      <a:tailEnd type="none" w="med" len="med"/>
                    </a:lnT>
                    <a:lnB w="9525"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fr-FR" sz="1400" b="0" i="0" u="none" strike="noStrike" cap="none" normalizeH="0" baseline="0" dirty="0">
                          <a:ln>
                            <a:noFill/>
                          </a:ln>
                          <a:solidFill>
                            <a:srgbClr val="FF2D80"/>
                          </a:solidFill>
                          <a:effectLst/>
                          <a:latin typeface="+mn-lt"/>
                          <a:ea typeface="Times New Roman" pitchFamily="18" charset="0"/>
                          <a:cs typeface="Arial" charset="0"/>
                        </a:rPr>
                        <a:t>3</a:t>
                      </a:r>
                      <a:r>
                        <a:rPr kumimoji="0" lang="fr-FR" sz="1400" b="0" i="0" u="none" strike="noStrike" cap="none" normalizeH="0" baseline="0" dirty="0">
                          <a:ln>
                            <a:noFill/>
                          </a:ln>
                          <a:solidFill>
                            <a:schemeClr val="tx1"/>
                          </a:solidFill>
                          <a:effectLst/>
                          <a:latin typeface="+mn-lt"/>
                          <a:ea typeface="Times New Roman" pitchFamily="18" charset="0"/>
                          <a:cs typeface="Arial" charset="0"/>
                        </a:rPr>
                        <a:t> chiffres significatifs</a:t>
                      </a:r>
                    </a:p>
                  </a:txBody>
                  <a:tcPr horzOverflow="overflow">
                    <a:lnL w="9525" cap="flat" cmpd="sng" algn="ctr">
                      <a:solidFill>
                        <a:srgbClr val="000000"/>
                      </a:solidFill>
                      <a:prstDash val="solid"/>
                      <a:miter lim="800000"/>
                      <a:headEnd type="none" w="med" len="med"/>
                      <a:tailEnd type="none" w="med" len="med"/>
                    </a:lnL>
                    <a:lnR w="9525" cap="flat" cmpd="sng" algn="ctr">
                      <a:solidFill>
                        <a:srgbClr val="000000"/>
                      </a:solidFill>
                      <a:prstDash val="solid"/>
                      <a:miter lim="800000"/>
                      <a:headEnd type="none" w="med" len="med"/>
                      <a:tailEnd type="none" w="med" len="med"/>
                    </a:lnR>
                    <a:lnT w="9525" cap="flat" cmpd="sng" algn="ctr">
                      <a:solidFill>
                        <a:srgbClr val="000000"/>
                      </a:solidFill>
                      <a:prstDash val="solid"/>
                      <a:miter lim="800000"/>
                      <a:headEnd type="none" w="med" len="med"/>
                      <a:tailEnd type="none" w="med" len="med"/>
                    </a:lnT>
                    <a:lnB w="9525" cap="flat" cmpd="sng" algn="ctr">
                      <a:solidFill>
                        <a:srgbClr val="000000"/>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352464">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fr-FR" sz="1400" b="0" i="0" u="none" strike="noStrike" cap="none" normalizeH="0" baseline="0" dirty="0">
                          <a:ln>
                            <a:noFill/>
                          </a:ln>
                          <a:solidFill>
                            <a:srgbClr val="FF2D80"/>
                          </a:solidFill>
                          <a:effectLst/>
                          <a:latin typeface="+mn-lt"/>
                          <a:ea typeface="Times New Roman" pitchFamily="18" charset="0"/>
                          <a:cs typeface="Arial" charset="0"/>
                        </a:rPr>
                        <a:t>96 700 </a:t>
                      </a:r>
                      <a:r>
                        <a:rPr kumimoji="0" lang="fr-FR" sz="1400" b="0" i="0" u="none" strike="noStrike" cap="none" normalizeH="0" baseline="0" dirty="0">
                          <a:ln>
                            <a:noFill/>
                          </a:ln>
                          <a:solidFill>
                            <a:schemeClr val="tx1"/>
                          </a:solidFill>
                          <a:effectLst/>
                          <a:latin typeface="+mn-lt"/>
                          <a:ea typeface="Times New Roman" pitchFamily="18" charset="0"/>
                          <a:cs typeface="Arial" charset="0"/>
                        </a:rPr>
                        <a:t>10</a:t>
                      </a:r>
                      <a:r>
                        <a:rPr kumimoji="0" lang="fr-FR" sz="1400" b="0" i="0" u="none" strike="noStrike" cap="none" normalizeH="0" baseline="30000" dirty="0">
                          <a:ln>
                            <a:noFill/>
                          </a:ln>
                          <a:solidFill>
                            <a:schemeClr val="tx1"/>
                          </a:solidFill>
                          <a:effectLst/>
                          <a:latin typeface="+mn-lt"/>
                          <a:ea typeface="Times New Roman" pitchFamily="18" charset="0"/>
                          <a:cs typeface="Arial" charset="0"/>
                        </a:rPr>
                        <a:t>4</a:t>
                      </a:r>
                      <a:endParaRPr kumimoji="0" lang="fr-FR" sz="1400" b="0" i="0" u="none" strike="noStrike" cap="none" normalizeH="0" baseline="0" dirty="0">
                        <a:ln>
                          <a:noFill/>
                        </a:ln>
                        <a:solidFill>
                          <a:schemeClr val="tx1"/>
                        </a:solidFill>
                        <a:effectLst/>
                        <a:latin typeface="+mn-lt"/>
                        <a:ea typeface="Times New Roman" pitchFamily="18" charset="0"/>
                        <a:cs typeface="Arial" charset="0"/>
                      </a:endParaRPr>
                    </a:p>
                  </a:txBody>
                  <a:tcPr horzOverflow="overflow">
                    <a:lnL w="9525" cap="flat" cmpd="sng" algn="ctr">
                      <a:solidFill>
                        <a:srgbClr val="000000"/>
                      </a:solidFill>
                      <a:prstDash val="solid"/>
                      <a:miter lim="800000"/>
                      <a:headEnd type="none" w="med" len="med"/>
                      <a:tailEnd type="none" w="med" len="med"/>
                    </a:lnL>
                    <a:lnR w="9525" cap="flat" cmpd="sng" algn="ctr">
                      <a:solidFill>
                        <a:srgbClr val="000000"/>
                      </a:solidFill>
                      <a:prstDash val="solid"/>
                      <a:miter lim="800000"/>
                      <a:headEnd type="none" w="med" len="med"/>
                      <a:tailEnd type="none" w="med" len="med"/>
                    </a:lnR>
                    <a:lnT w="9525"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fr-FR" sz="1400" b="0" i="0" u="none" strike="noStrike" cap="none" normalizeH="0" baseline="0" dirty="0">
                          <a:ln>
                            <a:noFill/>
                          </a:ln>
                          <a:solidFill>
                            <a:srgbClr val="FF2D80"/>
                          </a:solidFill>
                          <a:effectLst/>
                          <a:latin typeface="+mn-lt"/>
                          <a:ea typeface="Times New Roman" pitchFamily="18" charset="0"/>
                          <a:cs typeface="Arial" charset="0"/>
                        </a:rPr>
                        <a:t>5</a:t>
                      </a:r>
                      <a:r>
                        <a:rPr kumimoji="0" lang="fr-FR" sz="1400" b="0" i="0" u="none" strike="noStrike" cap="none" normalizeH="0" baseline="0" dirty="0">
                          <a:ln>
                            <a:noFill/>
                          </a:ln>
                          <a:solidFill>
                            <a:schemeClr val="tx1"/>
                          </a:solidFill>
                          <a:effectLst/>
                          <a:latin typeface="+mn-lt"/>
                          <a:ea typeface="Times New Roman" pitchFamily="18" charset="0"/>
                          <a:cs typeface="Arial" charset="0"/>
                        </a:rPr>
                        <a:t> chiffres significatifs</a:t>
                      </a:r>
                    </a:p>
                  </a:txBody>
                  <a:tcPr horzOverflow="overflow">
                    <a:lnL w="9525" cap="flat" cmpd="sng" algn="ctr">
                      <a:solidFill>
                        <a:srgbClr val="000000"/>
                      </a:solidFill>
                      <a:prstDash val="solid"/>
                      <a:miter lim="800000"/>
                      <a:headEnd type="none" w="med" len="med"/>
                      <a:tailEnd type="none" w="med" len="med"/>
                    </a:lnL>
                    <a:lnR w="9525" cap="flat" cmpd="sng" algn="ctr">
                      <a:solidFill>
                        <a:srgbClr val="000000"/>
                      </a:solidFill>
                      <a:prstDash val="solid"/>
                      <a:miter lim="800000"/>
                      <a:headEnd type="none" w="med" len="med"/>
                      <a:tailEnd type="none" w="med" len="med"/>
                    </a:lnR>
                    <a:lnT w="9525"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bl>
          </a:graphicData>
        </a:graphic>
      </p:graphicFrame>
      <p:sp>
        <p:nvSpPr>
          <p:cNvPr id="12" name="Text Box 4"/>
          <p:cNvSpPr txBox="1">
            <a:spLocks noChangeArrowheads="1"/>
          </p:cNvSpPr>
          <p:nvPr/>
        </p:nvSpPr>
        <p:spPr bwMode="auto">
          <a:xfrm>
            <a:off x="652110" y="1532235"/>
            <a:ext cx="10598596" cy="22403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marL="285750" indent="-285750" eaLnBrk="1" hangingPunct="1">
              <a:spcBef>
                <a:spcPts val="600"/>
              </a:spcBef>
              <a:buFont typeface="Arial" panose="020B0604020202020204" pitchFamily="34" charset="0"/>
              <a:buChar char="•"/>
            </a:pPr>
            <a:r>
              <a:rPr kumimoji="1" lang="fr-FR" sz="1600" dirty="0">
                <a:latin typeface="Arial" charset="0"/>
                <a:cs typeface="Arial" charset="0"/>
              </a:rPr>
              <a:t>Tous les chiffres non nuls sont significatifs</a:t>
            </a:r>
          </a:p>
          <a:p>
            <a:pPr marL="285750" indent="-285750" eaLnBrk="1" hangingPunct="1">
              <a:spcBef>
                <a:spcPts val="600"/>
              </a:spcBef>
              <a:buFont typeface="Arial" panose="020B0604020202020204" pitchFamily="34" charset="0"/>
              <a:buChar char="•"/>
            </a:pPr>
            <a:r>
              <a:rPr kumimoji="1" lang="fr-FR" sz="1600" dirty="0">
                <a:latin typeface="Arial" charset="0"/>
                <a:cs typeface="Arial" charset="0"/>
              </a:rPr>
              <a:t>Les zéros placés en tête ne sont pas significatifs.</a:t>
            </a:r>
          </a:p>
          <a:p>
            <a:pPr marL="285750" indent="-285750" eaLnBrk="1" hangingPunct="1">
              <a:spcBef>
                <a:spcPts val="600"/>
              </a:spcBef>
              <a:buFont typeface="Arial" panose="020B0604020202020204" pitchFamily="34" charset="0"/>
              <a:buChar char="•"/>
            </a:pPr>
            <a:r>
              <a:rPr kumimoji="1" lang="fr-FR" sz="1600" dirty="0">
                <a:latin typeface="Arial" charset="0"/>
                <a:cs typeface="Arial" charset="0"/>
              </a:rPr>
              <a:t>Les zéros encadrés ou en queue sont significatifs.</a:t>
            </a:r>
          </a:p>
          <a:p>
            <a:pPr marL="285750" indent="-285750" eaLnBrk="1" hangingPunct="1">
              <a:spcBef>
                <a:spcPts val="600"/>
              </a:spcBef>
              <a:buFont typeface="Arial" panose="020B0604020202020204" pitchFamily="34" charset="0"/>
              <a:buChar char="•"/>
            </a:pPr>
            <a:r>
              <a:rPr kumimoji="1" lang="fr-FR" sz="1600" dirty="0">
                <a:latin typeface="Arial" charset="0"/>
                <a:cs typeface="Arial" charset="0"/>
              </a:rPr>
              <a:t>La notation en puissance de 10 met en évidence le nombre de chiffres significatifs.</a:t>
            </a:r>
          </a:p>
          <a:p>
            <a:pPr marL="285750" indent="-285750" eaLnBrk="1" hangingPunct="1">
              <a:spcBef>
                <a:spcPts val="600"/>
              </a:spcBef>
              <a:buFont typeface="Arial" panose="020B0604020202020204" pitchFamily="34" charset="0"/>
              <a:buChar char="•"/>
            </a:pPr>
            <a:r>
              <a:rPr kumimoji="1" lang="fr-FR" sz="1600" dirty="0">
                <a:latin typeface="Arial" charset="0"/>
                <a:cs typeface="Arial" charset="0"/>
              </a:rPr>
              <a:t>Multiplication ou division : le résultat doit comporter le même nombre de chiffres significatifs que la mesure qui en a le moins dans le calcul.</a:t>
            </a:r>
          </a:p>
          <a:p>
            <a:pPr marL="285750" indent="-285750" eaLnBrk="1" hangingPunct="1">
              <a:spcBef>
                <a:spcPts val="600"/>
              </a:spcBef>
              <a:buFont typeface="Arial" panose="020B0604020202020204" pitchFamily="34" charset="0"/>
              <a:buChar char="•"/>
            </a:pPr>
            <a:r>
              <a:rPr kumimoji="1" lang="fr-FR" sz="1600" dirty="0">
                <a:latin typeface="Arial" charset="0"/>
                <a:cs typeface="Arial" charset="0"/>
              </a:rPr>
              <a:t>Addition ou soustraction : le résultat doit avoir autant de décimales que la valeur qui en a le moins dans le calcul.</a:t>
            </a:r>
          </a:p>
        </p:txBody>
      </p:sp>
      <p:grpSp>
        <p:nvGrpSpPr>
          <p:cNvPr id="3" name="Groupe 2"/>
          <p:cNvGrpSpPr/>
          <p:nvPr/>
        </p:nvGrpSpPr>
        <p:grpSpPr>
          <a:xfrm>
            <a:off x="870805" y="3855953"/>
            <a:ext cx="5500275" cy="1606632"/>
            <a:chOff x="1344633" y="3195278"/>
            <a:chExt cx="5500275" cy="1606632"/>
          </a:xfrm>
        </p:grpSpPr>
        <p:sp>
          <p:nvSpPr>
            <p:cNvPr id="5" name="ZoneTexte 4"/>
            <p:cNvSpPr txBox="1"/>
            <p:nvPr/>
          </p:nvSpPr>
          <p:spPr>
            <a:xfrm>
              <a:off x="2007879" y="3195278"/>
              <a:ext cx="3037731" cy="707886"/>
            </a:xfrm>
            <a:prstGeom prst="rect">
              <a:avLst/>
            </a:prstGeom>
            <a:noFill/>
          </p:spPr>
          <p:txBody>
            <a:bodyPr wrap="square" rtlCol="0">
              <a:spAutoFit/>
            </a:bodyPr>
            <a:lstStyle/>
            <a:p>
              <a:r>
                <a:rPr lang="fr-FR" sz="4000" b="1" dirty="0">
                  <a:latin typeface="Handlee" panose="02000000000000000000" pitchFamily="2" charset="0"/>
                </a:rPr>
                <a:t>0,000</a:t>
              </a:r>
              <a:r>
                <a:rPr lang="fr-FR" sz="4000" b="1" dirty="0">
                  <a:solidFill>
                    <a:srgbClr val="FF2D80"/>
                  </a:solidFill>
                  <a:latin typeface="Handlee" panose="02000000000000000000" pitchFamily="2" charset="0"/>
                </a:rPr>
                <a:t>3400</a:t>
              </a:r>
              <a:endParaRPr lang="fr-FR" sz="3600" b="1" dirty="0">
                <a:solidFill>
                  <a:srgbClr val="FF2D80"/>
                </a:solidFill>
                <a:latin typeface="Handlee" panose="02000000000000000000" pitchFamily="2" charset="0"/>
              </a:endParaRPr>
            </a:p>
          </p:txBody>
        </p:sp>
        <p:sp>
          <p:nvSpPr>
            <p:cNvPr id="23" name="Rectangle 13" descr="Rectangle: Click to edit Master text styles&#10;Second level&#10;Third level&#10;Fourth level&#10;Fifth level"/>
            <p:cNvSpPr>
              <a:spLocks noChangeArrowheads="1"/>
            </p:cNvSpPr>
            <p:nvPr/>
          </p:nvSpPr>
          <p:spPr bwMode="auto">
            <a:xfrm>
              <a:off x="2855344" y="4139281"/>
              <a:ext cx="170756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marL="85725" eaLnBrk="0" hangingPunct="0">
                <a:spcAft>
                  <a:spcPts val="600"/>
                </a:spcAft>
                <a:buClr>
                  <a:schemeClr val="accent1"/>
                </a:buClr>
                <a:buSzPct val="70000"/>
              </a:pPr>
              <a:r>
                <a:rPr kumimoji="1" lang="fr-FR" sz="1400" i="1" dirty="0">
                  <a:solidFill>
                    <a:srgbClr val="FF2D80"/>
                  </a:solidFill>
                  <a:latin typeface="Handlee" panose="02000000000000000000" pitchFamily="2" charset="0"/>
                </a:rPr>
                <a:t>Tous les nombres non nuls sont significatifs</a:t>
              </a:r>
              <a:endParaRPr kumimoji="1" lang="fr-FR" sz="1400" dirty="0">
                <a:solidFill>
                  <a:srgbClr val="FF2D80"/>
                </a:solidFill>
                <a:latin typeface="Handlee" panose="02000000000000000000" pitchFamily="2" charset="0"/>
              </a:endParaRPr>
            </a:p>
          </p:txBody>
        </p:sp>
        <p:cxnSp>
          <p:nvCxnSpPr>
            <p:cNvPr id="11" name="Connecteur droit 10"/>
            <p:cNvCxnSpPr/>
            <p:nvPr/>
          </p:nvCxnSpPr>
          <p:spPr>
            <a:xfrm>
              <a:off x="3526744" y="3791290"/>
              <a:ext cx="457343" cy="0"/>
            </a:xfrm>
            <a:prstGeom prst="line">
              <a:avLst/>
            </a:prstGeom>
            <a:ln w="28575">
              <a:solidFill>
                <a:srgbClr val="FF2D80"/>
              </a:solidFill>
            </a:ln>
          </p:spPr>
          <p:style>
            <a:lnRef idx="1">
              <a:schemeClr val="accent1"/>
            </a:lnRef>
            <a:fillRef idx="0">
              <a:schemeClr val="accent1"/>
            </a:fillRef>
            <a:effectRef idx="0">
              <a:schemeClr val="accent1"/>
            </a:effectRef>
            <a:fontRef idx="minor">
              <a:schemeClr val="tx1"/>
            </a:fontRef>
          </p:style>
        </p:cxnSp>
        <p:cxnSp>
          <p:nvCxnSpPr>
            <p:cNvPr id="24" name="Connecteur droit 23"/>
            <p:cNvCxnSpPr/>
            <p:nvPr/>
          </p:nvCxnSpPr>
          <p:spPr>
            <a:xfrm>
              <a:off x="4136344" y="3791290"/>
              <a:ext cx="457343" cy="0"/>
            </a:xfrm>
            <a:prstGeom prst="line">
              <a:avLst/>
            </a:prstGeom>
            <a:ln w="28575">
              <a:solidFill>
                <a:srgbClr val="FF2D80"/>
              </a:solidFill>
            </a:ln>
          </p:spPr>
          <p:style>
            <a:lnRef idx="1">
              <a:schemeClr val="accent1"/>
            </a:lnRef>
            <a:fillRef idx="0">
              <a:schemeClr val="accent1"/>
            </a:fillRef>
            <a:effectRef idx="0">
              <a:schemeClr val="accent1"/>
            </a:effectRef>
            <a:fontRef idx="minor">
              <a:schemeClr val="tx1"/>
            </a:fontRef>
          </p:style>
        </p:cxnSp>
        <p:cxnSp>
          <p:nvCxnSpPr>
            <p:cNvPr id="25" name="Connecteur droit 24"/>
            <p:cNvCxnSpPr/>
            <p:nvPr/>
          </p:nvCxnSpPr>
          <p:spPr>
            <a:xfrm>
              <a:off x="2151314" y="3791290"/>
              <a:ext cx="1228594" cy="0"/>
            </a:xfrm>
            <a:prstGeom prst="line">
              <a:avLst/>
            </a:prstGeom>
            <a:ln w="28575">
              <a:solidFill>
                <a:srgbClr val="000000"/>
              </a:solidFill>
            </a:ln>
          </p:spPr>
          <p:style>
            <a:lnRef idx="1">
              <a:schemeClr val="accent1"/>
            </a:lnRef>
            <a:fillRef idx="0">
              <a:schemeClr val="accent1"/>
            </a:fillRef>
            <a:effectRef idx="0">
              <a:schemeClr val="accent1"/>
            </a:effectRef>
            <a:fontRef idx="minor">
              <a:schemeClr val="tx1"/>
            </a:fontRef>
          </p:style>
        </p:cxnSp>
        <p:sp>
          <p:nvSpPr>
            <p:cNvPr id="27" name="Rectangle 13" descr="Rectangle: Click to edit Master text styles&#10;Second level&#10;Third level&#10;Fourth level&#10;Fifth level"/>
            <p:cNvSpPr>
              <a:spLocks noChangeArrowheads="1"/>
            </p:cNvSpPr>
            <p:nvPr/>
          </p:nvSpPr>
          <p:spPr bwMode="auto">
            <a:xfrm>
              <a:off x="4721863" y="4155579"/>
              <a:ext cx="212304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marL="85725" eaLnBrk="0" hangingPunct="0">
                <a:spcAft>
                  <a:spcPts val="600"/>
                </a:spcAft>
                <a:buClr>
                  <a:schemeClr val="accent1"/>
                </a:buClr>
                <a:buSzPct val="70000"/>
              </a:pPr>
              <a:r>
                <a:rPr kumimoji="1" lang="fr-FR" sz="1400" i="1" dirty="0">
                  <a:solidFill>
                    <a:srgbClr val="FF2D80"/>
                  </a:solidFill>
                  <a:latin typeface="Handlee" panose="02000000000000000000" pitchFamily="2" charset="0"/>
                </a:rPr>
                <a:t>Les zéros après nombres non nuls dans une décimale sont significatifs</a:t>
              </a:r>
              <a:endParaRPr kumimoji="1" lang="fr-FR" sz="1400" dirty="0">
                <a:solidFill>
                  <a:srgbClr val="FF2D80"/>
                </a:solidFill>
                <a:latin typeface="Handlee" panose="02000000000000000000" pitchFamily="2" charset="0"/>
              </a:endParaRPr>
            </a:p>
          </p:txBody>
        </p:sp>
        <p:sp>
          <p:nvSpPr>
            <p:cNvPr id="28" name="Rectangle 13" descr="Rectangle: Click to edit Master text styles&#10;Second level&#10;Third level&#10;Fourth level&#10;Fifth level"/>
            <p:cNvSpPr>
              <a:spLocks noChangeArrowheads="1"/>
            </p:cNvSpPr>
            <p:nvPr/>
          </p:nvSpPr>
          <p:spPr bwMode="auto">
            <a:xfrm>
              <a:off x="1344633" y="4155579"/>
              <a:ext cx="1326491"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marL="85725" eaLnBrk="0" hangingPunct="0">
                <a:spcAft>
                  <a:spcPts val="600"/>
                </a:spcAft>
                <a:buClr>
                  <a:schemeClr val="accent1"/>
                </a:buClr>
                <a:buSzPct val="70000"/>
              </a:pPr>
              <a:r>
                <a:rPr kumimoji="1" lang="fr-FR" sz="1400" i="1" dirty="0">
                  <a:latin typeface="Handlee" panose="02000000000000000000" pitchFamily="2" charset="0"/>
                </a:rPr>
                <a:t>Zéros en tête pas significatifs</a:t>
              </a:r>
              <a:endParaRPr kumimoji="1" lang="fr-FR" sz="1400" dirty="0">
                <a:latin typeface="Handlee" panose="02000000000000000000" pitchFamily="2" charset="0"/>
              </a:endParaRPr>
            </a:p>
          </p:txBody>
        </p:sp>
        <p:sp>
          <p:nvSpPr>
            <p:cNvPr id="49" name="Forme libre 48"/>
            <p:cNvSpPr/>
            <p:nvPr/>
          </p:nvSpPr>
          <p:spPr>
            <a:xfrm>
              <a:off x="1951800" y="3794590"/>
              <a:ext cx="833718" cy="331694"/>
            </a:xfrm>
            <a:custGeom>
              <a:avLst/>
              <a:gdLst>
                <a:gd name="connsiteX0" fmla="*/ 833718 w 833718"/>
                <a:gd name="connsiteY0" fmla="*/ 0 h 331694"/>
                <a:gd name="connsiteX1" fmla="*/ 833718 w 833718"/>
                <a:gd name="connsiteY1" fmla="*/ 143435 h 331694"/>
                <a:gd name="connsiteX2" fmla="*/ 0 w 833718"/>
                <a:gd name="connsiteY2" fmla="*/ 143435 h 331694"/>
                <a:gd name="connsiteX3" fmla="*/ 0 w 833718"/>
                <a:gd name="connsiteY3" fmla="*/ 331694 h 331694"/>
              </a:gdLst>
              <a:ahLst/>
              <a:cxnLst>
                <a:cxn ang="0">
                  <a:pos x="connsiteX0" y="connsiteY0"/>
                </a:cxn>
                <a:cxn ang="0">
                  <a:pos x="connsiteX1" y="connsiteY1"/>
                </a:cxn>
                <a:cxn ang="0">
                  <a:pos x="connsiteX2" y="connsiteY2"/>
                </a:cxn>
                <a:cxn ang="0">
                  <a:pos x="connsiteX3" y="connsiteY3"/>
                </a:cxn>
              </a:cxnLst>
              <a:rect l="l" t="t" r="r" b="b"/>
              <a:pathLst>
                <a:path w="833718" h="331694">
                  <a:moveTo>
                    <a:pt x="833718" y="0"/>
                  </a:moveTo>
                  <a:lnTo>
                    <a:pt x="833718" y="143435"/>
                  </a:lnTo>
                  <a:lnTo>
                    <a:pt x="0" y="143435"/>
                  </a:lnTo>
                  <a:lnTo>
                    <a:pt x="0" y="331694"/>
                  </a:lnTo>
                </a:path>
              </a:pathLst>
            </a:custGeom>
            <a:no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0" name="Forme libre 49"/>
            <p:cNvSpPr/>
            <p:nvPr/>
          </p:nvSpPr>
          <p:spPr>
            <a:xfrm>
              <a:off x="3735777" y="3794590"/>
              <a:ext cx="0" cy="331694"/>
            </a:xfrm>
            <a:custGeom>
              <a:avLst/>
              <a:gdLst>
                <a:gd name="connsiteX0" fmla="*/ 0 w 0"/>
                <a:gd name="connsiteY0" fmla="*/ 0 h 331694"/>
                <a:gd name="connsiteX1" fmla="*/ 0 w 0"/>
                <a:gd name="connsiteY1" fmla="*/ 331694 h 331694"/>
              </a:gdLst>
              <a:ahLst/>
              <a:cxnLst>
                <a:cxn ang="0">
                  <a:pos x="connsiteX0" y="connsiteY0"/>
                </a:cxn>
                <a:cxn ang="0">
                  <a:pos x="connsiteX1" y="connsiteY1"/>
                </a:cxn>
              </a:cxnLst>
              <a:rect l="l" t="t" r="r" b="b"/>
              <a:pathLst>
                <a:path h="331694">
                  <a:moveTo>
                    <a:pt x="0" y="0"/>
                  </a:moveTo>
                  <a:lnTo>
                    <a:pt x="0" y="331694"/>
                  </a:lnTo>
                </a:path>
              </a:pathLst>
            </a:custGeom>
            <a:noFill/>
            <a:ln>
              <a:solidFill>
                <a:srgbClr val="FF2D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1" name="Forme libre 50"/>
            <p:cNvSpPr/>
            <p:nvPr/>
          </p:nvSpPr>
          <p:spPr>
            <a:xfrm>
              <a:off x="4354342" y="3794590"/>
              <a:ext cx="1281953" cy="313765"/>
            </a:xfrm>
            <a:custGeom>
              <a:avLst/>
              <a:gdLst>
                <a:gd name="connsiteX0" fmla="*/ 0 w 1281953"/>
                <a:gd name="connsiteY0" fmla="*/ 0 h 313765"/>
                <a:gd name="connsiteX1" fmla="*/ 0 w 1281953"/>
                <a:gd name="connsiteY1" fmla="*/ 125506 h 313765"/>
                <a:gd name="connsiteX2" fmla="*/ 1281953 w 1281953"/>
                <a:gd name="connsiteY2" fmla="*/ 125506 h 313765"/>
                <a:gd name="connsiteX3" fmla="*/ 1281953 w 1281953"/>
                <a:gd name="connsiteY3" fmla="*/ 313765 h 313765"/>
              </a:gdLst>
              <a:ahLst/>
              <a:cxnLst>
                <a:cxn ang="0">
                  <a:pos x="connsiteX0" y="connsiteY0"/>
                </a:cxn>
                <a:cxn ang="0">
                  <a:pos x="connsiteX1" y="connsiteY1"/>
                </a:cxn>
                <a:cxn ang="0">
                  <a:pos x="connsiteX2" y="connsiteY2"/>
                </a:cxn>
                <a:cxn ang="0">
                  <a:pos x="connsiteX3" y="connsiteY3"/>
                </a:cxn>
              </a:cxnLst>
              <a:rect l="l" t="t" r="r" b="b"/>
              <a:pathLst>
                <a:path w="1281953" h="313765">
                  <a:moveTo>
                    <a:pt x="0" y="0"/>
                  </a:moveTo>
                  <a:lnTo>
                    <a:pt x="0" y="125506"/>
                  </a:lnTo>
                  <a:lnTo>
                    <a:pt x="1281953" y="125506"/>
                  </a:lnTo>
                  <a:lnTo>
                    <a:pt x="1281953" y="313765"/>
                  </a:lnTo>
                </a:path>
              </a:pathLst>
            </a:custGeom>
            <a:noFill/>
            <a:ln>
              <a:solidFill>
                <a:srgbClr val="FF2D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4" name="Groupe 3"/>
          <p:cNvGrpSpPr/>
          <p:nvPr/>
        </p:nvGrpSpPr>
        <p:grpSpPr>
          <a:xfrm>
            <a:off x="6959681" y="3912422"/>
            <a:ext cx="4633600" cy="1749554"/>
            <a:chOff x="1105378" y="4909344"/>
            <a:chExt cx="4633600" cy="1749554"/>
          </a:xfrm>
        </p:grpSpPr>
        <p:sp>
          <p:nvSpPr>
            <p:cNvPr id="33" name="ZoneTexte 32"/>
            <p:cNvSpPr txBox="1"/>
            <p:nvPr/>
          </p:nvSpPr>
          <p:spPr>
            <a:xfrm>
              <a:off x="2565655" y="4909344"/>
              <a:ext cx="1976208" cy="707886"/>
            </a:xfrm>
            <a:prstGeom prst="rect">
              <a:avLst/>
            </a:prstGeom>
            <a:noFill/>
          </p:spPr>
          <p:txBody>
            <a:bodyPr wrap="square" rtlCol="0">
              <a:spAutoFit/>
            </a:bodyPr>
            <a:lstStyle/>
            <a:p>
              <a:r>
                <a:rPr lang="fr-FR" sz="4000" b="1" dirty="0">
                  <a:solidFill>
                    <a:srgbClr val="FF2D80"/>
                  </a:solidFill>
                  <a:latin typeface="Handlee" panose="02000000000000000000" pitchFamily="2" charset="0"/>
                </a:rPr>
                <a:t>50</a:t>
              </a:r>
              <a:r>
                <a:rPr lang="fr-FR" sz="4000" b="1" dirty="0">
                  <a:latin typeface="Handlee" panose="02000000000000000000" pitchFamily="2" charset="0"/>
                </a:rPr>
                <a:t>,</a:t>
              </a:r>
              <a:r>
                <a:rPr lang="fr-FR" sz="4000" b="1" dirty="0">
                  <a:solidFill>
                    <a:srgbClr val="FF2D80"/>
                  </a:solidFill>
                  <a:latin typeface="Handlee" panose="02000000000000000000" pitchFamily="2" charset="0"/>
                </a:rPr>
                <a:t>03</a:t>
              </a:r>
              <a:endParaRPr lang="fr-FR" sz="3600" b="1" dirty="0">
                <a:solidFill>
                  <a:srgbClr val="1B376D"/>
                </a:solidFill>
                <a:latin typeface="Handlee" panose="02000000000000000000" pitchFamily="2" charset="0"/>
              </a:endParaRPr>
            </a:p>
          </p:txBody>
        </p:sp>
        <p:sp>
          <p:nvSpPr>
            <p:cNvPr id="34" name="Rectangle 13" descr="Rectangle: Click to edit Master text styles&#10;Second level&#10;Third level&#10;Fourth level&#10;Fifth level"/>
            <p:cNvSpPr>
              <a:spLocks noChangeArrowheads="1"/>
            </p:cNvSpPr>
            <p:nvPr/>
          </p:nvSpPr>
          <p:spPr bwMode="auto">
            <a:xfrm>
              <a:off x="1105378" y="5836534"/>
              <a:ext cx="170756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marL="85725" eaLnBrk="0" hangingPunct="0">
                <a:spcAft>
                  <a:spcPts val="600"/>
                </a:spcAft>
                <a:buClr>
                  <a:schemeClr val="accent1"/>
                </a:buClr>
                <a:buSzPct val="70000"/>
              </a:pPr>
              <a:r>
                <a:rPr kumimoji="1" lang="fr-FR" sz="1400" i="1" dirty="0">
                  <a:solidFill>
                    <a:srgbClr val="FF2D80"/>
                  </a:solidFill>
                  <a:latin typeface="Handlee" panose="02000000000000000000" pitchFamily="2" charset="0"/>
                </a:rPr>
                <a:t>Tous les nombres non nuls sont significatifs</a:t>
              </a:r>
              <a:endParaRPr kumimoji="1" lang="fr-FR" sz="1400" dirty="0">
                <a:solidFill>
                  <a:srgbClr val="FF2D80"/>
                </a:solidFill>
                <a:latin typeface="Handlee" panose="02000000000000000000" pitchFamily="2" charset="0"/>
              </a:endParaRPr>
            </a:p>
          </p:txBody>
        </p:sp>
        <p:cxnSp>
          <p:nvCxnSpPr>
            <p:cNvPr id="35" name="Connecteur droit 34"/>
            <p:cNvCxnSpPr/>
            <p:nvPr/>
          </p:nvCxnSpPr>
          <p:spPr>
            <a:xfrm>
              <a:off x="3726330" y="5590389"/>
              <a:ext cx="305086" cy="0"/>
            </a:xfrm>
            <a:prstGeom prst="line">
              <a:avLst/>
            </a:prstGeom>
            <a:ln w="28575">
              <a:solidFill>
                <a:srgbClr val="FF2D80"/>
              </a:solidFill>
            </a:ln>
          </p:spPr>
          <p:style>
            <a:lnRef idx="1">
              <a:schemeClr val="accent1"/>
            </a:lnRef>
            <a:fillRef idx="0">
              <a:schemeClr val="accent1"/>
            </a:fillRef>
            <a:effectRef idx="0">
              <a:schemeClr val="accent1"/>
            </a:effectRef>
            <a:fontRef idx="minor">
              <a:schemeClr val="tx1"/>
            </a:fontRef>
          </p:style>
        </p:cxnSp>
        <p:cxnSp>
          <p:nvCxnSpPr>
            <p:cNvPr id="37" name="Connecteur droit 36"/>
            <p:cNvCxnSpPr/>
            <p:nvPr/>
          </p:nvCxnSpPr>
          <p:spPr>
            <a:xfrm>
              <a:off x="3039036" y="5590389"/>
              <a:ext cx="609600" cy="0"/>
            </a:xfrm>
            <a:prstGeom prst="line">
              <a:avLst/>
            </a:prstGeom>
            <a:ln w="28575">
              <a:solidFill>
                <a:srgbClr val="FF2D80"/>
              </a:solidFill>
            </a:ln>
          </p:spPr>
          <p:style>
            <a:lnRef idx="1">
              <a:schemeClr val="accent1"/>
            </a:lnRef>
            <a:fillRef idx="0">
              <a:schemeClr val="accent1"/>
            </a:fillRef>
            <a:effectRef idx="0">
              <a:schemeClr val="accent1"/>
            </a:effectRef>
            <a:fontRef idx="minor">
              <a:schemeClr val="tx1"/>
            </a:fontRef>
          </p:style>
        </p:cxnSp>
        <p:sp>
          <p:nvSpPr>
            <p:cNvPr id="39" name="Rectangle 13" descr="Rectangle: Click to edit Master text styles&#10;Second level&#10;Third level&#10;Fourth level&#10;Fifth level"/>
            <p:cNvSpPr>
              <a:spLocks noChangeArrowheads="1"/>
            </p:cNvSpPr>
            <p:nvPr/>
          </p:nvSpPr>
          <p:spPr bwMode="auto">
            <a:xfrm>
              <a:off x="2863500" y="6012567"/>
              <a:ext cx="1326491"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marL="85725" eaLnBrk="0" hangingPunct="0">
                <a:spcAft>
                  <a:spcPts val="600"/>
                </a:spcAft>
                <a:buClr>
                  <a:schemeClr val="accent1"/>
                </a:buClr>
                <a:buSzPct val="70000"/>
              </a:pPr>
              <a:r>
                <a:rPr kumimoji="1" lang="fr-FR" sz="1400" i="1" dirty="0">
                  <a:solidFill>
                    <a:srgbClr val="FF2D80"/>
                  </a:solidFill>
                  <a:latin typeface="Handlee" panose="02000000000000000000" pitchFamily="2" charset="0"/>
                </a:rPr>
                <a:t>Les zéros encadrés sont significatifs</a:t>
              </a:r>
              <a:endParaRPr kumimoji="1" lang="fr-FR" sz="1400" dirty="0">
                <a:solidFill>
                  <a:srgbClr val="FF2D80"/>
                </a:solidFill>
                <a:latin typeface="Handlee" panose="02000000000000000000" pitchFamily="2" charset="0"/>
              </a:endParaRPr>
            </a:p>
          </p:txBody>
        </p:sp>
        <p:cxnSp>
          <p:nvCxnSpPr>
            <p:cNvPr id="44" name="Connecteur droit 43"/>
            <p:cNvCxnSpPr/>
            <p:nvPr/>
          </p:nvCxnSpPr>
          <p:spPr>
            <a:xfrm>
              <a:off x="2660397" y="5590389"/>
              <a:ext cx="305086" cy="0"/>
            </a:xfrm>
            <a:prstGeom prst="line">
              <a:avLst/>
            </a:prstGeom>
            <a:ln w="28575">
              <a:solidFill>
                <a:srgbClr val="FF2D80"/>
              </a:solidFill>
            </a:ln>
          </p:spPr>
          <p:style>
            <a:lnRef idx="1">
              <a:schemeClr val="accent1"/>
            </a:lnRef>
            <a:fillRef idx="0">
              <a:schemeClr val="accent1"/>
            </a:fillRef>
            <a:effectRef idx="0">
              <a:schemeClr val="accent1"/>
            </a:effectRef>
            <a:fontRef idx="minor">
              <a:schemeClr val="tx1"/>
            </a:fontRef>
          </p:style>
        </p:cxnSp>
        <p:sp>
          <p:nvSpPr>
            <p:cNvPr id="45" name="Rectangle 13" descr="Rectangle: Click to edit Master text styles&#10;Second level&#10;Third level&#10;Fourth level&#10;Fifth level"/>
            <p:cNvSpPr>
              <a:spLocks noChangeArrowheads="1"/>
            </p:cNvSpPr>
            <p:nvPr/>
          </p:nvSpPr>
          <p:spPr bwMode="auto">
            <a:xfrm>
              <a:off x="4031416" y="5864691"/>
              <a:ext cx="170756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marL="85725" eaLnBrk="0" hangingPunct="0">
                <a:spcAft>
                  <a:spcPts val="600"/>
                </a:spcAft>
                <a:buClr>
                  <a:schemeClr val="accent1"/>
                </a:buClr>
                <a:buSzPct val="70000"/>
              </a:pPr>
              <a:r>
                <a:rPr kumimoji="1" lang="fr-FR" sz="1400" i="1" dirty="0">
                  <a:solidFill>
                    <a:srgbClr val="FF2D80"/>
                  </a:solidFill>
                  <a:latin typeface="Handlee" panose="02000000000000000000" pitchFamily="2" charset="0"/>
                </a:rPr>
                <a:t>Tous les nombres non nuls sont significatifs</a:t>
              </a:r>
              <a:endParaRPr kumimoji="1" lang="fr-FR" sz="1400" dirty="0">
                <a:solidFill>
                  <a:srgbClr val="FF2D80"/>
                </a:solidFill>
                <a:latin typeface="Handlee" panose="02000000000000000000" pitchFamily="2" charset="0"/>
              </a:endParaRPr>
            </a:p>
          </p:txBody>
        </p:sp>
        <p:sp>
          <p:nvSpPr>
            <p:cNvPr id="52" name="Forme libre 51"/>
            <p:cNvSpPr/>
            <p:nvPr/>
          </p:nvSpPr>
          <p:spPr>
            <a:xfrm>
              <a:off x="2017059" y="5593976"/>
              <a:ext cx="788894" cy="215153"/>
            </a:xfrm>
            <a:custGeom>
              <a:avLst/>
              <a:gdLst>
                <a:gd name="connsiteX0" fmla="*/ 788894 w 788894"/>
                <a:gd name="connsiteY0" fmla="*/ 0 h 215153"/>
                <a:gd name="connsiteX1" fmla="*/ 788894 w 788894"/>
                <a:gd name="connsiteY1" fmla="*/ 116542 h 215153"/>
                <a:gd name="connsiteX2" fmla="*/ 0 w 788894"/>
                <a:gd name="connsiteY2" fmla="*/ 116542 h 215153"/>
                <a:gd name="connsiteX3" fmla="*/ 0 w 788894"/>
                <a:gd name="connsiteY3" fmla="*/ 215153 h 215153"/>
              </a:gdLst>
              <a:ahLst/>
              <a:cxnLst>
                <a:cxn ang="0">
                  <a:pos x="connsiteX0" y="connsiteY0"/>
                </a:cxn>
                <a:cxn ang="0">
                  <a:pos x="connsiteX1" y="connsiteY1"/>
                </a:cxn>
                <a:cxn ang="0">
                  <a:pos x="connsiteX2" y="connsiteY2"/>
                </a:cxn>
                <a:cxn ang="0">
                  <a:pos x="connsiteX3" y="connsiteY3"/>
                </a:cxn>
              </a:cxnLst>
              <a:rect l="l" t="t" r="r" b="b"/>
              <a:pathLst>
                <a:path w="788894" h="215153">
                  <a:moveTo>
                    <a:pt x="788894" y="0"/>
                  </a:moveTo>
                  <a:lnTo>
                    <a:pt x="788894" y="116542"/>
                  </a:lnTo>
                  <a:lnTo>
                    <a:pt x="0" y="116542"/>
                  </a:lnTo>
                  <a:lnTo>
                    <a:pt x="0" y="215153"/>
                  </a:lnTo>
                </a:path>
              </a:pathLst>
            </a:custGeom>
            <a:noFill/>
            <a:ln>
              <a:solidFill>
                <a:srgbClr val="FF2D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3" name="Forme libre 52"/>
            <p:cNvSpPr/>
            <p:nvPr/>
          </p:nvSpPr>
          <p:spPr>
            <a:xfrm flipH="1">
              <a:off x="3875813" y="5593976"/>
              <a:ext cx="1032652" cy="215153"/>
            </a:xfrm>
            <a:custGeom>
              <a:avLst/>
              <a:gdLst>
                <a:gd name="connsiteX0" fmla="*/ 788894 w 788894"/>
                <a:gd name="connsiteY0" fmla="*/ 0 h 215153"/>
                <a:gd name="connsiteX1" fmla="*/ 788894 w 788894"/>
                <a:gd name="connsiteY1" fmla="*/ 116542 h 215153"/>
                <a:gd name="connsiteX2" fmla="*/ 0 w 788894"/>
                <a:gd name="connsiteY2" fmla="*/ 116542 h 215153"/>
                <a:gd name="connsiteX3" fmla="*/ 0 w 788894"/>
                <a:gd name="connsiteY3" fmla="*/ 215153 h 215153"/>
              </a:gdLst>
              <a:ahLst/>
              <a:cxnLst>
                <a:cxn ang="0">
                  <a:pos x="connsiteX0" y="connsiteY0"/>
                </a:cxn>
                <a:cxn ang="0">
                  <a:pos x="connsiteX1" y="connsiteY1"/>
                </a:cxn>
                <a:cxn ang="0">
                  <a:pos x="connsiteX2" y="connsiteY2"/>
                </a:cxn>
                <a:cxn ang="0">
                  <a:pos x="connsiteX3" y="connsiteY3"/>
                </a:cxn>
              </a:cxnLst>
              <a:rect l="l" t="t" r="r" b="b"/>
              <a:pathLst>
                <a:path w="788894" h="215153">
                  <a:moveTo>
                    <a:pt x="788894" y="0"/>
                  </a:moveTo>
                  <a:lnTo>
                    <a:pt x="788894" y="116542"/>
                  </a:lnTo>
                  <a:lnTo>
                    <a:pt x="0" y="116542"/>
                  </a:lnTo>
                  <a:lnTo>
                    <a:pt x="0" y="215153"/>
                  </a:lnTo>
                </a:path>
              </a:pathLst>
            </a:custGeom>
            <a:noFill/>
            <a:ln>
              <a:solidFill>
                <a:srgbClr val="FF2D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4" name="Forme libre 53"/>
            <p:cNvSpPr/>
            <p:nvPr/>
          </p:nvSpPr>
          <p:spPr>
            <a:xfrm>
              <a:off x="3352800" y="5590389"/>
              <a:ext cx="0" cy="331694"/>
            </a:xfrm>
            <a:custGeom>
              <a:avLst/>
              <a:gdLst>
                <a:gd name="connsiteX0" fmla="*/ 0 w 0"/>
                <a:gd name="connsiteY0" fmla="*/ 0 h 331694"/>
                <a:gd name="connsiteX1" fmla="*/ 0 w 0"/>
                <a:gd name="connsiteY1" fmla="*/ 331694 h 331694"/>
              </a:gdLst>
              <a:ahLst/>
              <a:cxnLst>
                <a:cxn ang="0">
                  <a:pos x="connsiteX0" y="connsiteY0"/>
                </a:cxn>
                <a:cxn ang="0">
                  <a:pos x="connsiteX1" y="connsiteY1"/>
                </a:cxn>
              </a:cxnLst>
              <a:rect l="l" t="t" r="r" b="b"/>
              <a:pathLst>
                <a:path h="331694">
                  <a:moveTo>
                    <a:pt x="0" y="0"/>
                  </a:moveTo>
                  <a:lnTo>
                    <a:pt x="0" y="331694"/>
                  </a:lnTo>
                </a:path>
              </a:pathLst>
            </a:custGeom>
            <a:noFill/>
            <a:ln>
              <a:solidFill>
                <a:srgbClr val="FF2D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pic>
        <p:nvPicPr>
          <p:cNvPr id="29" name="Image 2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907" y="1573314"/>
            <a:ext cx="488906" cy="263524"/>
          </a:xfrm>
          <a:prstGeom prst="rect">
            <a:avLst/>
          </a:prstGeom>
        </p:spPr>
      </p:pic>
      <p:sp>
        <p:nvSpPr>
          <p:cNvPr id="30" name="ZoneTexte 29"/>
          <p:cNvSpPr txBox="1"/>
          <p:nvPr/>
        </p:nvSpPr>
        <p:spPr>
          <a:xfrm>
            <a:off x="44825" y="1569412"/>
            <a:ext cx="493058" cy="276999"/>
          </a:xfrm>
          <a:prstGeom prst="rect">
            <a:avLst/>
          </a:prstGeom>
          <a:noFill/>
        </p:spPr>
        <p:txBody>
          <a:bodyPr wrap="square" rtlCol="0">
            <a:spAutoFit/>
          </a:bodyPr>
          <a:lstStyle/>
          <a:p>
            <a:r>
              <a:rPr lang="fr-FR" sz="1200" b="1" dirty="0">
                <a:solidFill>
                  <a:schemeClr val="bg1"/>
                </a:solidFill>
              </a:rPr>
              <a:t>LOI</a:t>
            </a:r>
            <a:endParaRPr lang="fr-FR" sz="1400" b="1" dirty="0">
              <a:solidFill>
                <a:schemeClr val="bg1"/>
              </a:solidFill>
            </a:endParaRPr>
          </a:p>
        </p:txBody>
      </p:sp>
      <p:graphicFrame>
        <p:nvGraphicFramePr>
          <p:cNvPr id="31" name="Group 274"/>
          <p:cNvGraphicFramePr>
            <a:graphicFrameLocks noGrp="1"/>
          </p:cNvGraphicFramePr>
          <p:nvPr>
            <p:ph sz="quarter" idx="4294967295"/>
            <p:extLst>
              <p:ext uri="{D42A27DB-BD31-4B8C-83A1-F6EECF244321}">
                <p14:modId xmlns:p14="http://schemas.microsoft.com/office/powerpoint/2010/main" val="3894075434"/>
              </p:ext>
            </p:extLst>
          </p:nvPr>
        </p:nvGraphicFramePr>
        <p:xfrm>
          <a:off x="4962799" y="6189650"/>
          <a:ext cx="3582630" cy="518160"/>
        </p:xfrm>
        <a:graphic>
          <a:graphicData uri="http://schemas.openxmlformats.org/drawingml/2006/table">
            <a:tbl>
              <a:tblPr/>
              <a:tblGrid>
                <a:gridCol w="1377313">
                  <a:extLst>
                    <a:ext uri="{9D8B030D-6E8A-4147-A177-3AD203B41FA5}">
                      <a16:colId xmlns:a16="http://schemas.microsoft.com/office/drawing/2014/main" val="20000"/>
                    </a:ext>
                  </a:extLst>
                </a:gridCol>
                <a:gridCol w="2205317">
                  <a:extLst>
                    <a:ext uri="{9D8B030D-6E8A-4147-A177-3AD203B41FA5}">
                      <a16:colId xmlns:a16="http://schemas.microsoft.com/office/drawing/2014/main" val="20001"/>
                    </a:ext>
                  </a:extLst>
                </a:gridCol>
              </a:tblGrid>
              <a:tr h="352464">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fr-FR" sz="1400" b="0" i="0" u="none" strike="noStrike" cap="none" normalizeH="0" baseline="0" dirty="0">
                          <a:ln>
                            <a:noFill/>
                          </a:ln>
                          <a:solidFill>
                            <a:schemeClr val="tx1"/>
                          </a:solidFill>
                          <a:effectLst/>
                          <a:latin typeface="+mn-lt"/>
                          <a:ea typeface="Times New Roman" pitchFamily="18" charset="0"/>
                          <a:cs typeface="Arial" charset="0"/>
                        </a:rPr>
                        <a:t>D = 0,0</a:t>
                      </a:r>
                      <a:r>
                        <a:rPr kumimoji="0" lang="fr-FR" sz="1400" b="0" i="0" u="none" strike="noStrike" cap="none" normalizeH="0" baseline="0" dirty="0">
                          <a:ln>
                            <a:noFill/>
                          </a:ln>
                          <a:solidFill>
                            <a:srgbClr val="FF2D80"/>
                          </a:solidFill>
                          <a:effectLst/>
                          <a:latin typeface="+mn-lt"/>
                          <a:ea typeface="Times New Roman" pitchFamily="18" charset="0"/>
                          <a:cs typeface="Arial" charset="0"/>
                        </a:rPr>
                        <a:t>56</a:t>
                      </a:r>
                      <a:r>
                        <a:rPr kumimoji="0" lang="fr-FR" sz="1400" b="0" i="0" u="none" strike="noStrike" cap="none" normalizeH="0" baseline="0" dirty="0">
                          <a:ln>
                            <a:noFill/>
                          </a:ln>
                          <a:solidFill>
                            <a:schemeClr val="tx1"/>
                          </a:solidFill>
                          <a:effectLst/>
                          <a:latin typeface="+mn-lt"/>
                          <a:ea typeface="Times New Roman" pitchFamily="18" charset="0"/>
                          <a:cs typeface="Arial" charset="0"/>
                        </a:rPr>
                        <a:t> m</a:t>
                      </a:r>
                    </a:p>
                    <a:p>
                      <a:pPr marL="342900" marR="0" lvl="0" indent="-342900" algn="l" defTabSz="914400" rtl="0" eaLnBrk="0" fontAlgn="base" latinLnBrk="0" hangingPunct="0">
                        <a:lnSpc>
                          <a:spcPct val="100000"/>
                        </a:lnSpc>
                        <a:spcBef>
                          <a:spcPct val="0"/>
                        </a:spcBef>
                        <a:spcAft>
                          <a:spcPct val="0"/>
                        </a:spcAft>
                        <a:buClrTx/>
                        <a:buSzTx/>
                        <a:buFontTx/>
                        <a:buNone/>
                        <a:tabLst/>
                      </a:pPr>
                      <a:r>
                        <a:rPr kumimoji="0" lang="fr-FR" sz="1400" b="0" i="0" u="none" strike="noStrike" cap="none" normalizeH="0" baseline="0" dirty="0">
                          <a:ln>
                            <a:noFill/>
                          </a:ln>
                          <a:solidFill>
                            <a:schemeClr val="tx1"/>
                          </a:solidFill>
                          <a:effectLst/>
                          <a:latin typeface="+mn-lt"/>
                          <a:ea typeface="Times New Roman" pitchFamily="18" charset="0"/>
                          <a:cs typeface="Arial" charset="0"/>
                        </a:rPr>
                        <a:t>T = </a:t>
                      </a:r>
                      <a:r>
                        <a:rPr kumimoji="0" lang="fr-FR" sz="1400" b="0" i="0" u="none" strike="noStrike" cap="none" normalizeH="0" baseline="0" dirty="0">
                          <a:ln>
                            <a:noFill/>
                          </a:ln>
                          <a:solidFill>
                            <a:srgbClr val="FF2D80"/>
                          </a:solidFill>
                          <a:effectLst/>
                          <a:latin typeface="+mn-lt"/>
                          <a:ea typeface="Times New Roman" pitchFamily="18" charset="0"/>
                          <a:cs typeface="Arial" charset="0"/>
                        </a:rPr>
                        <a:t>3,789</a:t>
                      </a:r>
                      <a:r>
                        <a:rPr kumimoji="0" lang="fr-FR" sz="1400" b="0" i="0" u="none" strike="noStrike" cap="none" normalizeH="0" baseline="0" dirty="0">
                          <a:ln>
                            <a:noFill/>
                          </a:ln>
                          <a:solidFill>
                            <a:schemeClr val="tx1"/>
                          </a:solidFill>
                          <a:effectLst/>
                          <a:latin typeface="+mn-lt"/>
                          <a:ea typeface="Times New Roman" pitchFamily="18" charset="0"/>
                          <a:cs typeface="Arial" charset="0"/>
                        </a:rPr>
                        <a:t> s</a:t>
                      </a:r>
                    </a:p>
                  </a:txBody>
                  <a:tcPr horzOverflow="overflow">
                    <a:lnL w="12700" cap="flat" cmpd="sng" algn="ctr">
                      <a:solidFill>
                        <a:schemeClr val="tx1"/>
                      </a:solidFill>
                      <a:prstDash val="solid"/>
                      <a:round/>
                      <a:headEnd type="none" w="med" len="med"/>
                      <a:tailEnd type="none" w="med" len="med"/>
                    </a:lnL>
                    <a:lnR w="9525" cap="flat" cmpd="sng" algn="ctr">
                      <a:noFill/>
                      <a:prstDash val="solid"/>
                      <a:miter lim="800000"/>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fr-FR" sz="1400" b="0" i="0" u="none" strike="noStrike" cap="none" normalizeH="0" baseline="0" dirty="0">
                          <a:ln>
                            <a:noFill/>
                          </a:ln>
                          <a:solidFill>
                            <a:schemeClr val="tx1"/>
                          </a:solidFill>
                          <a:effectLst/>
                          <a:latin typeface="+mn-lt"/>
                          <a:ea typeface="Times New Roman" pitchFamily="18" charset="0"/>
                          <a:cs typeface="Arial" charset="0"/>
                        </a:rPr>
                        <a:t>V = D/T = 0,0</a:t>
                      </a:r>
                      <a:r>
                        <a:rPr kumimoji="0" lang="fr-FR" sz="1400" b="0" i="0" u="none" strike="noStrike" cap="none" normalizeH="0" baseline="0" dirty="0">
                          <a:ln>
                            <a:noFill/>
                          </a:ln>
                          <a:solidFill>
                            <a:srgbClr val="FF2D80"/>
                          </a:solidFill>
                          <a:effectLst/>
                          <a:latin typeface="+mn-lt"/>
                          <a:ea typeface="Times New Roman" pitchFamily="18" charset="0"/>
                          <a:cs typeface="Arial" charset="0"/>
                        </a:rPr>
                        <a:t>14</a:t>
                      </a:r>
                      <a:r>
                        <a:rPr kumimoji="0" lang="fr-FR" sz="1400" b="0" i="0" u="none" strike="dblStrike" cap="none" normalizeH="0" baseline="0" dirty="0">
                          <a:ln>
                            <a:noFill/>
                          </a:ln>
                          <a:solidFill>
                            <a:schemeClr val="tx1"/>
                          </a:solidFill>
                          <a:effectLst/>
                          <a:latin typeface="+mn-lt"/>
                          <a:ea typeface="Times New Roman" pitchFamily="18" charset="0"/>
                          <a:cs typeface="Arial" charset="0"/>
                        </a:rPr>
                        <a:t>779</a:t>
                      </a:r>
                      <a:r>
                        <a:rPr kumimoji="0" lang="fr-FR" sz="1400" b="0" i="0" u="none" strike="noStrike" cap="none" normalizeH="0" baseline="0" dirty="0">
                          <a:ln>
                            <a:noFill/>
                          </a:ln>
                          <a:solidFill>
                            <a:schemeClr val="tx1"/>
                          </a:solidFill>
                          <a:effectLst/>
                          <a:latin typeface="+mn-lt"/>
                          <a:ea typeface="Times New Roman" pitchFamily="18" charset="0"/>
                          <a:cs typeface="Arial" charset="0"/>
                        </a:rPr>
                        <a:t> m/s</a:t>
                      </a:r>
                    </a:p>
                  </a:txBody>
                  <a:tcPr horzOverflow="overflow">
                    <a:lnL w="9525" cap="flat" cmpd="sng" algn="ctr">
                      <a:noFill/>
                      <a:prstDash val="solid"/>
                      <a:miter lim="800000"/>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bl>
          </a:graphicData>
        </a:graphic>
      </p:graphicFrame>
      <p:graphicFrame>
        <p:nvGraphicFramePr>
          <p:cNvPr id="32" name="Group 274"/>
          <p:cNvGraphicFramePr>
            <a:graphicFrameLocks noGrp="1"/>
          </p:cNvGraphicFramePr>
          <p:nvPr>
            <p:ph sz="quarter" idx="4294967295"/>
            <p:extLst>
              <p:ext uri="{D42A27DB-BD31-4B8C-83A1-F6EECF244321}">
                <p14:modId xmlns:p14="http://schemas.microsoft.com/office/powerpoint/2010/main" val="1883427579"/>
              </p:ext>
            </p:extLst>
          </p:nvPr>
        </p:nvGraphicFramePr>
        <p:xfrm>
          <a:off x="4962799" y="5671490"/>
          <a:ext cx="3582630" cy="518160"/>
        </p:xfrm>
        <a:graphic>
          <a:graphicData uri="http://schemas.openxmlformats.org/drawingml/2006/table">
            <a:tbl>
              <a:tblPr/>
              <a:tblGrid>
                <a:gridCol w="1377313">
                  <a:extLst>
                    <a:ext uri="{9D8B030D-6E8A-4147-A177-3AD203B41FA5}">
                      <a16:colId xmlns:a16="http://schemas.microsoft.com/office/drawing/2014/main" val="20000"/>
                    </a:ext>
                  </a:extLst>
                </a:gridCol>
                <a:gridCol w="2205317">
                  <a:extLst>
                    <a:ext uri="{9D8B030D-6E8A-4147-A177-3AD203B41FA5}">
                      <a16:colId xmlns:a16="http://schemas.microsoft.com/office/drawing/2014/main" val="20001"/>
                    </a:ext>
                  </a:extLst>
                </a:gridCol>
              </a:tblGrid>
              <a:tr h="352464">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fr-FR" sz="1400" b="0" i="0" u="none" strike="noStrike" cap="none" normalizeH="0" baseline="0" dirty="0">
                          <a:ln>
                            <a:noFill/>
                          </a:ln>
                          <a:solidFill>
                            <a:schemeClr val="tx1"/>
                          </a:solidFill>
                          <a:effectLst/>
                          <a:latin typeface="+mn-lt"/>
                          <a:ea typeface="Times New Roman" pitchFamily="18" charset="0"/>
                          <a:cs typeface="Arial" charset="0"/>
                        </a:rPr>
                        <a:t>L1 = 3,18 mm</a:t>
                      </a:r>
                    </a:p>
                    <a:p>
                      <a:pPr marL="342900" marR="0" lvl="0" indent="-342900" algn="l" defTabSz="914400" rtl="0" eaLnBrk="0" fontAlgn="base" latinLnBrk="0" hangingPunct="0">
                        <a:lnSpc>
                          <a:spcPct val="100000"/>
                        </a:lnSpc>
                        <a:spcBef>
                          <a:spcPct val="0"/>
                        </a:spcBef>
                        <a:spcAft>
                          <a:spcPct val="0"/>
                        </a:spcAft>
                        <a:buClrTx/>
                        <a:buSzTx/>
                        <a:buFontTx/>
                        <a:buNone/>
                        <a:tabLst/>
                      </a:pPr>
                      <a:r>
                        <a:rPr kumimoji="0" lang="fr-FR" sz="1400" b="0" i="0" u="none" strike="noStrike" cap="none" normalizeH="0" baseline="0" dirty="0">
                          <a:ln>
                            <a:noFill/>
                          </a:ln>
                          <a:solidFill>
                            <a:schemeClr val="tx1"/>
                          </a:solidFill>
                          <a:effectLst/>
                          <a:latin typeface="+mn-lt"/>
                          <a:ea typeface="Times New Roman" pitchFamily="18" charset="0"/>
                          <a:cs typeface="Arial" charset="0"/>
                        </a:rPr>
                        <a:t>L2 = 3,1 mm</a:t>
                      </a:r>
                    </a:p>
                  </a:txBody>
                  <a:tcPr horzOverflow="overflow">
                    <a:lnL w="12700" cap="flat" cmpd="sng" algn="ctr">
                      <a:solidFill>
                        <a:schemeClr val="tx1"/>
                      </a:solidFill>
                      <a:prstDash val="solid"/>
                      <a:round/>
                      <a:headEnd type="none" w="med" len="med"/>
                      <a:tailEnd type="none" w="med" len="med"/>
                    </a:lnL>
                    <a:lnR w="9525" cap="flat" cmpd="sng" algn="ctr">
                      <a:noFill/>
                      <a:prstDash val="solid"/>
                      <a:miter lim="800000"/>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fr-FR" sz="1400" b="0" i="0" u="none" strike="noStrike" cap="none" normalizeH="0" baseline="0" dirty="0">
                          <a:ln>
                            <a:noFill/>
                          </a:ln>
                          <a:solidFill>
                            <a:schemeClr val="tx1"/>
                          </a:solidFill>
                          <a:effectLst/>
                          <a:latin typeface="+mn-lt"/>
                          <a:ea typeface="Times New Roman" pitchFamily="18" charset="0"/>
                          <a:cs typeface="Arial" charset="0"/>
                        </a:rPr>
                        <a:t>L1 + L2 = 3,</a:t>
                      </a:r>
                      <a:r>
                        <a:rPr kumimoji="0" lang="fr-FR" sz="1400" b="0" i="0" u="none" strike="dblStrike" cap="none" normalizeH="0" baseline="0" dirty="0">
                          <a:ln>
                            <a:noFill/>
                          </a:ln>
                          <a:solidFill>
                            <a:schemeClr val="tx1"/>
                          </a:solidFill>
                          <a:effectLst/>
                          <a:latin typeface="+mn-lt"/>
                          <a:ea typeface="Times New Roman" pitchFamily="18" charset="0"/>
                          <a:cs typeface="Arial" charset="0"/>
                        </a:rPr>
                        <a:t>28</a:t>
                      </a:r>
                      <a:r>
                        <a:rPr kumimoji="0" lang="fr-FR" sz="1400" b="0" i="0" u="none" strike="noStrike" cap="none" normalizeH="0" baseline="0" dirty="0">
                          <a:ln>
                            <a:noFill/>
                          </a:ln>
                          <a:solidFill>
                            <a:schemeClr val="tx1"/>
                          </a:solidFill>
                          <a:effectLst/>
                          <a:latin typeface="+mn-lt"/>
                          <a:ea typeface="Times New Roman" pitchFamily="18" charset="0"/>
                          <a:cs typeface="Arial" charset="0"/>
                        </a:rPr>
                        <a:t> mm</a:t>
                      </a:r>
                    </a:p>
                    <a:p>
                      <a:pPr marL="342900" marR="0" lvl="0" indent="-342900" algn="l" defTabSz="914400" rtl="0" eaLnBrk="0" fontAlgn="base" latinLnBrk="0" hangingPunct="0">
                        <a:lnSpc>
                          <a:spcPct val="100000"/>
                        </a:lnSpc>
                        <a:spcBef>
                          <a:spcPct val="0"/>
                        </a:spcBef>
                        <a:spcAft>
                          <a:spcPct val="0"/>
                        </a:spcAft>
                        <a:buClrTx/>
                        <a:buSzTx/>
                        <a:buFontTx/>
                        <a:buNone/>
                        <a:tabLst/>
                      </a:pPr>
                      <a:r>
                        <a:rPr kumimoji="0" lang="fr-FR" sz="1400" b="0" i="0" u="none" strike="noStrike" cap="none" normalizeH="0" baseline="0" dirty="0">
                          <a:ln>
                            <a:noFill/>
                          </a:ln>
                          <a:solidFill>
                            <a:schemeClr val="tx1"/>
                          </a:solidFill>
                          <a:effectLst/>
                          <a:latin typeface="+mn-lt"/>
                          <a:ea typeface="Times New Roman" pitchFamily="18" charset="0"/>
                          <a:cs typeface="Arial" charset="0"/>
                        </a:rPr>
                        <a:t>              = 3,</a:t>
                      </a:r>
                      <a:r>
                        <a:rPr kumimoji="0" lang="fr-FR" sz="1400" b="0" i="0" u="none" strike="noStrike" cap="none" normalizeH="0" baseline="0" dirty="0">
                          <a:ln>
                            <a:noFill/>
                          </a:ln>
                          <a:solidFill>
                            <a:srgbClr val="FF2D80"/>
                          </a:solidFill>
                          <a:effectLst/>
                          <a:latin typeface="+mn-lt"/>
                          <a:ea typeface="Times New Roman" pitchFamily="18" charset="0"/>
                          <a:cs typeface="Arial" charset="0"/>
                        </a:rPr>
                        <a:t>3</a:t>
                      </a:r>
                      <a:r>
                        <a:rPr kumimoji="0" lang="fr-FR" sz="1400" b="0" i="0" u="none" strike="noStrike" cap="none" normalizeH="0" baseline="0" dirty="0">
                          <a:ln>
                            <a:noFill/>
                          </a:ln>
                          <a:solidFill>
                            <a:schemeClr val="tx1"/>
                          </a:solidFill>
                          <a:effectLst/>
                          <a:latin typeface="+mn-lt"/>
                          <a:ea typeface="Times New Roman" pitchFamily="18" charset="0"/>
                          <a:cs typeface="Arial" charset="0"/>
                        </a:rPr>
                        <a:t>    </a:t>
                      </a:r>
                    </a:p>
                  </a:txBody>
                  <a:tcPr horzOverflow="overflow">
                    <a:lnL w="9525" cap="flat" cmpd="sng" algn="ctr">
                      <a:noFill/>
                      <a:prstDash val="solid"/>
                      <a:miter lim="800000"/>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bl>
          </a:graphicData>
        </a:graphic>
      </p:graphicFrame>
      <p:pic>
        <p:nvPicPr>
          <p:cNvPr id="7" name="Image 6"/>
          <p:cNvPicPr>
            <a:picLocks noChangeAspect="1"/>
          </p:cNvPicPr>
          <p:nvPr/>
        </p:nvPicPr>
        <p:blipFill>
          <a:blip r:embed="rId3"/>
          <a:stretch>
            <a:fillRect/>
          </a:stretch>
        </p:blipFill>
        <p:spPr>
          <a:xfrm>
            <a:off x="4624801" y="5798768"/>
            <a:ext cx="263603" cy="263603"/>
          </a:xfrm>
          <a:prstGeom prst="rect">
            <a:avLst/>
          </a:prstGeom>
        </p:spPr>
      </p:pic>
      <p:pic>
        <p:nvPicPr>
          <p:cNvPr id="8" name="Image 7"/>
          <p:cNvPicPr>
            <a:picLocks noChangeAspect="1"/>
          </p:cNvPicPr>
          <p:nvPr/>
        </p:nvPicPr>
        <p:blipFill>
          <a:blip r:embed="rId4"/>
          <a:stretch>
            <a:fillRect/>
          </a:stretch>
        </p:blipFill>
        <p:spPr>
          <a:xfrm>
            <a:off x="4625897" y="6317102"/>
            <a:ext cx="262507" cy="263255"/>
          </a:xfrm>
          <a:prstGeom prst="rect">
            <a:avLst/>
          </a:prstGeom>
        </p:spPr>
      </p:pic>
    </p:spTree>
    <p:extLst>
      <p:ext uri="{BB962C8B-B14F-4D97-AF65-F5344CB8AC3E}">
        <p14:creationId xmlns:p14="http://schemas.microsoft.com/office/powerpoint/2010/main" val="31847068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pPr>
              <a:lnSpc>
                <a:spcPct val="80000"/>
              </a:lnSpc>
            </a:pPr>
            <a:r>
              <a:rPr kumimoji="1" lang="fr-FR" dirty="0">
                <a:latin typeface="Arial" charset="0"/>
                <a:cs typeface="Arial" charset="0"/>
              </a:rPr>
              <a:t>Approximation décimale ou arrondi </a:t>
            </a:r>
          </a:p>
        </p:txBody>
      </p:sp>
      <p:sp>
        <p:nvSpPr>
          <p:cNvPr id="6" name="Espace réservé du numéro de diapositive 5"/>
          <p:cNvSpPr>
            <a:spLocks noGrp="1"/>
          </p:cNvSpPr>
          <p:nvPr>
            <p:ph type="sldNum" sz="quarter" idx="12"/>
          </p:nvPr>
        </p:nvSpPr>
        <p:spPr/>
        <p:txBody>
          <a:bodyPr/>
          <a:lstStyle/>
          <a:p>
            <a:fld id="{7C59E55F-A350-4989-9404-8411324CBBDC}" type="slidenum">
              <a:rPr lang="fr-FR" smtClean="0"/>
              <a:pPr/>
              <a:t>9</a:t>
            </a:fld>
            <a:endParaRPr lang="fr-FR" dirty="0"/>
          </a:p>
        </p:txBody>
      </p:sp>
      <p:sp>
        <p:nvSpPr>
          <p:cNvPr id="8" name="Rectangle 3" descr="Rectangle: Click to edit Master text styles&#10;Second level&#10;Third level&#10;Fourth level&#10;Fifth level"/>
          <p:cNvSpPr txBox="1">
            <a:spLocks noChangeArrowheads="1"/>
          </p:cNvSpPr>
          <p:nvPr/>
        </p:nvSpPr>
        <p:spPr>
          <a:xfrm>
            <a:off x="661982" y="1792665"/>
            <a:ext cx="7056629" cy="2088356"/>
          </a:xfrm>
          <a:prstGeom prst="rect">
            <a:avLst/>
          </a:prstGeom>
          <a:noFill/>
        </p:spPr>
        <p:txBody>
          <a:bodyPr vert="horz" lIns="90488" tIns="44450" rIns="90488" bIns="4445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spcAft>
                <a:spcPts val="1200"/>
              </a:spcAft>
              <a:buNone/>
            </a:pPr>
            <a:r>
              <a:rPr lang="fr-FR" sz="1800" b="1" dirty="0">
                <a:solidFill>
                  <a:srgbClr val="FF2D80"/>
                </a:solidFill>
              </a:rPr>
              <a:t>Règle de Gauss </a:t>
            </a:r>
            <a:r>
              <a:rPr lang="fr-FR" sz="1800" i="1" dirty="0">
                <a:solidFill>
                  <a:srgbClr val="FF2D80"/>
                </a:solidFill>
              </a:rPr>
              <a:t>(norme NF EN ISO 80000-1)</a:t>
            </a:r>
          </a:p>
          <a:p>
            <a:pPr marL="285750" indent="-285750">
              <a:lnSpc>
                <a:spcPct val="100000"/>
              </a:lnSpc>
              <a:spcBef>
                <a:spcPts val="600"/>
              </a:spcBef>
            </a:pPr>
            <a:r>
              <a:rPr kumimoji="1" lang="fr-FR" sz="1600" dirty="0">
                <a:latin typeface="Arial" charset="0"/>
                <a:cs typeface="Arial" charset="0"/>
              </a:rPr>
              <a:t>Les chiffres 0, 1, 2, 3 et 4 sont arrondis à l’entier inférieur. </a:t>
            </a:r>
          </a:p>
          <a:p>
            <a:pPr marL="285750" indent="-285750">
              <a:lnSpc>
                <a:spcPct val="100000"/>
              </a:lnSpc>
              <a:spcBef>
                <a:spcPts val="600"/>
              </a:spcBef>
            </a:pPr>
            <a:r>
              <a:rPr kumimoji="1" lang="fr-FR" sz="1600" dirty="0">
                <a:latin typeface="Arial" charset="0"/>
                <a:cs typeface="Arial" charset="0"/>
              </a:rPr>
              <a:t>Les chiffres 6, 7, 8 et 9 sont arrondis à l’entier supérieur.</a:t>
            </a:r>
          </a:p>
          <a:p>
            <a:pPr marL="285750" indent="-285750">
              <a:lnSpc>
                <a:spcPct val="100000"/>
              </a:lnSpc>
              <a:spcBef>
                <a:spcPts val="600"/>
              </a:spcBef>
            </a:pPr>
            <a:r>
              <a:rPr kumimoji="1" lang="fr-FR" sz="1600" dirty="0">
                <a:latin typeface="Arial" charset="0"/>
                <a:cs typeface="Arial" charset="0"/>
              </a:rPr>
              <a:t>Si le nombre se termine par un 5 ou par un 5 suivi de zéros, on choisit le nombre se terminant par un chiffre pair.</a:t>
            </a:r>
          </a:p>
        </p:txBody>
      </p:sp>
      <p:graphicFrame>
        <p:nvGraphicFramePr>
          <p:cNvPr id="10" name="Group 21"/>
          <p:cNvGraphicFramePr>
            <a:graphicFrameLocks noGrp="1"/>
          </p:cNvGraphicFramePr>
          <p:nvPr>
            <p:ph sz="quarter" idx="4294967295"/>
            <p:extLst>
              <p:ext uri="{D42A27DB-BD31-4B8C-83A1-F6EECF244321}">
                <p14:modId xmlns:p14="http://schemas.microsoft.com/office/powerpoint/2010/main" val="2701847702"/>
              </p:ext>
            </p:extLst>
          </p:nvPr>
        </p:nvGraphicFramePr>
        <p:xfrm>
          <a:off x="8143360" y="3881021"/>
          <a:ext cx="3757612" cy="1555751"/>
        </p:xfrm>
        <a:graphic>
          <a:graphicData uri="http://schemas.openxmlformats.org/drawingml/2006/table">
            <a:tbl>
              <a:tblPr/>
              <a:tblGrid>
                <a:gridCol w="887413">
                  <a:extLst>
                    <a:ext uri="{9D8B030D-6E8A-4147-A177-3AD203B41FA5}">
                      <a16:colId xmlns:a16="http://schemas.microsoft.com/office/drawing/2014/main" val="20000"/>
                    </a:ext>
                  </a:extLst>
                </a:gridCol>
                <a:gridCol w="2122486">
                  <a:extLst>
                    <a:ext uri="{9D8B030D-6E8A-4147-A177-3AD203B41FA5}">
                      <a16:colId xmlns:a16="http://schemas.microsoft.com/office/drawing/2014/main" val="20001"/>
                    </a:ext>
                  </a:extLst>
                </a:gridCol>
                <a:gridCol w="747713">
                  <a:extLst>
                    <a:ext uri="{9D8B030D-6E8A-4147-A177-3AD203B41FA5}">
                      <a16:colId xmlns:a16="http://schemas.microsoft.com/office/drawing/2014/main" val="20002"/>
                    </a:ext>
                  </a:extLst>
                </a:gridCol>
              </a:tblGrid>
              <a:tr h="457199">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fr-FR" sz="1200" b="0" i="0" u="none" strike="noStrike" cap="none" normalizeH="0" baseline="0" dirty="0">
                          <a:ln>
                            <a:noFill/>
                          </a:ln>
                          <a:solidFill>
                            <a:schemeClr val="tx1"/>
                          </a:solidFill>
                          <a:effectLst/>
                          <a:latin typeface="+mn-lt"/>
                          <a:ea typeface="Times New Roman" pitchFamily="18" charset="0"/>
                          <a:cs typeface="Arial" charset="0"/>
                        </a:rPr>
                        <a:t>nombre</a:t>
                      </a:r>
                    </a:p>
                  </a:txBody>
                  <a:tcPr marT="45681" marB="45681" horzOverflow="overflow">
                    <a:lnL w="12700" cap="flat" cmpd="sng" algn="ctr">
                      <a:solidFill>
                        <a:schemeClr val="tx1"/>
                      </a:solidFill>
                      <a:prstDash val="solid"/>
                      <a:round/>
                      <a:headEnd type="none" w="med" len="med"/>
                      <a:tailEnd type="none" w="med" len="med"/>
                    </a:lnL>
                    <a:lnR w="9525" cap="flat" cmpd="sng" algn="ctr">
                      <a:solidFill>
                        <a:srgbClr val="000000"/>
                      </a:solidFill>
                      <a:prstDash val="solid"/>
                      <a:miter lim="800000"/>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fr-FR" sz="1200" b="0" i="0" u="none" strike="noStrike" cap="none" normalizeH="0" baseline="0" dirty="0">
                          <a:ln>
                            <a:noFill/>
                          </a:ln>
                          <a:solidFill>
                            <a:schemeClr val="tx1"/>
                          </a:solidFill>
                          <a:effectLst/>
                          <a:latin typeface="+mn-lt"/>
                          <a:ea typeface="Times New Roman" pitchFamily="18" charset="0"/>
                          <a:cs typeface="Arial" charset="0"/>
                        </a:rPr>
                        <a:t>nature de l’approximation</a:t>
                      </a:r>
                    </a:p>
                  </a:txBody>
                  <a:tcPr marT="45681" marB="45681" horzOverflow="overflow">
                    <a:lnL w="9525" cap="flat" cmpd="sng" algn="ctr">
                      <a:solidFill>
                        <a:srgbClr val="000000"/>
                      </a:solidFill>
                      <a:prstDash val="solid"/>
                      <a:miter lim="800000"/>
                      <a:headEnd type="none" w="med" len="med"/>
                      <a:tailEnd type="none" w="med" len="med"/>
                    </a:lnL>
                    <a:lnR w="9525" cap="flat" cmpd="sng" algn="ctr">
                      <a:solidFill>
                        <a:srgbClr val="000000"/>
                      </a:solidFill>
                      <a:prstDash val="solid"/>
                      <a:miter lim="800000"/>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fr-FR" sz="1200" b="0" i="0" u="none" strike="noStrike" cap="none" normalizeH="0" baseline="0" dirty="0">
                          <a:ln>
                            <a:noFill/>
                          </a:ln>
                          <a:solidFill>
                            <a:schemeClr val="tx1"/>
                          </a:solidFill>
                          <a:effectLst/>
                          <a:latin typeface="+mn-lt"/>
                          <a:ea typeface="Times New Roman" pitchFamily="18" charset="0"/>
                          <a:cs typeface="Arial" charset="0"/>
                        </a:rPr>
                        <a:t>nombre arrondi</a:t>
                      </a:r>
                    </a:p>
                  </a:txBody>
                  <a:tcPr marT="45681" marB="45681" horzOverflow="overflow">
                    <a:lnL w="9525" cap="flat" cmpd="sng" algn="ctr">
                      <a:solidFill>
                        <a:srgbClr val="000000"/>
                      </a:solidFill>
                      <a:prstDash val="solid"/>
                      <a:miter lim="800000"/>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274638">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fr-FR" sz="1200" b="0" i="0" u="none" strike="noStrike" cap="none" normalizeH="0" baseline="0" dirty="0">
                          <a:ln>
                            <a:noFill/>
                          </a:ln>
                          <a:solidFill>
                            <a:schemeClr val="tx1"/>
                          </a:solidFill>
                          <a:effectLst/>
                          <a:latin typeface="+mn-lt"/>
                          <a:ea typeface="Times New Roman" pitchFamily="18" charset="0"/>
                          <a:cs typeface="Arial" charset="0"/>
                        </a:rPr>
                        <a:t>12,223</a:t>
                      </a:r>
                    </a:p>
                  </a:txBody>
                  <a:tcPr marT="45681" marB="45681" horzOverflow="overflow">
                    <a:lnL w="9525" cap="flat" cmpd="sng" algn="ctr">
                      <a:solidFill>
                        <a:srgbClr val="000000"/>
                      </a:solidFill>
                      <a:prstDash val="solid"/>
                      <a:miter lim="800000"/>
                      <a:headEnd type="none" w="med" len="med"/>
                      <a:tailEnd type="none" w="med" len="med"/>
                    </a:lnL>
                    <a:lnR w="9525" cap="flat" cmpd="sng" algn="ctr">
                      <a:solidFill>
                        <a:srgbClr val="000000"/>
                      </a:solidFill>
                      <a:prstDash val="solid"/>
                      <a:miter lim="800000"/>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fr-FR" sz="1200" b="0" i="0" u="none" strike="noStrike" cap="none" normalizeH="0" baseline="0" dirty="0">
                          <a:ln>
                            <a:noFill/>
                          </a:ln>
                          <a:solidFill>
                            <a:schemeClr val="tx1"/>
                          </a:solidFill>
                          <a:effectLst/>
                          <a:latin typeface="+mn-lt"/>
                          <a:ea typeface="Times New Roman" pitchFamily="18" charset="0"/>
                          <a:cs typeface="Arial" charset="0"/>
                        </a:rPr>
                        <a:t>au dixième près</a:t>
                      </a:r>
                    </a:p>
                  </a:txBody>
                  <a:tcPr marT="45681" marB="45681" horzOverflow="overflow">
                    <a:lnL w="9525" cap="flat" cmpd="sng" algn="ctr">
                      <a:solidFill>
                        <a:srgbClr val="000000"/>
                      </a:solidFill>
                      <a:prstDash val="solid"/>
                      <a:miter lim="800000"/>
                      <a:headEnd type="none" w="med" len="med"/>
                      <a:tailEnd type="none" w="med" len="med"/>
                    </a:lnL>
                    <a:lnR w="9525" cap="flat" cmpd="sng" algn="ctr">
                      <a:solidFill>
                        <a:srgbClr val="000000"/>
                      </a:solidFill>
                      <a:prstDash val="solid"/>
                      <a:miter lim="800000"/>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rgbClr val="FF2D80"/>
                          </a:solidFill>
                          <a:effectLst/>
                          <a:latin typeface="+mn-lt"/>
                          <a:ea typeface="Times New Roman" pitchFamily="18" charset="0"/>
                          <a:cs typeface="Arial" charset="0"/>
                        </a:rPr>
                        <a:t>12,2</a:t>
                      </a:r>
                    </a:p>
                  </a:txBody>
                  <a:tcPr marT="45681" marB="45681" horzOverflow="overflow">
                    <a:lnL w="9525" cap="flat" cmpd="sng" algn="ctr">
                      <a:solidFill>
                        <a:srgbClr val="000000"/>
                      </a:solidFill>
                      <a:prstDash val="solid"/>
                      <a:miter lim="800000"/>
                      <a:headEnd type="none" w="med" len="med"/>
                      <a:tailEnd type="none" w="med" len="med"/>
                    </a:lnL>
                    <a:lnR w="9525" cap="flat" cmpd="sng" algn="ctr">
                      <a:solidFill>
                        <a:srgbClr val="000000"/>
                      </a:solidFill>
                      <a:prstDash val="solid"/>
                      <a:miter lim="800000"/>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000000"/>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274638">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fr-FR" sz="1200" b="0" i="0" u="none" strike="noStrike" cap="none" normalizeH="0" baseline="0" dirty="0">
                          <a:ln>
                            <a:noFill/>
                          </a:ln>
                          <a:solidFill>
                            <a:schemeClr val="tx1"/>
                          </a:solidFill>
                          <a:effectLst/>
                          <a:latin typeface="+mn-lt"/>
                          <a:ea typeface="Times New Roman" pitchFamily="18" charset="0"/>
                          <a:cs typeface="Arial" charset="0"/>
                        </a:rPr>
                        <a:t>12,251</a:t>
                      </a:r>
                    </a:p>
                  </a:txBody>
                  <a:tcPr marT="45681" marB="45681" horzOverflow="overflow">
                    <a:lnL w="9525" cap="flat" cmpd="sng" algn="ctr">
                      <a:solidFill>
                        <a:srgbClr val="000000"/>
                      </a:solidFill>
                      <a:prstDash val="solid"/>
                      <a:miter lim="800000"/>
                      <a:headEnd type="none" w="med" len="med"/>
                      <a:tailEnd type="none" w="med" len="med"/>
                    </a:lnL>
                    <a:lnR w="9525" cap="flat" cmpd="sng" algn="ctr">
                      <a:solidFill>
                        <a:srgbClr val="000000"/>
                      </a:solidFill>
                      <a:prstDash val="solid"/>
                      <a:miter lim="800000"/>
                      <a:headEnd type="none" w="med" len="med"/>
                      <a:tailEnd type="none" w="med" len="med"/>
                    </a:lnR>
                    <a:lnT w="9525" cap="flat" cmpd="sng" algn="ctr">
                      <a:solidFill>
                        <a:srgbClr val="000000"/>
                      </a:solidFill>
                      <a:prstDash val="solid"/>
                      <a:miter lim="800000"/>
                      <a:headEnd type="none" w="med" len="med"/>
                      <a:tailEnd type="none" w="med" len="med"/>
                    </a:lnT>
                    <a:lnB w="9525"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fr-FR" sz="1200" b="0" i="0" u="none" strike="noStrike" cap="none" normalizeH="0" baseline="0" dirty="0">
                          <a:ln>
                            <a:noFill/>
                          </a:ln>
                          <a:solidFill>
                            <a:schemeClr val="tx1"/>
                          </a:solidFill>
                          <a:effectLst/>
                          <a:latin typeface="+mn-lt"/>
                          <a:ea typeface="Times New Roman" pitchFamily="18" charset="0"/>
                          <a:cs typeface="Arial" charset="0"/>
                        </a:rPr>
                        <a:t>au dixième près</a:t>
                      </a:r>
                    </a:p>
                  </a:txBody>
                  <a:tcPr marT="45681" marB="45681" horzOverflow="overflow">
                    <a:lnL w="9525" cap="flat" cmpd="sng" algn="ctr">
                      <a:solidFill>
                        <a:srgbClr val="000000"/>
                      </a:solidFill>
                      <a:prstDash val="solid"/>
                      <a:miter lim="800000"/>
                      <a:headEnd type="none" w="med" len="med"/>
                      <a:tailEnd type="none" w="med" len="med"/>
                    </a:lnL>
                    <a:lnR w="9525" cap="flat" cmpd="sng" algn="ctr">
                      <a:solidFill>
                        <a:srgbClr val="000000"/>
                      </a:solidFill>
                      <a:prstDash val="solid"/>
                      <a:miter lim="800000"/>
                      <a:headEnd type="none" w="med" len="med"/>
                      <a:tailEnd type="none" w="med" len="med"/>
                    </a:lnR>
                    <a:lnT w="9525" cap="flat" cmpd="sng" algn="ctr">
                      <a:solidFill>
                        <a:srgbClr val="000000"/>
                      </a:solidFill>
                      <a:prstDash val="solid"/>
                      <a:miter lim="800000"/>
                      <a:headEnd type="none" w="med" len="med"/>
                      <a:tailEnd type="none" w="med" len="med"/>
                    </a:lnT>
                    <a:lnB w="9525"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n-US" sz="1200" b="0" i="0" u="none" strike="noStrike" kern="1200" cap="none" normalizeH="0" baseline="0" dirty="0">
                          <a:ln>
                            <a:noFill/>
                          </a:ln>
                          <a:solidFill>
                            <a:srgbClr val="FF2D80"/>
                          </a:solidFill>
                          <a:effectLst/>
                          <a:latin typeface="+mn-lt"/>
                          <a:ea typeface="Times New Roman" pitchFamily="18" charset="0"/>
                          <a:cs typeface="Arial" charset="0"/>
                        </a:rPr>
                        <a:t>12,3</a:t>
                      </a:r>
                    </a:p>
                  </a:txBody>
                  <a:tcPr marT="45681" marB="45681" horzOverflow="overflow">
                    <a:lnL w="9525" cap="flat" cmpd="sng" algn="ctr">
                      <a:solidFill>
                        <a:srgbClr val="000000"/>
                      </a:solidFill>
                      <a:prstDash val="solid"/>
                      <a:miter lim="800000"/>
                      <a:headEnd type="none" w="med" len="med"/>
                      <a:tailEnd type="none" w="med" len="med"/>
                    </a:lnL>
                    <a:lnR w="9525" cap="flat" cmpd="sng" algn="ctr">
                      <a:solidFill>
                        <a:srgbClr val="000000"/>
                      </a:solidFill>
                      <a:prstDash val="solid"/>
                      <a:miter lim="800000"/>
                      <a:headEnd type="none" w="med" len="med"/>
                      <a:tailEnd type="none" w="med" len="med"/>
                    </a:lnR>
                    <a:lnT w="9525" cap="flat" cmpd="sng" algn="ctr">
                      <a:solidFill>
                        <a:srgbClr val="000000"/>
                      </a:solidFill>
                      <a:prstDash val="solid"/>
                      <a:miter lim="800000"/>
                      <a:headEnd type="none" w="med" len="med"/>
                      <a:tailEnd type="none" w="med" len="med"/>
                    </a:lnT>
                    <a:lnB w="9525" cap="flat" cmpd="sng" algn="ctr">
                      <a:solidFill>
                        <a:srgbClr val="000000"/>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274638">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fr-FR" sz="1200" b="0" i="0" u="none" strike="noStrike" cap="none" normalizeH="0" baseline="0" dirty="0">
                          <a:ln>
                            <a:noFill/>
                          </a:ln>
                          <a:solidFill>
                            <a:schemeClr val="tx1"/>
                          </a:solidFill>
                          <a:effectLst/>
                          <a:latin typeface="+mn-lt"/>
                          <a:ea typeface="Times New Roman" pitchFamily="18" charset="0"/>
                          <a:cs typeface="Arial" charset="0"/>
                        </a:rPr>
                        <a:t>1222,3</a:t>
                      </a:r>
                    </a:p>
                  </a:txBody>
                  <a:tcPr marT="45681" marB="45681" horzOverflow="overflow">
                    <a:lnL w="9525" cap="flat" cmpd="sng" algn="ctr">
                      <a:solidFill>
                        <a:srgbClr val="000000"/>
                      </a:solidFill>
                      <a:prstDash val="solid"/>
                      <a:miter lim="800000"/>
                      <a:headEnd type="none" w="med" len="med"/>
                      <a:tailEnd type="none" w="med" len="med"/>
                    </a:lnL>
                    <a:lnR w="9525" cap="flat" cmpd="sng" algn="ctr">
                      <a:solidFill>
                        <a:srgbClr val="000000"/>
                      </a:solidFill>
                      <a:prstDash val="solid"/>
                      <a:miter lim="800000"/>
                      <a:headEnd type="none" w="med" len="med"/>
                      <a:tailEnd type="none" w="med" len="med"/>
                    </a:lnR>
                    <a:lnT w="9525" cap="flat" cmpd="sng" algn="ctr">
                      <a:solidFill>
                        <a:srgbClr val="000000"/>
                      </a:solidFill>
                      <a:prstDash val="solid"/>
                      <a:miter lim="800000"/>
                      <a:headEnd type="none" w="med" len="med"/>
                      <a:tailEnd type="none" w="med" len="med"/>
                    </a:lnT>
                    <a:lnB w="9525"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fr-FR" sz="1200" b="0" i="0" u="none" strike="noStrike" cap="none" normalizeH="0" baseline="0" dirty="0">
                          <a:ln>
                            <a:noFill/>
                          </a:ln>
                          <a:solidFill>
                            <a:schemeClr val="tx1"/>
                          </a:solidFill>
                          <a:effectLst/>
                          <a:latin typeface="+mn-lt"/>
                          <a:ea typeface="Times New Roman" pitchFamily="18" charset="0"/>
                          <a:cs typeface="Arial" charset="0"/>
                        </a:rPr>
                        <a:t>À la dizaine près</a:t>
                      </a:r>
                    </a:p>
                  </a:txBody>
                  <a:tcPr marT="45681" marB="45681" horzOverflow="overflow">
                    <a:lnL w="9525" cap="flat" cmpd="sng" algn="ctr">
                      <a:solidFill>
                        <a:srgbClr val="000000"/>
                      </a:solidFill>
                      <a:prstDash val="solid"/>
                      <a:miter lim="800000"/>
                      <a:headEnd type="none" w="med" len="med"/>
                      <a:tailEnd type="none" w="med" len="med"/>
                    </a:lnL>
                    <a:lnR w="9525" cap="flat" cmpd="sng" algn="ctr">
                      <a:solidFill>
                        <a:srgbClr val="000000"/>
                      </a:solidFill>
                      <a:prstDash val="solid"/>
                      <a:miter lim="800000"/>
                      <a:headEnd type="none" w="med" len="med"/>
                      <a:tailEnd type="none" w="med" len="med"/>
                    </a:lnR>
                    <a:lnT w="9525" cap="flat" cmpd="sng" algn="ctr">
                      <a:solidFill>
                        <a:srgbClr val="000000"/>
                      </a:solidFill>
                      <a:prstDash val="solid"/>
                      <a:miter lim="800000"/>
                      <a:headEnd type="none" w="med" len="med"/>
                      <a:tailEnd type="none" w="med" len="med"/>
                    </a:lnT>
                    <a:lnB w="9525"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n-US" sz="1200" b="0" i="0" u="none" strike="noStrike" kern="1200" cap="none" normalizeH="0" baseline="0" dirty="0">
                          <a:ln>
                            <a:noFill/>
                          </a:ln>
                          <a:solidFill>
                            <a:srgbClr val="FF2D80"/>
                          </a:solidFill>
                          <a:effectLst/>
                          <a:latin typeface="+mn-lt"/>
                          <a:ea typeface="Times New Roman" pitchFamily="18" charset="0"/>
                          <a:cs typeface="Arial" charset="0"/>
                        </a:rPr>
                        <a:t>1220</a:t>
                      </a:r>
                      <a:endParaRPr kumimoji="0" lang="en-US" sz="1200" b="0" i="0" u="none" strike="noStrike" kern="1200" cap="none" normalizeH="0" baseline="30000" dirty="0">
                        <a:ln>
                          <a:noFill/>
                        </a:ln>
                        <a:solidFill>
                          <a:srgbClr val="FF2D80"/>
                        </a:solidFill>
                        <a:effectLst/>
                        <a:latin typeface="+mn-lt"/>
                        <a:ea typeface="Times New Roman" pitchFamily="18" charset="0"/>
                        <a:cs typeface="Arial" charset="0"/>
                      </a:endParaRPr>
                    </a:p>
                  </a:txBody>
                  <a:tcPr marT="45681" marB="45681" horzOverflow="overflow">
                    <a:lnL w="9525" cap="flat" cmpd="sng" algn="ctr">
                      <a:solidFill>
                        <a:srgbClr val="000000"/>
                      </a:solidFill>
                      <a:prstDash val="solid"/>
                      <a:miter lim="800000"/>
                      <a:headEnd type="none" w="med" len="med"/>
                      <a:tailEnd type="none" w="med" len="med"/>
                    </a:lnL>
                    <a:lnR w="9525" cap="flat" cmpd="sng" algn="ctr">
                      <a:solidFill>
                        <a:srgbClr val="000000"/>
                      </a:solidFill>
                      <a:prstDash val="solid"/>
                      <a:miter lim="800000"/>
                      <a:headEnd type="none" w="med" len="med"/>
                      <a:tailEnd type="none" w="med" len="med"/>
                    </a:lnR>
                    <a:lnT w="9525" cap="flat" cmpd="sng" algn="ctr">
                      <a:solidFill>
                        <a:srgbClr val="000000"/>
                      </a:solidFill>
                      <a:prstDash val="solid"/>
                      <a:miter lim="800000"/>
                      <a:headEnd type="none" w="med" len="med"/>
                      <a:tailEnd type="none" w="med" len="med"/>
                    </a:lnT>
                    <a:lnB w="9525" cap="flat" cmpd="sng" algn="ctr">
                      <a:solidFill>
                        <a:srgbClr val="000000"/>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r h="274638">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fr-FR" sz="1200" b="0" i="0" u="none" strike="noStrike" cap="none" normalizeH="0" baseline="0" dirty="0">
                          <a:ln>
                            <a:noFill/>
                          </a:ln>
                          <a:solidFill>
                            <a:schemeClr val="tx1"/>
                          </a:solidFill>
                          <a:effectLst/>
                          <a:latin typeface="+mn-lt"/>
                          <a:ea typeface="Times New Roman" pitchFamily="18" charset="0"/>
                          <a:cs typeface="Arial" charset="0"/>
                        </a:rPr>
                        <a:t>1227,5</a:t>
                      </a:r>
                    </a:p>
                  </a:txBody>
                  <a:tcPr marT="45681" marB="45681" horzOverflow="overflow">
                    <a:lnL w="9525" cap="flat" cmpd="sng" algn="ctr">
                      <a:solidFill>
                        <a:srgbClr val="000000"/>
                      </a:solidFill>
                      <a:prstDash val="solid"/>
                      <a:miter lim="800000"/>
                      <a:headEnd type="none" w="med" len="med"/>
                      <a:tailEnd type="none" w="med" len="med"/>
                    </a:lnL>
                    <a:lnR w="9525" cap="flat" cmpd="sng" algn="ctr">
                      <a:solidFill>
                        <a:srgbClr val="000000"/>
                      </a:solidFill>
                      <a:prstDash val="solid"/>
                      <a:miter lim="800000"/>
                      <a:headEnd type="none" w="med" len="med"/>
                      <a:tailEnd type="none" w="med" len="med"/>
                    </a:lnR>
                    <a:lnT w="9525" cap="flat" cmpd="sng" algn="ctr">
                      <a:solidFill>
                        <a:srgbClr val="000000"/>
                      </a:solidFill>
                      <a:prstDash val="solid"/>
                      <a:miter lim="800000"/>
                      <a:headEnd type="none" w="med" len="med"/>
                      <a:tailEnd type="none" w="med" len="med"/>
                    </a:lnT>
                    <a:lnB w="9525"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fr-FR" sz="1200" b="0" i="0" u="none" strike="noStrike" cap="none" normalizeH="0" baseline="0" dirty="0">
                          <a:ln>
                            <a:noFill/>
                          </a:ln>
                          <a:solidFill>
                            <a:schemeClr val="tx1"/>
                          </a:solidFill>
                          <a:effectLst/>
                          <a:latin typeface="+mn-lt"/>
                          <a:ea typeface="Times New Roman" pitchFamily="18" charset="0"/>
                          <a:cs typeface="Arial" charset="0"/>
                        </a:rPr>
                        <a:t>À la dizaine près</a:t>
                      </a:r>
                    </a:p>
                  </a:txBody>
                  <a:tcPr marT="45681" marB="45681" horzOverflow="overflow">
                    <a:lnL w="9525" cap="flat" cmpd="sng" algn="ctr">
                      <a:solidFill>
                        <a:srgbClr val="000000"/>
                      </a:solidFill>
                      <a:prstDash val="solid"/>
                      <a:miter lim="800000"/>
                      <a:headEnd type="none" w="med" len="med"/>
                      <a:tailEnd type="none" w="med" len="med"/>
                    </a:lnL>
                    <a:lnR w="9525" cap="flat" cmpd="sng" algn="ctr">
                      <a:solidFill>
                        <a:srgbClr val="000000"/>
                      </a:solidFill>
                      <a:prstDash val="solid"/>
                      <a:miter lim="800000"/>
                      <a:headEnd type="none" w="med" len="med"/>
                      <a:tailEnd type="none" w="med" len="med"/>
                    </a:lnR>
                    <a:lnT w="9525" cap="flat" cmpd="sng" algn="ctr">
                      <a:solidFill>
                        <a:srgbClr val="000000"/>
                      </a:solidFill>
                      <a:prstDash val="solid"/>
                      <a:miter lim="800000"/>
                      <a:headEnd type="none" w="med" len="med"/>
                      <a:tailEnd type="none" w="med" len="med"/>
                    </a:lnT>
                    <a:lnB w="9525"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n-US" sz="1200" b="0" i="0" u="none" strike="noStrike" kern="1200" cap="none" normalizeH="0" baseline="0" dirty="0">
                          <a:ln>
                            <a:noFill/>
                          </a:ln>
                          <a:solidFill>
                            <a:srgbClr val="FF2D80"/>
                          </a:solidFill>
                          <a:effectLst/>
                          <a:latin typeface="+mn-lt"/>
                          <a:ea typeface="Times New Roman" pitchFamily="18" charset="0"/>
                          <a:cs typeface="Arial" charset="0"/>
                        </a:rPr>
                        <a:t>1230</a:t>
                      </a:r>
                    </a:p>
                  </a:txBody>
                  <a:tcPr marT="45681" marB="45681" horzOverflow="overflow">
                    <a:lnL w="9525" cap="flat" cmpd="sng" algn="ctr">
                      <a:solidFill>
                        <a:srgbClr val="000000"/>
                      </a:solidFill>
                      <a:prstDash val="solid"/>
                      <a:miter lim="800000"/>
                      <a:headEnd type="none" w="med" len="med"/>
                      <a:tailEnd type="none" w="med" len="med"/>
                    </a:lnL>
                    <a:lnR w="9525" cap="flat" cmpd="sng" algn="ctr">
                      <a:solidFill>
                        <a:srgbClr val="000000"/>
                      </a:solidFill>
                      <a:prstDash val="solid"/>
                      <a:miter lim="800000"/>
                      <a:headEnd type="none" w="med" len="med"/>
                      <a:tailEnd type="none" w="med" len="med"/>
                    </a:lnR>
                    <a:lnT w="9525" cap="flat" cmpd="sng" algn="ctr">
                      <a:solidFill>
                        <a:srgbClr val="000000"/>
                      </a:solidFill>
                      <a:prstDash val="solid"/>
                      <a:miter lim="800000"/>
                      <a:headEnd type="none" w="med" len="med"/>
                      <a:tailEnd type="none" w="med" len="med"/>
                    </a:lnT>
                    <a:lnB w="9525" cap="flat" cmpd="sng" algn="ctr">
                      <a:solidFill>
                        <a:srgbClr val="000000"/>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189577912"/>
                  </a:ext>
                </a:extLst>
              </a:tr>
            </a:tbl>
          </a:graphicData>
        </a:graphic>
      </p:graphicFrame>
      <p:graphicFrame>
        <p:nvGraphicFramePr>
          <p:cNvPr id="13" name="Group 68"/>
          <p:cNvGraphicFramePr>
            <a:graphicFrameLocks noGrp="1"/>
          </p:cNvGraphicFramePr>
          <p:nvPr>
            <p:extLst>
              <p:ext uri="{D42A27DB-BD31-4B8C-83A1-F6EECF244321}">
                <p14:modId xmlns:p14="http://schemas.microsoft.com/office/powerpoint/2010/main" val="3853322247"/>
              </p:ext>
            </p:extLst>
          </p:nvPr>
        </p:nvGraphicFramePr>
        <p:xfrm>
          <a:off x="8143360" y="5659161"/>
          <a:ext cx="3757613" cy="1006453"/>
        </p:xfrm>
        <a:graphic>
          <a:graphicData uri="http://schemas.openxmlformats.org/drawingml/2006/table">
            <a:tbl>
              <a:tblPr/>
              <a:tblGrid>
                <a:gridCol w="965200">
                  <a:extLst>
                    <a:ext uri="{9D8B030D-6E8A-4147-A177-3AD203B41FA5}">
                      <a16:colId xmlns:a16="http://schemas.microsoft.com/office/drawing/2014/main" val="20000"/>
                    </a:ext>
                  </a:extLst>
                </a:gridCol>
                <a:gridCol w="2044700">
                  <a:extLst>
                    <a:ext uri="{9D8B030D-6E8A-4147-A177-3AD203B41FA5}">
                      <a16:colId xmlns:a16="http://schemas.microsoft.com/office/drawing/2014/main" val="20001"/>
                    </a:ext>
                  </a:extLst>
                </a:gridCol>
                <a:gridCol w="747713">
                  <a:extLst>
                    <a:ext uri="{9D8B030D-6E8A-4147-A177-3AD203B41FA5}">
                      <a16:colId xmlns:a16="http://schemas.microsoft.com/office/drawing/2014/main" val="20002"/>
                    </a:ext>
                  </a:extLst>
                </a:gridCol>
              </a:tblGrid>
              <a:tr h="457133">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fr-FR" sz="1200" b="0" i="0" u="none" strike="noStrike" cap="none" normalizeH="0" baseline="0" dirty="0">
                          <a:ln>
                            <a:noFill/>
                          </a:ln>
                          <a:solidFill>
                            <a:schemeClr val="tx1"/>
                          </a:solidFill>
                          <a:effectLst/>
                          <a:latin typeface="+mn-lt"/>
                          <a:ea typeface="Times New Roman" pitchFamily="18" charset="0"/>
                          <a:cs typeface="Arial" charset="0"/>
                        </a:rPr>
                        <a:t>nombre</a:t>
                      </a:r>
                    </a:p>
                  </a:txBody>
                  <a:tcPr marT="45673" marB="45673" horzOverflow="overflow">
                    <a:lnL w="12700" cap="flat" cmpd="sng" algn="ctr">
                      <a:solidFill>
                        <a:schemeClr val="tx1"/>
                      </a:solidFill>
                      <a:prstDash val="solid"/>
                      <a:round/>
                      <a:headEnd type="none" w="med" len="med"/>
                      <a:tailEnd type="none" w="med" len="med"/>
                    </a:lnL>
                    <a:lnR w="9525" cap="flat" cmpd="sng" algn="ctr">
                      <a:solidFill>
                        <a:srgbClr val="000000"/>
                      </a:solidFill>
                      <a:prstDash val="solid"/>
                      <a:miter lim="800000"/>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fr-FR" sz="1200" b="0" i="0" u="none" strike="noStrike" cap="none" normalizeH="0" baseline="0" dirty="0">
                          <a:ln>
                            <a:noFill/>
                          </a:ln>
                          <a:solidFill>
                            <a:schemeClr val="tx1"/>
                          </a:solidFill>
                          <a:effectLst/>
                          <a:latin typeface="+mn-lt"/>
                          <a:ea typeface="Times New Roman" pitchFamily="18" charset="0"/>
                          <a:cs typeface="Arial" charset="0"/>
                        </a:rPr>
                        <a:t>nature de l’approximation</a:t>
                      </a:r>
                    </a:p>
                  </a:txBody>
                  <a:tcPr marT="45673" marB="45673" horzOverflow="overflow">
                    <a:lnL w="9525" cap="flat" cmpd="sng" algn="ctr">
                      <a:solidFill>
                        <a:srgbClr val="000000"/>
                      </a:solidFill>
                      <a:prstDash val="solid"/>
                      <a:miter lim="800000"/>
                      <a:headEnd type="none" w="med" len="med"/>
                      <a:tailEnd type="none" w="med" len="med"/>
                    </a:lnL>
                    <a:lnR w="9525" cap="flat" cmpd="sng" algn="ctr">
                      <a:solidFill>
                        <a:srgbClr val="000000"/>
                      </a:solidFill>
                      <a:prstDash val="solid"/>
                      <a:miter lim="800000"/>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fr-FR" sz="1200" b="0" i="0" u="none" strike="noStrike" cap="none" normalizeH="0" baseline="0" dirty="0">
                          <a:ln>
                            <a:noFill/>
                          </a:ln>
                          <a:solidFill>
                            <a:schemeClr val="tx1"/>
                          </a:solidFill>
                          <a:effectLst/>
                          <a:latin typeface="+mn-lt"/>
                          <a:ea typeface="Times New Roman" pitchFamily="18" charset="0"/>
                          <a:cs typeface="Arial" charset="0"/>
                        </a:rPr>
                        <a:t>nombre arrondi</a:t>
                      </a:r>
                    </a:p>
                  </a:txBody>
                  <a:tcPr marT="45673" marB="45673" horzOverflow="overflow">
                    <a:lnL w="9525" cap="flat" cmpd="sng" algn="ctr">
                      <a:solidFill>
                        <a:srgbClr val="000000"/>
                      </a:solidFill>
                      <a:prstDash val="solid"/>
                      <a:miter lim="800000"/>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74660">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fr-FR" sz="1200" b="0" i="0" u="none" strike="noStrike" cap="none" normalizeH="0" baseline="0" dirty="0">
                          <a:ln>
                            <a:noFill/>
                          </a:ln>
                          <a:solidFill>
                            <a:schemeClr val="tx1"/>
                          </a:solidFill>
                          <a:effectLst/>
                          <a:latin typeface="+mn-lt"/>
                          <a:ea typeface="Times New Roman" pitchFamily="18" charset="0"/>
                          <a:cs typeface="Arial" charset="0"/>
                        </a:rPr>
                        <a:t>9909,50</a:t>
                      </a:r>
                    </a:p>
                  </a:txBody>
                  <a:tcPr marT="45673" marB="45673" horzOverflow="overflow">
                    <a:lnL w="12700" cap="flat" cmpd="sng" algn="ctr">
                      <a:solidFill>
                        <a:schemeClr val="tx1"/>
                      </a:solidFill>
                      <a:prstDash val="solid"/>
                      <a:round/>
                      <a:headEnd type="none" w="med" len="med"/>
                      <a:tailEnd type="none" w="med" len="med"/>
                    </a:lnL>
                    <a:lnR w="9525" cap="flat" cmpd="sng" algn="ctr">
                      <a:solidFill>
                        <a:srgbClr val="000000"/>
                      </a:solidFill>
                      <a:prstDash val="solid"/>
                      <a:miter lim="800000"/>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fr-FR" sz="1200" b="0" i="0" u="none" strike="noStrike" cap="none" normalizeH="0" baseline="0" dirty="0">
                          <a:ln>
                            <a:noFill/>
                          </a:ln>
                          <a:solidFill>
                            <a:schemeClr val="tx1"/>
                          </a:solidFill>
                          <a:effectLst/>
                          <a:latin typeface="+mn-lt"/>
                          <a:ea typeface="Times New Roman" pitchFamily="18" charset="0"/>
                          <a:cs typeface="Arial" charset="0"/>
                        </a:rPr>
                        <a:t>à l’unité près </a:t>
                      </a:r>
                    </a:p>
                  </a:txBody>
                  <a:tcPr marT="45673" marB="45673" horzOverflow="overflow">
                    <a:lnL w="9525" cap="flat" cmpd="sng" algn="ctr">
                      <a:solidFill>
                        <a:srgbClr val="000000"/>
                      </a:solidFill>
                      <a:prstDash val="solid"/>
                      <a:miter lim="800000"/>
                      <a:headEnd type="none" w="med" len="med"/>
                      <a:tailEnd type="none" w="med" len="med"/>
                    </a:lnL>
                    <a:lnR w="9525" cap="flat" cmpd="sng" algn="ctr">
                      <a:solidFill>
                        <a:srgbClr val="000000"/>
                      </a:solidFill>
                      <a:prstDash val="solid"/>
                      <a:miter lim="800000"/>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rgbClr val="FF2D80"/>
                          </a:solidFill>
                          <a:effectLst/>
                          <a:latin typeface="+mn-lt"/>
                          <a:ea typeface="Times New Roman" pitchFamily="18" charset="0"/>
                          <a:cs typeface="Arial" charset="0"/>
                        </a:rPr>
                        <a:t>9910</a:t>
                      </a:r>
                    </a:p>
                  </a:txBody>
                  <a:tcPr marT="45673" marB="45673" horzOverflow="overflow">
                    <a:lnL w="9525" cap="flat" cmpd="sng" algn="ctr">
                      <a:solidFill>
                        <a:srgbClr val="000000"/>
                      </a:solidFill>
                      <a:prstDash val="solid"/>
                      <a:miter lim="800000"/>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000000"/>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74660">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fr-FR" sz="1200" b="0" i="0" u="none" strike="noStrike" cap="none" normalizeH="0" baseline="0" dirty="0">
                          <a:ln>
                            <a:noFill/>
                          </a:ln>
                          <a:solidFill>
                            <a:schemeClr val="tx1"/>
                          </a:solidFill>
                          <a:effectLst/>
                          <a:latin typeface="+mn-lt"/>
                          <a:ea typeface="Times New Roman" pitchFamily="18" charset="0"/>
                          <a:cs typeface="Arial" charset="0"/>
                        </a:rPr>
                        <a:t>9908,50</a:t>
                      </a:r>
                    </a:p>
                  </a:txBody>
                  <a:tcPr marT="45673" marB="45673" horzOverflow="overflow">
                    <a:lnL w="12700" cap="flat" cmpd="sng" algn="ctr">
                      <a:solidFill>
                        <a:schemeClr val="tx1"/>
                      </a:solidFill>
                      <a:prstDash val="solid"/>
                      <a:round/>
                      <a:headEnd type="none" w="med" len="med"/>
                      <a:tailEnd type="none" w="med" len="med"/>
                    </a:lnL>
                    <a:lnR w="9525" cap="flat" cmpd="sng" algn="ctr">
                      <a:solidFill>
                        <a:srgbClr val="000000"/>
                      </a:solidFill>
                      <a:prstDash val="solid"/>
                      <a:miter lim="800000"/>
                      <a:headEnd type="none" w="med" len="med"/>
                      <a:tailEnd type="none" w="med" len="med"/>
                    </a:lnR>
                    <a:lnT w="9525" cap="flat" cmpd="sng" algn="ctr">
                      <a:solidFill>
                        <a:srgbClr val="000000"/>
                      </a:solidFill>
                      <a:prstDash val="solid"/>
                      <a:miter lim="800000"/>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fr-FR" sz="1200" b="0" i="0" u="none" strike="noStrike" cap="none" normalizeH="0" baseline="0" dirty="0">
                          <a:ln>
                            <a:noFill/>
                          </a:ln>
                          <a:solidFill>
                            <a:schemeClr val="tx1"/>
                          </a:solidFill>
                          <a:effectLst/>
                          <a:latin typeface="+mn-lt"/>
                          <a:ea typeface="Times New Roman" pitchFamily="18" charset="0"/>
                          <a:cs typeface="Arial" charset="0"/>
                        </a:rPr>
                        <a:t>à l’unité près </a:t>
                      </a:r>
                    </a:p>
                  </a:txBody>
                  <a:tcPr marT="45673" marB="45673" horzOverflow="overflow">
                    <a:lnL w="9525" cap="flat" cmpd="sng" algn="ctr">
                      <a:solidFill>
                        <a:srgbClr val="000000"/>
                      </a:solidFill>
                      <a:prstDash val="solid"/>
                      <a:miter lim="800000"/>
                      <a:headEnd type="none" w="med" len="med"/>
                      <a:tailEnd type="none" w="med" len="med"/>
                    </a:lnL>
                    <a:lnR w="9525" cap="flat" cmpd="sng" algn="ctr">
                      <a:solidFill>
                        <a:srgbClr val="000000"/>
                      </a:solidFill>
                      <a:prstDash val="solid"/>
                      <a:miter lim="800000"/>
                      <a:headEnd type="none" w="med" len="med"/>
                      <a:tailEnd type="none" w="med" len="med"/>
                    </a:lnR>
                    <a:lnT w="9525" cap="flat" cmpd="sng" algn="ctr">
                      <a:solidFill>
                        <a:srgbClr val="000000"/>
                      </a:solidFill>
                      <a:prstDash val="solid"/>
                      <a:miter lim="800000"/>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rgbClr val="FF2D80"/>
                          </a:solidFill>
                          <a:effectLst/>
                          <a:latin typeface="+mn-lt"/>
                          <a:ea typeface="Times New Roman" pitchFamily="18" charset="0"/>
                          <a:cs typeface="Arial" charset="0"/>
                        </a:rPr>
                        <a:t>9908</a:t>
                      </a:r>
                    </a:p>
                  </a:txBody>
                  <a:tcPr marT="45673" marB="45673" horzOverflow="overflow">
                    <a:lnL w="9525" cap="flat" cmpd="sng" algn="ctr">
                      <a:solidFill>
                        <a:srgbClr val="000000"/>
                      </a:solidFill>
                      <a:prstDash val="solid"/>
                      <a:miter lim="800000"/>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000000"/>
                      </a:solidFill>
                      <a:prstDash val="solid"/>
                      <a:miter lim="800000"/>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963088874"/>
                  </a:ext>
                </a:extLst>
              </a:tr>
            </a:tbl>
          </a:graphicData>
        </a:graphic>
      </p:graphicFrame>
      <p:sp>
        <p:nvSpPr>
          <p:cNvPr id="20" name="Rectangle 19"/>
          <p:cNvSpPr/>
          <p:nvPr/>
        </p:nvSpPr>
        <p:spPr>
          <a:xfrm>
            <a:off x="661982" y="4017171"/>
            <a:ext cx="7308966" cy="1323439"/>
          </a:xfrm>
          <a:prstGeom prst="rect">
            <a:avLst/>
          </a:prstGeom>
        </p:spPr>
        <p:txBody>
          <a:bodyPr wrap="square">
            <a:spAutoFit/>
          </a:bodyPr>
          <a:lstStyle/>
          <a:p>
            <a:r>
              <a:rPr lang="fr-FR" sz="1600" dirty="0"/>
              <a:t>Règle 1 : S’il n’y a qu’un seul multiple entier qui soit le plus voisin du nombre donné, c’est alors ce multiple qui est pris comme nombre arrondi.</a:t>
            </a:r>
          </a:p>
          <a:p>
            <a:pPr>
              <a:buNone/>
            </a:pPr>
            <a:endParaRPr lang="fr-FR" sz="1600" dirty="0">
              <a:latin typeface="+mn-lt"/>
            </a:endParaRPr>
          </a:p>
          <a:p>
            <a:pPr>
              <a:buNone/>
            </a:pPr>
            <a:r>
              <a:rPr lang="fr-FR" sz="1600" dirty="0">
                <a:latin typeface="+mn-lt"/>
              </a:rPr>
              <a:t>Règle 2 : S’il existe deux multiples entiers également voisins du nombre donné, le multiple de rang pair est choisi comme nombre arrondi.</a:t>
            </a:r>
          </a:p>
        </p:txBody>
      </p:sp>
      <p:pic>
        <p:nvPicPr>
          <p:cNvPr id="14" name="Imag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384" y="1860660"/>
            <a:ext cx="488906" cy="262244"/>
          </a:xfrm>
          <a:prstGeom prst="rect">
            <a:avLst/>
          </a:prstGeom>
        </p:spPr>
      </p:pic>
      <p:sp>
        <p:nvSpPr>
          <p:cNvPr id="15" name="ZoneTexte 14"/>
          <p:cNvSpPr txBox="1"/>
          <p:nvPr/>
        </p:nvSpPr>
        <p:spPr>
          <a:xfrm>
            <a:off x="-14054" y="1855823"/>
            <a:ext cx="676036" cy="276999"/>
          </a:xfrm>
          <a:prstGeom prst="rect">
            <a:avLst/>
          </a:prstGeom>
          <a:noFill/>
        </p:spPr>
        <p:txBody>
          <a:bodyPr wrap="square" rtlCol="0">
            <a:spAutoFit/>
          </a:bodyPr>
          <a:lstStyle/>
          <a:p>
            <a:r>
              <a:rPr lang="fr-FR" sz="1200" b="1" dirty="0">
                <a:solidFill>
                  <a:schemeClr val="bg1"/>
                </a:solidFill>
              </a:rPr>
              <a:t>REGLE</a:t>
            </a:r>
          </a:p>
        </p:txBody>
      </p:sp>
      <p:sp>
        <p:nvSpPr>
          <p:cNvPr id="12" name="ZoneTexte 11"/>
          <p:cNvSpPr txBox="1"/>
          <p:nvPr/>
        </p:nvSpPr>
        <p:spPr>
          <a:xfrm>
            <a:off x="8761406" y="1609602"/>
            <a:ext cx="2756139" cy="523220"/>
          </a:xfrm>
          <a:prstGeom prst="rect">
            <a:avLst/>
          </a:prstGeom>
          <a:noFill/>
        </p:spPr>
        <p:txBody>
          <a:bodyPr wrap="square" rtlCol="0">
            <a:spAutoFit/>
          </a:bodyPr>
          <a:lstStyle/>
          <a:p>
            <a:r>
              <a:rPr lang="fr-FR" sz="2800" b="1" dirty="0">
                <a:latin typeface="Handlee" panose="02000000000000000000" pitchFamily="2" charset="0"/>
              </a:rPr>
              <a:t>12,2</a:t>
            </a:r>
            <a:r>
              <a:rPr lang="fr-FR" sz="2800" b="1" dirty="0">
                <a:solidFill>
                  <a:srgbClr val="FF2D80"/>
                </a:solidFill>
                <a:latin typeface="Handlee" panose="02000000000000000000" pitchFamily="2" charset="0"/>
              </a:rPr>
              <a:t>5</a:t>
            </a:r>
            <a:r>
              <a:rPr lang="fr-FR" sz="2800" b="1" dirty="0">
                <a:latin typeface="Handlee" panose="02000000000000000000" pitchFamily="2" charset="0"/>
              </a:rPr>
              <a:t>   -&gt;  12,</a:t>
            </a:r>
            <a:r>
              <a:rPr lang="fr-FR" sz="2800" b="1" dirty="0">
                <a:solidFill>
                  <a:srgbClr val="FF2D80"/>
                </a:solidFill>
                <a:latin typeface="Handlee" panose="02000000000000000000" pitchFamily="2" charset="0"/>
              </a:rPr>
              <a:t>2</a:t>
            </a:r>
            <a:endParaRPr lang="fr-FR" sz="2400" b="1" dirty="0">
              <a:solidFill>
                <a:srgbClr val="FF2D80"/>
              </a:solidFill>
              <a:latin typeface="Handlee" panose="02000000000000000000" pitchFamily="2" charset="0"/>
            </a:endParaRPr>
          </a:p>
        </p:txBody>
      </p:sp>
      <p:sp>
        <p:nvSpPr>
          <p:cNvPr id="16" name="Rectangle 13" descr="Rectangle: Click to edit Master text styles&#10;Second level&#10;Third level&#10;Fourth level&#10;Fifth level"/>
          <p:cNvSpPr>
            <a:spLocks noChangeArrowheads="1"/>
          </p:cNvSpPr>
          <p:nvPr/>
        </p:nvSpPr>
        <p:spPr bwMode="auto">
          <a:xfrm>
            <a:off x="8730579" y="2151542"/>
            <a:ext cx="170756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marL="85725" eaLnBrk="0" hangingPunct="0">
              <a:spcAft>
                <a:spcPts val="600"/>
              </a:spcAft>
              <a:buClr>
                <a:schemeClr val="accent1"/>
              </a:buClr>
              <a:buSzPct val="70000"/>
            </a:pPr>
            <a:r>
              <a:rPr kumimoji="1" lang="fr-FR" sz="1400" i="1" dirty="0">
                <a:solidFill>
                  <a:srgbClr val="FF2D80"/>
                </a:solidFill>
                <a:latin typeface="Handlee" panose="02000000000000000000" pitchFamily="2" charset="0"/>
              </a:rPr>
              <a:t>se termine par 5</a:t>
            </a:r>
            <a:endParaRPr kumimoji="1" lang="fr-FR" sz="1400" dirty="0">
              <a:solidFill>
                <a:srgbClr val="FF2D80"/>
              </a:solidFill>
              <a:latin typeface="Handlee" panose="02000000000000000000" pitchFamily="2" charset="0"/>
            </a:endParaRPr>
          </a:p>
        </p:txBody>
      </p:sp>
      <p:cxnSp>
        <p:nvCxnSpPr>
          <p:cNvPr id="17" name="Connecteur droit 16"/>
          <p:cNvCxnSpPr/>
          <p:nvPr/>
        </p:nvCxnSpPr>
        <p:spPr>
          <a:xfrm>
            <a:off x="10790762" y="2045343"/>
            <a:ext cx="305086" cy="0"/>
          </a:xfrm>
          <a:prstGeom prst="line">
            <a:avLst/>
          </a:prstGeom>
          <a:ln w="28575">
            <a:solidFill>
              <a:srgbClr val="FF2D80"/>
            </a:solidFill>
          </a:ln>
        </p:spPr>
        <p:style>
          <a:lnRef idx="1">
            <a:schemeClr val="accent1"/>
          </a:lnRef>
          <a:fillRef idx="0">
            <a:schemeClr val="accent1"/>
          </a:fillRef>
          <a:effectRef idx="0">
            <a:schemeClr val="accent1"/>
          </a:effectRef>
          <a:fontRef idx="minor">
            <a:schemeClr val="tx1"/>
          </a:fontRef>
        </p:style>
      </p:cxnSp>
      <p:cxnSp>
        <p:nvCxnSpPr>
          <p:cNvPr id="21" name="Connecteur droit 20"/>
          <p:cNvCxnSpPr/>
          <p:nvPr/>
        </p:nvCxnSpPr>
        <p:spPr>
          <a:xfrm>
            <a:off x="9394121" y="2045343"/>
            <a:ext cx="305086" cy="0"/>
          </a:xfrm>
          <a:prstGeom prst="line">
            <a:avLst/>
          </a:prstGeom>
          <a:ln w="28575">
            <a:solidFill>
              <a:srgbClr val="FF2D80"/>
            </a:solidFill>
          </a:ln>
        </p:spPr>
        <p:style>
          <a:lnRef idx="1">
            <a:schemeClr val="accent1"/>
          </a:lnRef>
          <a:fillRef idx="0">
            <a:schemeClr val="accent1"/>
          </a:fillRef>
          <a:effectRef idx="0">
            <a:schemeClr val="accent1"/>
          </a:effectRef>
          <a:fontRef idx="minor">
            <a:schemeClr val="tx1"/>
          </a:fontRef>
        </p:style>
      </p:cxnSp>
      <p:sp>
        <p:nvSpPr>
          <p:cNvPr id="22" name="Rectangle 13" descr="Rectangle: Click to edit Master text styles&#10;Second level&#10;Third level&#10;Fourth level&#10;Fifth level"/>
          <p:cNvSpPr>
            <a:spLocks noChangeArrowheads="1"/>
          </p:cNvSpPr>
          <p:nvPr/>
        </p:nvSpPr>
        <p:spPr bwMode="auto">
          <a:xfrm>
            <a:off x="10464606" y="2170047"/>
            <a:ext cx="985503"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marL="85725" eaLnBrk="0" hangingPunct="0">
              <a:spcAft>
                <a:spcPts val="600"/>
              </a:spcAft>
              <a:buClr>
                <a:schemeClr val="accent1"/>
              </a:buClr>
              <a:buSzPct val="70000"/>
            </a:pPr>
            <a:r>
              <a:rPr kumimoji="1" lang="fr-FR" sz="1400" i="1" dirty="0">
                <a:solidFill>
                  <a:srgbClr val="FF2D80"/>
                </a:solidFill>
                <a:latin typeface="Handlee" panose="02000000000000000000" pitchFamily="2" charset="0"/>
              </a:rPr>
              <a:t>chiffre pair</a:t>
            </a:r>
            <a:endParaRPr kumimoji="1" lang="fr-FR" sz="1400" dirty="0">
              <a:solidFill>
                <a:srgbClr val="FF2D80"/>
              </a:solidFill>
              <a:latin typeface="Handlee" panose="02000000000000000000" pitchFamily="2" charset="0"/>
            </a:endParaRPr>
          </a:p>
        </p:txBody>
      </p:sp>
      <p:sp>
        <p:nvSpPr>
          <p:cNvPr id="26" name="ZoneTexte 25"/>
          <p:cNvSpPr txBox="1"/>
          <p:nvPr/>
        </p:nvSpPr>
        <p:spPr>
          <a:xfrm>
            <a:off x="8833123" y="2606252"/>
            <a:ext cx="2756139" cy="523220"/>
          </a:xfrm>
          <a:prstGeom prst="rect">
            <a:avLst/>
          </a:prstGeom>
          <a:noFill/>
        </p:spPr>
        <p:txBody>
          <a:bodyPr wrap="square" rtlCol="0">
            <a:spAutoFit/>
          </a:bodyPr>
          <a:lstStyle/>
          <a:p>
            <a:r>
              <a:rPr lang="fr-FR" sz="2800" b="1" dirty="0">
                <a:latin typeface="Handlee" panose="02000000000000000000" pitchFamily="2" charset="0"/>
              </a:rPr>
              <a:t>12,3</a:t>
            </a:r>
            <a:r>
              <a:rPr lang="fr-FR" sz="2800" b="1" dirty="0">
                <a:solidFill>
                  <a:srgbClr val="FF2D80"/>
                </a:solidFill>
                <a:latin typeface="Handlee" panose="02000000000000000000" pitchFamily="2" charset="0"/>
              </a:rPr>
              <a:t>5</a:t>
            </a:r>
            <a:r>
              <a:rPr lang="fr-FR" sz="2800" b="1" dirty="0">
                <a:latin typeface="Handlee" panose="02000000000000000000" pitchFamily="2" charset="0"/>
              </a:rPr>
              <a:t>   -&gt;  12,</a:t>
            </a:r>
            <a:r>
              <a:rPr lang="fr-FR" sz="2800" b="1" dirty="0">
                <a:solidFill>
                  <a:srgbClr val="FF2D80"/>
                </a:solidFill>
                <a:latin typeface="Handlee" panose="02000000000000000000" pitchFamily="2" charset="0"/>
              </a:rPr>
              <a:t>4</a:t>
            </a:r>
            <a:endParaRPr lang="fr-FR" sz="2400" b="1" dirty="0">
              <a:solidFill>
                <a:srgbClr val="FF2D80"/>
              </a:solidFill>
              <a:latin typeface="Handlee" panose="02000000000000000000" pitchFamily="2" charset="0"/>
            </a:endParaRPr>
          </a:p>
        </p:txBody>
      </p:sp>
      <p:sp>
        <p:nvSpPr>
          <p:cNvPr id="27" name="Rectangle 13" descr="Rectangle: Click to edit Master text styles&#10;Second level&#10;Third level&#10;Fourth level&#10;Fifth level"/>
          <p:cNvSpPr>
            <a:spLocks noChangeArrowheads="1"/>
          </p:cNvSpPr>
          <p:nvPr/>
        </p:nvSpPr>
        <p:spPr bwMode="auto">
          <a:xfrm>
            <a:off x="8867623" y="3175830"/>
            <a:ext cx="135808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marL="85725" eaLnBrk="0" hangingPunct="0">
              <a:spcAft>
                <a:spcPts val="600"/>
              </a:spcAft>
              <a:buClr>
                <a:schemeClr val="accent1"/>
              </a:buClr>
              <a:buSzPct val="70000"/>
            </a:pPr>
            <a:r>
              <a:rPr kumimoji="1" lang="fr-FR" sz="1400" i="1" dirty="0">
                <a:solidFill>
                  <a:srgbClr val="FF2D80"/>
                </a:solidFill>
                <a:latin typeface="Handlee" panose="02000000000000000000" pitchFamily="2" charset="0"/>
              </a:rPr>
              <a:t>se termine par 5</a:t>
            </a:r>
            <a:endParaRPr kumimoji="1" lang="fr-FR" sz="1400" dirty="0">
              <a:solidFill>
                <a:srgbClr val="FF2D80"/>
              </a:solidFill>
              <a:latin typeface="Handlee" panose="02000000000000000000" pitchFamily="2" charset="0"/>
            </a:endParaRPr>
          </a:p>
        </p:txBody>
      </p:sp>
      <p:cxnSp>
        <p:nvCxnSpPr>
          <p:cNvPr id="28" name="Connecteur droit 27"/>
          <p:cNvCxnSpPr/>
          <p:nvPr/>
        </p:nvCxnSpPr>
        <p:spPr>
          <a:xfrm>
            <a:off x="10862956" y="3061162"/>
            <a:ext cx="305086" cy="0"/>
          </a:xfrm>
          <a:prstGeom prst="line">
            <a:avLst/>
          </a:prstGeom>
          <a:ln w="28575">
            <a:solidFill>
              <a:srgbClr val="FF2D80"/>
            </a:solidFill>
          </a:ln>
        </p:spPr>
        <p:style>
          <a:lnRef idx="1">
            <a:schemeClr val="accent1"/>
          </a:lnRef>
          <a:fillRef idx="0">
            <a:schemeClr val="accent1"/>
          </a:fillRef>
          <a:effectRef idx="0">
            <a:schemeClr val="accent1"/>
          </a:effectRef>
          <a:fontRef idx="minor">
            <a:schemeClr val="tx1"/>
          </a:fontRef>
        </p:style>
      </p:cxnSp>
      <p:cxnSp>
        <p:nvCxnSpPr>
          <p:cNvPr id="29" name="Connecteur droit 28"/>
          <p:cNvCxnSpPr/>
          <p:nvPr/>
        </p:nvCxnSpPr>
        <p:spPr>
          <a:xfrm>
            <a:off x="9466315" y="3061162"/>
            <a:ext cx="305086" cy="0"/>
          </a:xfrm>
          <a:prstGeom prst="line">
            <a:avLst/>
          </a:prstGeom>
          <a:ln w="28575">
            <a:solidFill>
              <a:srgbClr val="FF2D80"/>
            </a:solidFill>
          </a:ln>
        </p:spPr>
        <p:style>
          <a:lnRef idx="1">
            <a:schemeClr val="accent1"/>
          </a:lnRef>
          <a:fillRef idx="0">
            <a:schemeClr val="accent1"/>
          </a:fillRef>
          <a:effectRef idx="0">
            <a:schemeClr val="accent1"/>
          </a:effectRef>
          <a:fontRef idx="minor">
            <a:schemeClr val="tx1"/>
          </a:fontRef>
        </p:style>
      </p:cxnSp>
      <p:sp>
        <p:nvSpPr>
          <p:cNvPr id="30" name="Rectangle 13" descr="Rectangle: Click to edit Master text styles&#10;Second level&#10;Third level&#10;Fourth level&#10;Fifth level"/>
          <p:cNvSpPr>
            <a:spLocks noChangeArrowheads="1"/>
          </p:cNvSpPr>
          <p:nvPr/>
        </p:nvSpPr>
        <p:spPr bwMode="auto">
          <a:xfrm>
            <a:off x="10507206" y="3175830"/>
            <a:ext cx="985503"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marL="85725" eaLnBrk="0" hangingPunct="0">
              <a:spcAft>
                <a:spcPts val="600"/>
              </a:spcAft>
              <a:buClr>
                <a:schemeClr val="accent1"/>
              </a:buClr>
              <a:buSzPct val="70000"/>
            </a:pPr>
            <a:r>
              <a:rPr kumimoji="1" lang="fr-FR" sz="1400" i="1" dirty="0">
                <a:solidFill>
                  <a:srgbClr val="FF2D80"/>
                </a:solidFill>
                <a:latin typeface="Handlee" panose="02000000000000000000" pitchFamily="2" charset="0"/>
              </a:rPr>
              <a:t>chiffre pair</a:t>
            </a:r>
            <a:endParaRPr kumimoji="1" lang="fr-FR" sz="1400" dirty="0">
              <a:solidFill>
                <a:srgbClr val="FF2D80"/>
              </a:solidFill>
              <a:latin typeface="Handlee" panose="02000000000000000000" pitchFamily="2" charset="0"/>
            </a:endParaRPr>
          </a:p>
        </p:txBody>
      </p:sp>
      <p:cxnSp>
        <p:nvCxnSpPr>
          <p:cNvPr id="31" name="Connecteur droit 30"/>
          <p:cNvCxnSpPr/>
          <p:nvPr/>
        </p:nvCxnSpPr>
        <p:spPr>
          <a:xfrm flipH="1">
            <a:off x="9546663" y="2034381"/>
            <a:ext cx="1" cy="137358"/>
          </a:xfrm>
          <a:prstGeom prst="line">
            <a:avLst/>
          </a:prstGeom>
          <a:ln>
            <a:solidFill>
              <a:srgbClr val="FF2D80"/>
            </a:solidFill>
          </a:ln>
        </p:spPr>
        <p:style>
          <a:lnRef idx="1">
            <a:schemeClr val="accent1"/>
          </a:lnRef>
          <a:fillRef idx="0">
            <a:schemeClr val="accent1"/>
          </a:fillRef>
          <a:effectRef idx="0">
            <a:schemeClr val="accent1"/>
          </a:effectRef>
          <a:fontRef idx="minor">
            <a:schemeClr val="tx1"/>
          </a:fontRef>
        </p:style>
      </p:cxnSp>
      <p:cxnSp>
        <p:nvCxnSpPr>
          <p:cNvPr id="34" name="Connecteur droit 33"/>
          <p:cNvCxnSpPr/>
          <p:nvPr/>
        </p:nvCxnSpPr>
        <p:spPr>
          <a:xfrm flipH="1">
            <a:off x="10943304" y="2032689"/>
            <a:ext cx="1" cy="137358"/>
          </a:xfrm>
          <a:prstGeom prst="line">
            <a:avLst/>
          </a:prstGeom>
          <a:ln>
            <a:solidFill>
              <a:srgbClr val="FF2D80"/>
            </a:solidFill>
          </a:ln>
        </p:spPr>
        <p:style>
          <a:lnRef idx="1">
            <a:schemeClr val="accent1"/>
          </a:lnRef>
          <a:fillRef idx="0">
            <a:schemeClr val="accent1"/>
          </a:fillRef>
          <a:effectRef idx="0">
            <a:schemeClr val="accent1"/>
          </a:effectRef>
          <a:fontRef idx="minor">
            <a:schemeClr val="tx1"/>
          </a:fontRef>
        </p:style>
      </p:cxnSp>
      <p:cxnSp>
        <p:nvCxnSpPr>
          <p:cNvPr id="35" name="Connecteur droit 34"/>
          <p:cNvCxnSpPr/>
          <p:nvPr/>
        </p:nvCxnSpPr>
        <p:spPr>
          <a:xfrm flipH="1">
            <a:off x="9607378" y="3054478"/>
            <a:ext cx="1" cy="137358"/>
          </a:xfrm>
          <a:prstGeom prst="line">
            <a:avLst/>
          </a:prstGeom>
          <a:ln>
            <a:solidFill>
              <a:srgbClr val="FF2D80"/>
            </a:solidFill>
          </a:ln>
        </p:spPr>
        <p:style>
          <a:lnRef idx="1">
            <a:schemeClr val="accent1"/>
          </a:lnRef>
          <a:fillRef idx="0">
            <a:schemeClr val="accent1"/>
          </a:fillRef>
          <a:effectRef idx="0">
            <a:schemeClr val="accent1"/>
          </a:effectRef>
          <a:fontRef idx="minor">
            <a:schemeClr val="tx1"/>
          </a:fontRef>
        </p:style>
      </p:cxnSp>
      <p:cxnSp>
        <p:nvCxnSpPr>
          <p:cNvPr id="36" name="Connecteur droit 35"/>
          <p:cNvCxnSpPr/>
          <p:nvPr/>
        </p:nvCxnSpPr>
        <p:spPr>
          <a:xfrm flipH="1">
            <a:off x="11004019" y="3052786"/>
            <a:ext cx="1" cy="137358"/>
          </a:xfrm>
          <a:prstGeom prst="line">
            <a:avLst/>
          </a:prstGeom>
          <a:ln>
            <a:solidFill>
              <a:srgbClr val="FF2D80"/>
            </a:solidFill>
          </a:ln>
        </p:spPr>
        <p:style>
          <a:lnRef idx="1">
            <a:schemeClr val="accent1"/>
          </a:lnRef>
          <a:fillRef idx="0">
            <a:schemeClr val="accent1"/>
          </a:fillRef>
          <a:effectRef idx="0">
            <a:schemeClr val="accent1"/>
          </a:effectRef>
          <a:fontRef idx="minor">
            <a:schemeClr val="tx1"/>
          </a:fontRef>
        </p:style>
      </p:cxnSp>
      <p:pic>
        <p:nvPicPr>
          <p:cNvPr id="3" name="Imag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19291" y="1710294"/>
            <a:ext cx="396779" cy="398878"/>
          </a:xfrm>
          <a:prstGeom prst="rect">
            <a:avLst/>
          </a:prstGeom>
        </p:spPr>
      </p:pic>
    </p:spTree>
    <p:extLst>
      <p:ext uri="{BB962C8B-B14F-4D97-AF65-F5344CB8AC3E}">
        <p14:creationId xmlns:p14="http://schemas.microsoft.com/office/powerpoint/2010/main" val="2235831100"/>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15875</TotalTime>
  <Words>6366</Words>
  <Application>Microsoft Office PowerPoint</Application>
  <PresentationFormat>Grand écran</PresentationFormat>
  <Paragraphs>1025</Paragraphs>
  <Slides>52</Slides>
  <Notes>27</Notes>
  <HiddenSlides>0</HiddenSlides>
  <MMClips>0</MMClips>
  <ScaleCrop>false</ScaleCrop>
  <HeadingPairs>
    <vt:vector size="8" baseType="variant">
      <vt:variant>
        <vt:lpstr>Polices utilisées</vt:lpstr>
      </vt:variant>
      <vt:variant>
        <vt:i4>19</vt:i4>
      </vt:variant>
      <vt:variant>
        <vt:lpstr>Thème</vt:lpstr>
      </vt:variant>
      <vt:variant>
        <vt:i4>1</vt:i4>
      </vt:variant>
      <vt:variant>
        <vt:lpstr>Serveurs OLE incorporés</vt:lpstr>
      </vt:variant>
      <vt:variant>
        <vt:i4>2</vt:i4>
      </vt:variant>
      <vt:variant>
        <vt:lpstr>Titres des diapositives</vt:lpstr>
      </vt:variant>
      <vt:variant>
        <vt:i4>52</vt:i4>
      </vt:variant>
    </vt:vector>
  </HeadingPairs>
  <TitlesOfParts>
    <vt:vector size="74" baseType="lpstr">
      <vt:lpstr>Arial Unicode MS</vt:lpstr>
      <vt:lpstr>Arial</vt:lpstr>
      <vt:lpstr>Arial Black</vt:lpstr>
      <vt:lpstr>Arial MT</vt:lpstr>
      <vt:lpstr>Arial Narrow</vt:lpstr>
      <vt:lpstr>Arial Rounded MT Bold</vt:lpstr>
      <vt:lpstr>ArialMT</vt:lpstr>
      <vt:lpstr>Calibri</vt:lpstr>
      <vt:lpstr>Calibri Light</vt:lpstr>
      <vt:lpstr>Cambria Math</vt:lpstr>
      <vt:lpstr>cmr10</vt:lpstr>
      <vt:lpstr>Gabriola</vt:lpstr>
      <vt:lpstr>Handlee</vt:lpstr>
      <vt:lpstr>Monotype Sorts</vt:lpstr>
      <vt:lpstr>Symbol</vt:lpstr>
      <vt:lpstr>Tahoma</vt:lpstr>
      <vt:lpstr>Times New Roman</vt:lpstr>
      <vt:lpstr>Wingdings</vt:lpstr>
      <vt:lpstr>ZapfDingbats</vt:lpstr>
      <vt:lpstr>Thème Office</vt:lpstr>
      <vt:lpstr>Équation</vt:lpstr>
      <vt:lpstr>Equation</vt:lpstr>
      <vt:lpstr>Présentation PowerPoint</vt:lpstr>
      <vt:lpstr>Présentation PowerPoint</vt:lpstr>
      <vt:lpstr>Système S.I.</vt:lpstr>
      <vt:lpstr>Les 7 unités de bases du SI</vt:lpstr>
      <vt:lpstr>Analyse dimensionnelle</vt:lpstr>
      <vt:lpstr>Règles d’écriture : unités et symboles</vt:lpstr>
      <vt:lpstr>Règles d’écriture : nombres et préfixes</vt:lpstr>
      <vt:lpstr>Chiffres significatifs</vt:lpstr>
      <vt:lpstr>Approximation décimale ou arrondi </vt:lpstr>
      <vt:lpstr>Présentation PowerPoint</vt:lpstr>
      <vt:lpstr>Mesure &amp; métrologie Vocabulaire de base</vt:lpstr>
      <vt:lpstr>Mesure &amp; métrologie  Fidélité (erreur aléatoire)</vt:lpstr>
      <vt:lpstr>Mesure &amp; métrologie  Justesse (erreur systématique)</vt:lpstr>
      <vt:lpstr>Mesure &amp; métrologie  Concept d’exactitude</vt:lpstr>
      <vt:lpstr>Qualité des instruments de mesure</vt:lpstr>
      <vt:lpstr>‘‘ Précision ’’</vt:lpstr>
      <vt:lpstr>Erreur ou incertitude ?</vt:lpstr>
      <vt:lpstr>Notion d’incertitude</vt:lpstr>
      <vt:lpstr>Evaluer l’incertitude</vt:lpstr>
      <vt:lpstr>Présentation PowerPoint</vt:lpstr>
      <vt:lpstr>Présentation PowerPoint</vt:lpstr>
      <vt:lpstr>Expression du résultat d’une mesure</vt:lpstr>
      <vt:lpstr>Exemple</vt:lpstr>
      <vt:lpstr>Facteur d’élargissement Distribution Normale</vt:lpstr>
      <vt:lpstr>Facteur d’élargissement Distribution Normale</vt:lpstr>
      <vt:lpstr>Facteur d’élargissement Distribution Normale</vt:lpstr>
      <vt:lpstr>Méthode d’évaluation de l’incertitude de mesure</vt:lpstr>
      <vt:lpstr>Incertitude de type A</vt:lpstr>
      <vt:lpstr>Rappel écart type</vt:lpstr>
      <vt:lpstr>Incertitude de type A Régression linéaire par la droite des moindres carrés</vt:lpstr>
      <vt:lpstr>Incertitude de type A Evaluation de l’incertitude sur les coefficients d’une droite de régression linéaire</vt:lpstr>
      <vt:lpstr>Incertitude de type A Evaluation de l’incertitude sur les coefficients d’une droite de régression linéaire</vt:lpstr>
      <vt:lpstr>Incertitude de type A Evaluation de l’incertitude sur les coefficients d’une droite de régression linéaire</vt:lpstr>
      <vt:lpstr>Présentation PowerPoint</vt:lpstr>
      <vt:lpstr>Incertitude de type B</vt:lpstr>
      <vt:lpstr>Incertitude de type B</vt:lpstr>
      <vt:lpstr>Incertitude de type B – en pratique</vt:lpstr>
      <vt:lpstr>Type A ou Type B ?</vt:lpstr>
      <vt:lpstr>Présentation PowerPoint</vt:lpstr>
      <vt:lpstr>Présentation PowerPoint</vt:lpstr>
      <vt:lpstr>Mesurage direct et indirect</vt:lpstr>
      <vt:lpstr>Propagation des incertitudes</vt:lpstr>
      <vt:lpstr>Propagation des incertitudes Cas usuels</vt:lpstr>
      <vt:lpstr>Présentation PowerPoint</vt:lpstr>
      <vt:lpstr>Présentation PowerPoint</vt:lpstr>
      <vt:lpstr>Présentation PowerPoint</vt:lpstr>
      <vt:lpstr>Analyser les incertitudes prépondérantes</vt:lpstr>
      <vt:lpstr>Evaluer la qualité d’une mesure</vt:lpstr>
      <vt:lpstr>Comparaison de résultats entre eux</vt:lpstr>
      <vt:lpstr>Synthèse : démarche de travail</vt:lpstr>
      <vt:lpstr>Relevant books</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History</dc:title>
  <dc:creator>Utilisateur Windows</dc:creator>
  <cp:lastModifiedBy>Luc Marechal</cp:lastModifiedBy>
  <cp:revision>1339</cp:revision>
  <dcterms:created xsi:type="dcterms:W3CDTF">2019-02-22T07:50:27Z</dcterms:created>
  <dcterms:modified xsi:type="dcterms:W3CDTF">2026-01-14T11:51:28Z</dcterms:modified>
</cp:coreProperties>
</file>